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wdp" ContentType="image/vnd.ms-photo"/>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xml" ContentType="application/vnd.openxmlformats-officedocument.presentationml.tags+xml"/>
  <Override PartName="/ppt/notesSlides/notesSlide19.xml" ContentType="application/vnd.openxmlformats-officedocument.presentationml.notesSlide+xml"/>
  <Override PartName="/ppt/tags/tag2.xml" ContentType="application/vnd.openxmlformats-officedocument.presentationml.tags+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tags/tag4.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5.xml" ContentType="application/vnd.openxmlformats-officedocument.presentationml.tags+xml"/>
  <Override PartName="/ppt/notesSlides/notesSlide27.xml" ContentType="application/vnd.openxmlformats-officedocument.presentationml.notesSlide+xml"/>
  <Override PartName="/ppt/tags/tag6.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2" r:id="rId1"/>
  </p:sldMasterIdLst>
  <p:notesMasterIdLst>
    <p:notesMasterId r:id="rId60"/>
  </p:notesMasterIdLst>
  <p:sldIdLst>
    <p:sldId id="256" r:id="rId2"/>
    <p:sldId id="261" r:id="rId3"/>
    <p:sldId id="290" r:id="rId4"/>
    <p:sldId id="280" r:id="rId5"/>
    <p:sldId id="299" r:id="rId6"/>
    <p:sldId id="302" r:id="rId7"/>
    <p:sldId id="301" r:id="rId8"/>
    <p:sldId id="305" r:id="rId9"/>
    <p:sldId id="304" r:id="rId10"/>
    <p:sldId id="359" r:id="rId11"/>
    <p:sldId id="303" r:id="rId12"/>
    <p:sldId id="310" r:id="rId13"/>
    <p:sldId id="308" r:id="rId14"/>
    <p:sldId id="294" r:id="rId15"/>
    <p:sldId id="307" r:id="rId16"/>
    <p:sldId id="295" r:id="rId17"/>
    <p:sldId id="393" r:id="rId18"/>
    <p:sldId id="324" r:id="rId19"/>
    <p:sldId id="326" r:id="rId20"/>
    <p:sldId id="327" r:id="rId21"/>
    <p:sldId id="328" r:id="rId22"/>
    <p:sldId id="332" r:id="rId23"/>
    <p:sldId id="334" r:id="rId24"/>
    <p:sldId id="335" r:id="rId25"/>
    <p:sldId id="336" r:id="rId26"/>
    <p:sldId id="394" r:id="rId27"/>
    <p:sldId id="395" r:id="rId28"/>
    <p:sldId id="396" r:id="rId29"/>
    <p:sldId id="340" r:id="rId30"/>
    <p:sldId id="342" r:id="rId31"/>
    <p:sldId id="344" r:id="rId32"/>
    <p:sldId id="346" r:id="rId33"/>
    <p:sldId id="361" r:id="rId34"/>
    <p:sldId id="374" r:id="rId35"/>
    <p:sldId id="375" r:id="rId36"/>
    <p:sldId id="376" r:id="rId37"/>
    <p:sldId id="377" r:id="rId38"/>
    <p:sldId id="378" r:id="rId39"/>
    <p:sldId id="379" r:id="rId40"/>
    <p:sldId id="380" r:id="rId41"/>
    <p:sldId id="381" r:id="rId42"/>
    <p:sldId id="382" r:id="rId43"/>
    <p:sldId id="383" r:id="rId44"/>
    <p:sldId id="384" r:id="rId45"/>
    <p:sldId id="385" r:id="rId46"/>
    <p:sldId id="388" r:id="rId47"/>
    <p:sldId id="389" r:id="rId48"/>
    <p:sldId id="390" r:id="rId49"/>
    <p:sldId id="391" r:id="rId50"/>
    <p:sldId id="392" r:id="rId51"/>
    <p:sldId id="387" r:id="rId52"/>
    <p:sldId id="296" r:id="rId53"/>
    <p:sldId id="360" r:id="rId54"/>
    <p:sldId id="309" r:id="rId55"/>
    <p:sldId id="317" r:id="rId56"/>
    <p:sldId id="318" r:id="rId57"/>
    <p:sldId id="319" r:id="rId58"/>
    <p:sldId id="320" r:id="rId59"/>
  </p:sldIdLst>
  <p:sldSz cx="9144000" cy="6858000" type="screen4x3"/>
  <p:notesSz cx="6858000" cy="9144000"/>
  <p:defaultText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361" autoAdjust="0"/>
    <p:restoredTop sz="94660"/>
  </p:normalViewPr>
  <p:slideViewPr>
    <p:cSldViewPr snapToGrid="0" snapToObjects="1">
      <p:cViewPr>
        <p:scale>
          <a:sx n="100" d="100"/>
          <a:sy n="100" d="100"/>
        </p:scale>
        <p:origin x="-584" y="6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printerSettings" Target="printerSettings/printerSettings1.bin"/><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E971D-19ED-A44C-A044-320F45184F0F}" type="datetimeFigureOut">
              <a:rPr lang="fr-FR" smtClean="0"/>
              <a:t>19/11/15</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107BB7-430C-8A48-A5E3-EC3518CE048C}" type="slidenum">
              <a:rPr lang="fr-FR" smtClean="0"/>
              <a:t>‹#›</a:t>
            </a:fld>
            <a:endParaRPr lang="fr-FR"/>
          </a:p>
        </p:txBody>
      </p:sp>
    </p:spTree>
    <p:extLst>
      <p:ext uri="{BB962C8B-B14F-4D97-AF65-F5344CB8AC3E}">
        <p14:creationId xmlns:p14="http://schemas.microsoft.com/office/powerpoint/2010/main" val="5017163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a:t>
            </a:fld>
            <a:endParaRPr lang="fr-FR"/>
          </a:p>
        </p:txBody>
      </p:sp>
    </p:spTree>
    <p:extLst>
      <p:ext uri="{BB962C8B-B14F-4D97-AF65-F5344CB8AC3E}">
        <p14:creationId xmlns:p14="http://schemas.microsoft.com/office/powerpoint/2010/main" val="1361741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10</a:t>
            </a:fld>
            <a:endParaRPr lang="fr-FR"/>
          </a:p>
        </p:txBody>
      </p:sp>
    </p:spTree>
    <p:extLst>
      <p:ext uri="{BB962C8B-B14F-4D97-AF65-F5344CB8AC3E}">
        <p14:creationId xmlns:p14="http://schemas.microsoft.com/office/powerpoint/2010/main" val="2692759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11</a:t>
            </a:fld>
            <a:endParaRPr lang="fr-FR"/>
          </a:p>
        </p:txBody>
      </p:sp>
    </p:spTree>
    <p:extLst>
      <p:ext uri="{BB962C8B-B14F-4D97-AF65-F5344CB8AC3E}">
        <p14:creationId xmlns:p14="http://schemas.microsoft.com/office/powerpoint/2010/main" val="2875875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12</a:t>
            </a:fld>
            <a:endParaRPr lang="fr-FR"/>
          </a:p>
        </p:txBody>
      </p:sp>
    </p:spTree>
    <p:extLst>
      <p:ext uri="{BB962C8B-B14F-4D97-AF65-F5344CB8AC3E}">
        <p14:creationId xmlns:p14="http://schemas.microsoft.com/office/powerpoint/2010/main" val="22035766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13</a:t>
            </a:fld>
            <a:endParaRPr lang="fr-FR"/>
          </a:p>
        </p:txBody>
      </p:sp>
    </p:spTree>
    <p:extLst>
      <p:ext uri="{BB962C8B-B14F-4D97-AF65-F5344CB8AC3E}">
        <p14:creationId xmlns:p14="http://schemas.microsoft.com/office/powerpoint/2010/main" val="2776409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82F10BB-EDA7-4A43-86C7-14E7AE389774}" type="slidenum">
              <a:rPr lang="fr-FR" smtClean="0"/>
              <a:pPr/>
              <a:t>14</a:t>
            </a:fld>
            <a:endParaRPr lang="fr-FR"/>
          </a:p>
        </p:txBody>
      </p:sp>
    </p:spTree>
    <p:extLst>
      <p:ext uri="{BB962C8B-B14F-4D97-AF65-F5344CB8AC3E}">
        <p14:creationId xmlns:p14="http://schemas.microsoft.com/office/powerpoint/2010/main" val="4146316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15</a:t>
            </a:fld>
            <a:endParaRPr lang="fr-FR"/>
          </a:p>
        </p:txBody>
      </p:sp>
    </p:spTree>
    <p:extLst>
      <p:ext uri="{BB962C8B-B14F-4D97-AF65-F5344CB8AC3E}">
        <p14:creationId xmlns:p14="http://schemas.microsoft.com/office/powerpoint/2010/main" val="23864100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16</a:t>
            </a:fld>
            <a:endParaRPr lang="fr-FR"/>
          </a:p>
        </p:txBody>
      </p:sp>
    </p:spTree>
    <p:extLst>
      <p:ext uri="{BB962C8B-B14F-4D97-AF65-F5344CB8AC3E}">
        <p14:creationId xmlns:p14="http://schemas.microsoft.com/office/powerpoint/2010/main" val="1300270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17</a:t>
            </a:fld>
            <a:endParaRPr lang="fr-FR"/>
          </a:p>
        </p:txBody>
      </p:sp>
    </p:spTree>
    <p:extLst>
      <p:ext uri="{BB962C8B-B14F-4D97-AF65-F5344CB8AC3E}">
        <p14:creationId xmlns:p14="http://schemas.microsoft.com/office/powerpoint/2010/main" val="1057462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err="1" smtClean="0"/>
              <a:t>Here</a:t>
            </a:r>
            <a:r>
              <a:rPr lang="fr-BE" dirty="0" smtClean="0"/>
              <a:t> </a:t>
            </a:r>
            <a:r>
              <a:rPr lang="fr-BE" dirty="0" err="1" smtClean="0"/>
              <a:t>is</a:t>
            </a:r>
            <a:r>
              <a:rPr lang="fr-BE" baseline="0" dirty="0" smtClean="0"/>
              <a:t> the plan of </a:t>
            </a:r>
            <a:r>
              <a:rPr lang="fr-BE" baseline="0" dirty="0" err="1" smtClean="0"/>
              <a:t>my</a:t>
            </a:r>
            <a:r>
              <a:rPr lang="fr-BE" baseline="0" dirty="0" smtClean="0"/>
              <a:t> </a:t>
            </a:r>
            <a:r>
              <a:rPr lang="fr-BE" baseline="0" dirty="0" err="1" smtClean="0"/>
              <a:t>presentation</a:t>
            </a:r>
            <a:r>
              <a:rPr lang="fr-BE" baseline="0" dirty="0" smtClean="0"/>
              <a:t>.</a:t>
            </a:r>
          </a:p>
          <a:p>
            <a:endParaRPr lang="fr-BE" baseline="0" dirty="0" smtClean="0"/>
          </a:p>
          <a:p>
            <a:r>
              <a:rPr lang="fr-BE" baseline="0" dirty="0" err="1" smtClean="0"/>
              <a:t>Firstly</a:t>
            </a:r>
            <a:r>
              <a:rPr lang="fr-BE" baseline="0" dirty="0" smtClean="0"/>
              <a:t> </a:t>
            </a:r>
            <a:r>
              <a:rPr lang="fr-BE" b="1" baseline="0" dirty="0" err="1" smtClean="0"/>
              <a:t>I’ll</a:t>
            </a:r>
            <a:r>
              <a:rPr lang="fr-BE" b="1" baseline="0" dirty="0" smtClean="0"/>
              <a:t> </a:t>
            </a:r>
            <a:r>
              <a:rPr lang="fr-BE" b="1" baseline="0" dirty="0" err="1" smtClean="0"/>
              <a:t>begin</a:t>
            </a:r>
            <a:r>
              <a:rPr lang="fr-BE" b="1" baseline="0" dirty="0" smtClean="0"/>
              <a:t> </a:t>
            </a:r>
            <a:r>
              <a:rPr lang="fr-BE" baseline="0" dirty="0" err="1" smtClean="0"/>
              <a:t>with</a:t>
            </a:r>
            <a:r>
              <a:rPr lang="fr-BE" baseline="0" dirty="0" smtClean="0"/>
              <a:t> a </a:t>
            </a:r>
            <a:r>
              <a:rPr lang="fr-BE" baseline="0" dirty="0" err="1" smtClean="0"/>
              <a:t>theoritical</a:t>
            </a:r>
            <a:r>
              <a:rPr lang="fr-BE" baseline="0" dirty="0" smtClean="0"/>
              <a:t> introduction,</a:t>
            </a:r>
          </a:p>
          <a:p>
            <a:r>
              <a:rPr lang="fr-BE" baseline="0" dirty="0" err="1" smtClean="0"/>
              <a:t>after</a:t>
            </a:r>
            <a:r>
              <a:rPr lang="fr-BE" baseline="0" dirty="0" smtClean="0"/>
              <a:t> </a:t>
            </a:r>
            <a:r>
              <a:rPr lang="fr-BE" b="1" baseline="0" dirty="0" smtClean="0"/>
              <a:t>I </a:t>
            </a:r>
            <a:r>
              <a:rPr lang="fr-BE" b="1" baseline="0" dirty="0" err="1" smtClean="0"/>
              <a:t>will</a:t>
            </a:r>
            <a:r>
              <a:rPr lang="fr-BE" b="1" baseline="0" dirty="0" smtClean="0"/>
              <a:t> </a:t>
            </a:r>
            <a:r>
              <a:rPr lang="fr-BE" b="1" baseline="0" dirty="0" err="1" smtClean="0"/>
              <a:t>present</a:t>
            </a:r>
            <a:r>
              <a:rPr lang="fr-BE" b="1" baseline="0" dirty="0" smtClean="0"/>
              <a:t> </a:t>
            </a:r>
            <a:r>
              <a:rPr lang="fr-BE" baseline="0" dirty="0" smtClean="0"/>
              <a:t>the </a:t>
            </a:r>
            <a:r>
              <a:rPr lang="fr-BE" baseline="0" dirty="0" err="1" smtClean="0"/>
              <a:t>study</a:t>
            </a:r>
            <a:r>
              <a:rPr lang="fr-BE" baseline="0" dirty="0" smtClean="0"/>
              <a:t> I </a:t>
            </a:r>
            <a:r>
              <a:rPr lang="fr-BE" baseline="0" dirty="0" err="1" smtClean="0"/>
              <a:t>led</a:t>
            </a:r>
            <a:r>
              <a:rPr lang="fr-BE" baseline="0" dirty="0" smtClean="0"/>
              <a:t> </a:t>
            </a:r>
          </a:p>
          <a:p>
            <a:r>
              <a:rPr lang="fr-BE" baseline="0" dirty="0" smtClean="0"/>
              <a:t>and </a:t>
            </a:r>
            <a:r>
              <a:rPr lang="fr-BE" baseline="0" dirty="0" err="1" smtClean="0"/>
              <a:t>finally</a:t>
            </a:r>
            <a:r>
              <a:rPr lang="fr-BE" baseline="0" dirty="0" smtClean="0"/>
              <a:t> </a:t>
            </a:r>
            <a:r>
              <a:rPr lang="fr-BE" b="1" baseline="0" dirty="0" err="1" smtClean="0"/>
              <a:t>I’ll</a:t>
            </a:r>
            <a:r>
              <a:rPr lang="fr-BE" b="1" baseline="0" dirty="0" smtClean="0"/>
              <a:t> </a:t>
            </a:r>
            <a:r>
              <a:rPr lang="fr-BE" b="1" baseline="0" dirty="0" err="1" smtClean="0"/>
              <a:t>conclude</a:t>
            </a:r>
            <a:r>
              <a:rPr lang="fr-BE" b="1" baseline="0" dirty="0" smtClean="0"/>
              <a:t> </a:t>
            </a:r>
            <a:r>
              <a:rPr lang="fr-BE" baseline="0" dirty="0" err="1" smtClean="0"/>
              <a:t>with</a:t>
            </a:r>
            <a:r>
              <a:rPr lang="fr-BE" baseline="0" dirty="0" smtClean="0"/>
              <a:t> a </a:t>
            </a:r>
            <a:r>
              <a:rPr lang="fr-BE" baseline="0" dirty="0" err="1" smtClean="0"/>
              <a:t>conlusion</a:t>
            </a:r>
            <a:r>
              <a:rPr lang="fr-BE" baseline="0" dirty="0" smtClean="0"/>
              <a:t> and a discussion</a:t>
            </a:r>
          </a:p>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18</a:t>
            </a:fld>
            <a:endParaRPr lang="fr-BE"/>
          </a:p>
        </p:txBody>
      </p:sp>
    </p:spTree>
    <p:extLst>
      <p:ext uri="{BB962C8B-B14F-4D97-AF65-F5344CB8AC3E}">
        <p14:creationId xmlns:p14="http://schemas.microsoft.com/office/powerpoint/2010/main" val="3243506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This high rate of drop out has psychological consequences for the student. It can decrease his well-being and injure his self-image (</a:t>
            </a:r>
            <a:r>
              <a:rPr lang="en-US" sz="1200" kern="1200" dirty="0" err="1" smtClean="0">
                <a:solidFill>
                  <a:schemeClr val="tx1"/>
                </a:solidFill>
                <a:effectLst/>
                <a:latin typeface="+mn-lt"/>
                <a:ea typeface="+mn-ea"/>
                <a:cs typeface="+mn-cs"/>
              </a:rPr>
              <a:t>Romainville</a:t>
            </a:r>
            <a:r>
              <a:rPr lang="en-US" sz="1200" kern="1200" dirty="0" smtClean="0">
                <a:solidFill>
                  <a:schemeClr val="tx1"/>
                </a:solidFill>
                <a:effectLst/>
                <a:latin typeface="+mn-lt"/>
                <a:ea typeface="+mn-ea"/>
                <a:cs typeface="+mn-cs"/>
              </a:rPr>
              <a:t>, 1997). However, recent </a:t>
            </a:r>
            <a:r>
              <a:rPr lang="en-US" sz="1200" kern="1200" dirty="0" err="1" smtClean="0">
                <a:solidFill>
                  <a:schemeClr val="tx1"/>
                </a:solidFill>
                <a:effectLst/>
                <a:latin typeface="+mn-lt"/>
                <a:ea typeface="+mn-ea"/>
                <a:cs typeface="+mn-cs"/>
              </a:rPr>
              <a:t>reserch</a:t>
            </a:r>
            <a:r>
              <a:rPr lang="en-US" sz="1200" kern="1200" dirty="0" smtClean="0">
                <a:solidFill>
                  <a:schemeClr val="tx1"/>
                </a:solidFill>
                <a:effectLst/>
                <a:latin typeface="+mn-lt"/>
                <a:ea typeface="+mn-ea"/>
                <a:cs typeface="+mn-cs"/>
              </a:rPr>
              <a:t> showed that it’s better to give up if you realize you don’t like your studies.</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A second consequence is economical cost for the family and the society (ETNIC, 2011). Consequently, a host of authors have devoted their energy in understanding achievement and persistence. </a:t>
            </a:r>
            <a:endParaRPr lang="fr-BE" sz="1200" kern="1200" dirty="0" smtClean="0">
              <a:solidFill>
                <a:schemeClr val="tx1"/>
              </a:solidFill>
              <a:effectLst/>
              <a:latin typeface="+mn-lt"/>
              <a:ea typeface="+mn-ea"/>
              <a:cs typeface="+mn-cs"/>
            </a:endParaRPr>
          </a:p>
          <a:p>
            <a:endParaRPr lang="fr-BE" dirty="0" smtClean="0"/>
          </a:p>
          <a:p>
            <a:r>
              <a:rPr lang="fr-BE" dirty="0" smtClean="0"/>
              <a:t>To </a:t>
            </a:r>
            <a:r>
              <a:rPr lang="fr-BE" dirty="0" err="1" smtClean="0"/>
              <a:t>be</a:t>
            </a:r>
            <a:r>
              <a:rPr lang="fr-BE" dirty="0" smtClean="0"/>
              <a:t> </a:t>
            </a:r>
            <a:r>
              <a:rPr lang="fr-BE" dirty="0" err="1" smtClean="0"/>
              <a:t>confronted</a:t>
            </a:r>
            <a:r>
              <a:rPr lang="fr-BE" dirty="0" smtClean="0"/>
              <a:t> </a:t>
            </a:r>
            <a:r>
              <a:rPr lang="fr-BE" dirty="0" err="1" smtClean="0"/>
              <a:t>with</a:t>
            </a:r>
            <a:r>
              <a:rPr lang="fr-BE" dirty="0" smtClean="0"/>
              <a:t> </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19</a:t>
            </a:fld>
            <a:endParaRPr lang="fr-BE"/>
          </a:p>
        </p:txBody>
      </p:sp>
    </p:spTree>
    <p:extLst>
      <p:ext uri="{BB962C8B-B14F-4D97-AF65-F5344CB8AC3E}">
        <p14:creationId xmlns:p14="http://schemas.microsoft.com/office/powerpoint/2010/main" val="3029999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CPU - projet qui a fêté l'an dernier ses 10 ans, Chaire qui vise à proposer un lieu de </a:t>
            </a:r>
            <a:r>
              <a:rPr lang="fr-FR" dirty="0" err="1" smtClean="0"/>
              <a:t>rélfexion</a:t>
            </a:r>
            <a:r>
              <a:rPr lang="fr-FR" dirty="0" smtClean="0"/>
              <a:t> et de recherche sur les politiques et pratiques en matière de pédagogie universitaire, mais avec volonté d'ancrer ces travaux dans questions venant des acteurs de terrain</a:t>
            </a:r>
            <a:endParaRPr lang="fr-FR" dirty="0"/>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2</a:t>
            </a:fld>
            <a:endParaRPr lang="fr-FR"/>
          </a:p>
        </p:txBody>
      </p:sp>
    </p:spTree>
    <p:extLst>
      <p:ext uri="{BB962C8B-B14F-4D97-AF65-F5344CB8AC3E}">
        <p14:creationId xmlns:p14="http://schemas.microsoft.com/office/powerpoint/2010/main" val="1726633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b="1" baseline="0" dirty="0" err="1" smtClean="0"/>
              <a:t>expectancy</a:t>
            </a:r>
            <a:r>
              <a:rPr lang="fr-BE" baseline="0" dirty="0" smtClean="0"/>
              <a:t> </a:t>
            </a:r>
            <a:r>
              <a:rPr lang="fr-BE" baseline="0" dirty="0" err="1" smtClean="0"/>
              <a:t>is</a:t>
            </a:r>
            <a:r>
              <a:rPr lang="fr-BE" baseline="0" dirty="0" smtClean="0"/>
              <a:t> the </a:t>
            </a:r>
            <a:r>
              <a:rPr lang="fr-BE" baseline="0" dirty="0" err="1" smtClean="0"/>
              <a:t>expectancy</a:t>
            </a:r>
            <a:r>
              <a:rPr lang="fr-BE" baseline="0" dirty="0" smtClean="0"/>
              <a:t> a </a:t>
            </a:r>
            <a:r>
              <a:rPr lang="fr-BE" baseline="0" dirty="0" err="1" smtClean="0"/>
              <a:t>person</a:t>
            </a:r>
            <a:r>
              <a:rPr lang="fr-BE" baseline="0" dirty="0" smtClean="0"/>
              <a:t> </a:t>
            </a:r>
            <a:r>
              <a:rPr lang="fr-BE" baseline="0" dirty="0" err="1" smtClean="0"/>
              <a:t>can</a:t>
            </a:r>
            <a:r>
              <a:rPr lang="fr-BE" baseline="0" dirty="0" smtClean="0"/>
              <a:t> have </a:t>
            </a:r>
            <a:r>
              <a:rPr lang="fr-BE" baseline="0" dirty="0" err="1" smtClean="0"/>
              <a:t>concerning</a:t>
            </a:r>
            <a:r>
              <a:rPr lang="fr-BE" baseline="0" dirty="0" smtClean="0"/>
              <a:t> </a:t>
            </a:r>
            <a:r>
              <a:rPr lang="fr-BE" baseline="0" dirty="0" err="1" smtClean="0"/>
              <a:t>something</a:t>
            </a:r>
            <a:r>
              <a:rPr lang="fr-BE" baseline="0" dirty="0" smtClean="0"/>
              <a:t>, more </a:t>
            </a:r>
            <a:r>
              <a:rPr lang="fr-BE" baseline="0" dirty="0" err="1" smtClean="0"/>
              <a:t>precisely</a:t>
            </a:r>
            <a:r>
              <a:rPr lang="fr-BE" baseline="0" dirty="0" smtClean="0"/>
              <a:t> </a:t>
            </a:r>
            <a:r>
              <a:rPr lang="fr-BE" baseline="0" dirty="0" err="1" smtClean="0"/>
              <a:t>it</a:t>
            </a:r>
            <a:r>
              <a:rPr lang="fr-BE" baseline="0" dirty="0" smtClean="0"/>
              <a:t> </a:t>
            </a:r>
            <a:r>
              <a:rPr lang="fr-BE" baseline="0" dirty="0" err="1" smtClean="0"/>
              <a:t>is</a:t>
            </a:r>
            <a:r>
              <a:rPr lang="fr-BE" baseline="0" dirty="0" smtClean="0"/>
              <a:t> the </a:t>
            </a:r>
            <a:r>
              <a:rPr lang="fr-BE" baseline="0" dirty="0" err="1" smtClean="0"/>
              <a:t>expectancy</a:t>
            </a:r>
            <a:r>
              <a:rPr lang="fr-BE" baseline="0" dirty="0" smtClean="0"/>
              <a:t> of </a:t>
            </a:r>
            <a:r>
              <a:rPr lang="fr-BE" baseline="0" dirty="0" err="1" smtClean="0"/>
              <a:t>success</a:t>
            </a:r>
            <a:r>
              <a:rPr lang="fr-BE" baseline="0" dirty="0" smtClean="0"/>
              <a:t> </a:t>
            </a:r>
            <a:r>
              <a:rPr lang="fr-BE" baseline="0" dirty="0" err="1" smtClean="0"/>
              <a:t>so</a:t>
            </a:r>
            <a:r>
              <a:rPr lang="fr-BE" baseline="0" dirty="0" smtClean="0"/>
              <a:t> </a:t>
            </a:r>
            <a:r>
              <a:rPr lang="fr-BE" baseline="0" dirty="0" err="1" smtClean="0"/>
              <a:t>it’s</a:t>
            </a:r>
            <a:r>
              <a:rPr lang="fr-BE" baseline="0" dirty="0" smtClean="0"/>
              <a:t> </a:t>
            </a:r>
            <a:r>
              <a:rPr lang="fr-BE" baseline="0" dirty="0" err="1" smtClean="0"/>
              <a:t>like</a:t>
            </a:r>
            <a:r>
              <a:rPr lang="fr-BE" baseline="0" dirty="0" smtClean="0"/>
              <a:t> the self-</a:t>
            </a:r>
            <a:r>
              <a:rPr lang="fr-BE" baseline="0" dirty="0" err="1" smtClean="0"/>
              <a:t>efficacy</a:t>
            </a:r>
            <a:r>
              <a:rPr lang="fr-BE" baseline="0" dirty="0" smtClean="0"/>
              <a:t> </a:t>
            </a:r>
            <a:r>
              <a:rPr lang="fr-BE" baseline="0" dirty="0" err="1" smtClean="0"/>
              <a:t>you</a:t>
            </a:r>
            <a:r>
              <a:rPr lang="fr-BE" baseline="0" dirty="0" smtClean="0"/>
              <a:t> have in </a:t>
            </a:r>
            <a:r>
              <a:rPr lang="fr-BE" baseline="0" dirty="0" err="1" smtClean="0"/>
              <a:t>succeeding</a:t>
            </a:r>
            <a:r>
              <a:rPr lang="fr-BE" baseline="0" dirty="0" smtClean="0"/>
              <a:t> </a:t>
            </a:r>
            <a:r>
              <a:rPr lang="fr-BE" baseline="0" dirty="0" err="1" smtClean="0"/>
              <a:t>something</a:t>
            </a:r>
            <a:r>
              <a:rPr lang="fr-BE" baseline="0" dirty="0" smtClean="0"/>
              <a:t>. </a:t>
            </a:r>
          </a:p>
          <a:p>
            <a:r>
              <a:rPr lang="fr-BE" baseline="0" dirty="0" smtClean="0"/>
              <a:t>The </a:t>
            </a:r>
            <a:r>
              <a:rPr lang="fr-BE" b="1" baseline="0" dirty="0" smtClean="0"/>
              <a:t>value </a:t>
            </a:r>
            <a:r>
              <a:rPr lang="fr-BE" b="0" baseline="0" dirty="0" err="1" smtClean="0"/>
              <a:t>is</a:t>
            </a:r>
            <a:r>
              <a:rPr lang="fr-BE" b="0" baseline="0" dirty="0" smtClean="0"/>
              <a:t> the value </a:t>
            </a:r>
            <a:r>
              <a:rPr lang="fr-BE" b="0" baseline="0" dirty="0" err="1" smtClean="0"/>
              <a:t>you</a:t>
            </a:r>
            <a:r>
              <a:rPr lang="fr-BE" b="0" baseline="0" dirty="0" smtClean="0"/>
              <a:t> </a:t>
            </a:r>
            <a:r>
              <a:rPr lang="fr-BE" b="0" baseline="0" dirty="0" err="1" smtClean="0"/>
              <a:t>give</a:t>
            </a:r>
            <a:r>
              <a:rPr lang="fr-BE" b="0" baseline="0" dirty="0" smtClean="0"/>
              <a:t> to </a:t>
            </a:r>
            <a:r>
              <a:rPr lang="fr-BE" b="0" baseline="0" dirty="0" err="1" smtClean="0"/>
              <a:t>persistence</a:t>
            </a:r>
            <a:r>
              <a:rPr lang="fr-BE" b="0" baseline="0" dirty="0" smtClean="0"/>
              <a:t>, for exemple </a:t>
            </a:r>
            <a:r>
              <a:rPr lang="fr-BE" b="0" baseline="0" dirty="0" err="1" smtClean="0"/>
              <a:t>you</a:t>
            </a:r>
            <a:r>
              <a:rPr lang="fr-BE" b="0" baseline="0" dirty="0" smtClean="0"/>
              <a:t> </a:t>
            </a:r>
            <a:r>
              <a:rPr lang="fr-BE" b="0" baseline="0" dirty="0" err="1" smtClean="0"/>
              <a:t>can</a:t>
            </a:r>
            <a:r>
              <a:rPr lang="fr-BE" b="0" baseline="0" dirty="0" smtClean="0"/>
              <a:t> </a:t>
            </a:r>
            <a:r>
              <a:rPr lang="fr-BE" b="0" baseline="0" dirty="0" err="1" smtClean="0"/>
              <a:t>thing</a:t>
            </a:r>
            <a:r>
              <a:rPr lang="fr-BE" b="0" baseline="0" dirty="0" smtClean="0"/>
              <a:t> </a:t>
            </a:r>
            <a:r>
              <a:rPr lang="fr-BE" b="0" baseline="0" dirty="0" err="1" smtClean="0"/>
              <a:t>that</a:t>
            </a:r>
            <a:r>
              <a:rPr lang="fr-BE" b="0" baseline="0" dirty="0" smtClean="0"/>
              <a:t> </a:t>
            </a:r>
            <a:r>
              <a:rPr lang="fr-BE" b="0" baseline="0" dirty="0" err="1" smtClean="0"/>
              <a:t>it’s</a:t>
            </a:r>
            <a:r>
              <a:rPr lang="fr-BE" b="0" baseline="0" dirty="0" smtClean="0"/>
              <a:t> a good </a:t>
            </a:r>
            <a:r>
              <a:rPr lang="fr-BE" b="0" baseline="0" dirty="0" err="1" smtClean="0"/>
              <a:t>thing</a:t>
            </a:r>
            <a:r>
              <a:rPr lang="fr-BE" b="0" baseline="0" dirty="0" smtClean="0"/>
              <a:t> or a </a:t>
            </a:r>
            <a:r>
              <a:rPr lang="fr-BE" b="0" baseline="0" dirty="0" err="1" smtClean="0"/>
              <a:t>bad</a:t>
            </a:r>
            <a:r>
              <a:rPr lang="fr-BE" b="0" baseline="0" dirty="0" smtClean="0"/>
              <a:t> </a:t>
            </a:r>
            <a:r>
              <a:rPr lang="fr-BE" b="0" baseline="0" dirty="0" err="1" smtClean="0"/>
              <a:t>thing</a:t>
            </a:r>
            <a:r>
              <a:rPr lang="fr-BE" b="0" baseline="0" dirty="0" smtClean="0"/>
              <a:t> and </a:t>
            </a:r>
            <a:r>
              <a:rPr lang="fr-BE" b="0" baseline="0" dirty="0" err="1" smtClean="0"/>
              <a:t>so</a:t>
            </a:r>
            <a:r>
              <a:rPr lang="fr-BE" b="0" baseline="0" dirty="0" smtClean="0"/>
              <a:t> on. </a:t>
            </a:r>
          </a:p>
          <a:p>
            <a:r>
              <a:rPr lang="fr-BE" b="1" baseline="0" dirty="0" smtClean="0"/>
              <a:t>Intention</a:t>
            </a:r>
            <a:r>
              <a:rPr lang="fr-BE" b="0" baseline="0" dirty="0" smtClean="0"/>
              <a:t> </a:t>
            </a:r>
            <a:r>
              <a:rPr lang="fr-BE" b="0" baseline="0" dirty="0" err="1" smtClean="0"/>
              <a:t>is</a:t>
            </a:r>
            <a:r>
              <a:rPr lang="fr-BE" b="0" baseline="0" dirty="0" smtClean="0"/>
              <a:t> the intention </a:t>
            </a:r>
            <a:r>
              <a:rPr lang="fr-BE" b="0" baseline="0" dirty="0" err="1" smtClean="0"/>
              <a:t>you</a:t>
            </a:r>
            <a:r>
              <a:rPr lang="fr-BE" b="0" baseline="0" dirty="0" smtClean="0"/>
              <a:t> have to </a:t>
            </a:r>
            <a:r>
              <a:rPr lang="fr-BE" b="0" baseline="0" dirty="0" err="1" smtClean="0"/>
              <a:t>persist</a:t>
            </a:r>
            <a:r>
              <a:rPr lang="fr-BE" b="0" baseline="0" dirty="0" smtClean="0"/>
              <a:t> </a:t>
            </a:r>
            <a:r>
              <a:rPr lang="fr-BE" b="0" baseline="0" dirty="0" err="1" smtClean="0"/>
              <a:t>because</a:t>
            </a:r>
            <a:r>
              <a:rPr lang="fr-BE" b="0" baseline="0" dirty="0" smtClean="0"/>
              <a:t> </a:t>
            </a:r>
            <a:r>
              <a:rPr lang="fr-BE" b="0" baseline="0" dirty="0" err="1" smtClean="0"/>
              <a:t>you</a:t>
            </a:r>
            <a:r>
              <a:rPr lang="fr-BE" b="0" baseline="0" dirty="0" smtClean="0"/>
              <a:t> have no intention to </a:t>
            </a:r>
            <a:r>
              <a:rPr lang="fr-BE" b="0" baseline="0" dirty="0" err="1" smtClean="0"/>
              <a:t>persist</a:t>
            </a:r>
            <a:r>
              <a:rPr lang="fr-BE" b="0" baseline="0" dirty="0" smtClean="0"/>
              <a:t> </a:t>
            </a:r>
            <a:r>
              <a:rPr lang="fr-BE" b="0" baseline="0" dirty="0" err="1" smtClean="0"/>
              <a:t>tou</a:t>
            </a:r>
            <a:r>
              <a:rPr lang="fr-BE" b="0" baseline="0" dirty="0" smtClean="0"/>
              <a:t> </a:t>
            </a:r>
            <a:r>
              <a:rPr lang="fr-BE" b="0" baseline="0" dirty="0" err="1" smtClean="0"/>
              <a:t>probably</a:t>
            </a:r>
            <a:r>
              <a:rPr lang="fr-BE" b="0" baseline="0" dirty="0" smtClean="0"/>
              <a:t> not </a:t>
            </a:r>
            <a:r>
              <a:rPr lang="fr-BE" b="0" baseline="0" dirty="0" err="1" smtClean="0"/>
              <a:t>persit</a:t>
            </a:r>
            <a:r>
              <a:rPr lang="fr-BE" b="0" baseline="0" dirty="0" smtClean="0"/>
              <a:t> in </a:t>
            </a:r>
            <a:r>
              <a:rPr lang="fr-BE" b="0" baseline="0" dirty="0" err="1" smtClean="0"/>
              <a:t>your</a:t>
            </a:r>
            <a:r>
              <a:rPr lang="fr-BE" b="0" baseline="0" dirty="0" smtClean="0"/>
              <a:t> </a:t>
            </a:r>
            <a:r>
              <a:rPr lang="fr-BE" b="0" baseline="0" dirty="0" err="1" smtClean="0"/>
              <a:t>studies</a:t>
            </a:r>
            <a:r>
              <a:rPr lang="fr-BE" b="0" baseline="0" dirty="0" smtClean="0"/>
              <a:t>. </a:t>
            </a:r>
            <a:r>
              <a:rPr lang="fr-BE" b="1" baseline="0" dirty="0" smtClean="0"/>
              <a:t>Control</a:t>
            </a:r>
            <a:r>
              <a:rPr lang="fr-BE" b="0" baseline="0" dirty="0" smtClean="0"/>
              <a:t> </a:t>
            </a:r>
            <a:r>
              <a:rPr lang="fr-BE" b="0" baseline="0" dirty="0" err="1" smtClean="0"/>
              <a:t>is</a:t>
            </a:r>
            <a:r>
              <a:rPr lang="fr-BE" b="0" baseline="0" dirty="0" smtClean="0"/>
              <a:t> the perception </a:t>
            </a:r>
            <a:r>
              <a:rPr lang="fr-BE" b="0" baseline="0" dirty="0" err="1" smtClean="0"/>
              <a:t>you</a:t>
            </a:r>
            <a:r>
              <a:rPr lang="fr-BE" b="0" baseline="0" dirty="0" smtClean="0"/>
              <a:t> have about the </a:t>
            </a:r>
            <a:r>
              <a:rPr lang="fr-BE" b="0" baseline="0" dirty="0" err="1" smtClean="0"/>
              <a:t>ability</a:t>
            </a:r>
            <a:r>
              <a:rPr lang="fr-BE" b="0" baseline="0" dirty="0" smtClean="0"/>
              <a:t> </a:t>
            </a:r>
            <a:r>
              <a:rPr lang="fr-BE" b="0" baseline="0" dirty="0" err="1" smtClean="0"/>
              <a:t>you</a:t>
            </a:r>
            <a:r>
              <a:rPr lang="fr-BE" b="0" baseline="0" dirty="0" smtClean="0"/>
              <a:t> have to </a:t>
            </a:r>
            <a:r>
              <a:rPr lang="fr-BE" b="0" baseline="0" dirty="0" err="1" smtClean="0"/>
              <a:t>succeed</a:t>
            </a:r>
            <a:r>
              <a:rPr lang="fr-BE" b="0" baseline="0" dirty="0" smtClean="0"/>
              <a:t> and the control </a:t>
            </a:r>
            <a:r>
              <a:rPr lang="fr-BE" b="0" baseline="0" dirty="0" err="1" smtClean="0"/>
              <a:t>you</a:t>
            </a:r>
            <a:r>
              <a:rPr lang="fr-BE" b="0" baseline="0" dirty="0" smtClean="0"/>
              <a:t> have on </a:t>
            </a:r>
            <a:r>
              <a:rPr lang="fr-BE" b="0" baseline="0" dirty="0" err="1" smtClean="0"/>
              <a:t>your</a:t>
            </a:r>
            <a:r>
              <a:rPr lang="fr-BE" b="0" baseline="0" dirty="0" smtClean="0"/>
              <a:t> performance. For exemple, have </a:t>
            </a:r>
            <a:r>
              <a:rPr lang="fr-BE" b="0" baseline="0" dirty="0" err="1" smtClean="0"/>
              <a:t>you</a:t>
            </a:r>
            <a:r>
              <a:rPr lang="fr-BE" b="0" baseline="0" dirty="0" smtClean="0"/>
              <a:t> the perception </a:t>
            </a:r>
            <a:r>
              <a:rPr lang="fr-BE" b="0" baseline="0" dirty="0" err="1" smtClean="0"/>
              <a:t>you</a:t>
            </a:r>
            <a:r>
              <a:rPr lang="fr-BE" b="0" baseline="0" dirty="0" smtClean="0"/>
              <a:t> are able to </a:t>
            </a:r>
            <a:r>
              <a:rPr lang="fr-BE" b="0" baseline="0" dirty="0" err="1" smtClean="0"/>
              <a:t>persit</a:t>
            </a:r>
            <a:r>
              <a:rPr lang="fr-BE" b="0" baseline="0" dirty="0" smtClean="0"/>
              <a:t> or not. </a:t>
            </a:r>
          </a:p>
          <a:p>
            <a:endParaRPr lang="fr-BE" b="0" baseline="0" dirty="0" smtClean="0"/>
          </a:p>
          <a:p>
            <a:r>
              <a:rPr lang="fr-BE" dirty="0" smtClean="0"/>
              <a:t>In </a:t>
            </a:r>
            <a:r>
              <a:rPr lang="fr-BE" dirty="0" err="1" smtClean="0"/>
              <a:t>this</a:t>
            </a:r>
            <a:r>
              <a:rPr lang="fr-BE" dirty="0" smtClean="0"/>
              <a:t> </a:t>
            </a:r>
            <a:r>
              <a:rPr lang="fr-BE" dirty="0" err="1" smtClean="0"/>
              <a:t>context</a:t>
            </a:r>
            <a:r>
              <a:rPr lang="fr-BE" dirty="0" smtClean="0"/>
              <a:t>,</a:t>
            </a:r>
            <a:r>
              <a:rPr lang="fr-BE" baseline="0" dirty="0" smtClean="0"/>
              <a:t> </a:t>
            </a:r>
            <a:r>
              <a:rPr lang="en-GB" sz="1200" kern="1200" dirty="0" smtClean="0">
                <a:solidFill>
                  <a:schemeClr val="tx1"/>
                </a:solidFill>
                <a:effectLst/>
                <a:latin typeface="+mn-lt"/>
                <a:ea typeface="+mn-ea"/>
                <a:cs typeface="+mn-cs"/>
              </a:rPr>
              <a:t>we decided to focus on a theoretical model which considers both for motivational (attitude, intention, self-efficacy, control) and normative factors (injunctive and descriptive), named the planned behaviour theory (Fishbein &amp; Ajzen, 2010). </a:t>
            </a:r>
            <a:r>
              <a:rPr lang="en-GB" sz="1200" kern="1200" dirty="0" smtClean="0">
                <a:solidFill>
                  <a:schemeClr val="accent5"/>
                </a:solidFill>
                <a:effectLst/>
                <a:latin typeface="+mn-lt"/>
                <a:ea typeface="+mn-ea"/>
                <a:cs typeface="+mn-cs"/>
              </a:rPr>
              <a:t>Our aim is to see if norms allow us to add understanding</a:t>
            </a:r>
            <a:r>
              <a:rPr lang="en-GB" sz="1200" kern="1200" baseline="0" dirty="0" smtClean="0">
                <a:solidFill>
                  <a:schemeClr val="accent5"/>
                </a:solidFill>
                <a:effectLst/>
                <a:latin typeface="+mn-lt"/>
                <a:ea typeface="+mn-ea"/>
                <a:cs typeface="+mn-cs"/>
              </a:rPr>
              <a:t> to persistence </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Moreover, given the society in which we live, what others think you should do (injunctive norms) and what others have accomplished (descriptive norms) could be very important in the understanding of student persistence. In line with these ideas, some studies already emphasised on the importance of social factors on commitment (which is a concept close to persistence) such as </a:t>
            </a:r>
            <a:r>
              <a:rPr lang="en-GB" sz="1200" kern="1200" dirty="0" err="1" smtClean="0">
                <a:solidFill>
                  <a:schemeClr val="tx1"/>
                </a:solidFill>
                <a:effectLst/>
                <a:latin typeface="+mn-lt"/>
                <a:ea typeface="+mn-ea"/>
                <a:cs typeface="+mn-cs"/>
              </a:rPr>
              <a:t>publicness</a:t>
            </a:r>
            <a:r>
              <a:rPr lang="en-GB" sz="1200" kern="1200" dirty="0" smtClean="0">
                <a:solidFill>
                  <a:schemeClr val="tx1"/>
                </a:solidFill>
                <a:effectLst/>
                <a:latin typeface="+mn-lt"/>
                <a:ea typeface="+mn-ea"/>
                <a:cs typeface="+mn-cs"/>
              </a:rPr>
              <a:t> (Hollenbeck &amp; Klein, 1987; Roland, 2011). </a:t>
            </a:r>
            <a:r>
              <a:rPr lang="en-GB" sz="1200" b="1" kern="1200" dirty="0" err="1" smtClean="0">
                <a:solidFill>
                  <a:schemeClr val="tx1"/>
                </a:solidFill>
                <a:effectLst/>
                <a:latin typeface="+mn-lt"/>
                <a:ea typeface="+mn-ea"/>
                <a:cs typeface="+mn-cs"/>
              </a:rPr>
              <a:t>Publicness</a:t>
            </a:r>
            <a:r>
              <a:rPr lang="en-GB" sz="1200" kern="1200" dirty="0" smtClean="0">
                <a:solidFill>
                  <a:schemeClr val="tx1"/>
                </a:solidFill>
                <a:effectLst/>
                <a:latin typeface="+mn-lt"/>
                <a:ea typeface="+mn-ea"/>
                <a:cs typeface="+mn-cs"/>
              </a:rPr>
              <a:t> is defined as the extent to which important others are aware of what you do/did. More </a:t>
            </a:r>
            <a:r>
              <a:rPr lang="en-GB" sz="1200" kern="1200" dirty="0" err="1" smtClean="0">
                <a:solidFill>
                  <a:schemeClr val="tx1"/>
                </a:solidFill>
                <a:effectLst/>
                <a:latin typeface="+mn-lt"/>
                <a:ea typeface="+mn-ea"/>
                <a:cs typeface="+mn-cs"/>
              </a:rPr>
              <a:t>publicness</a:t>
            </a:r>
            <a:r>
              <a:rPr lang="en-GB" sz="1200" kern="1200" dirty="0" smtClean="0">
                <a:solidFill>
                  <a:schemeClr val="tx1"/>
                </a:solidFill>
                <a:effectLst/>
                <a:latin typeface="+mn-lt"/>
                <a:ea typeface="+mn-ea"/>
                <a:cs typeface="+mn-cs"/>
              </a:rPr>
              <a:t> is high, more a person will be committed and more she’ll persist in a task. In this context, publicness is related to the social pressure a student can feel when he has to make decision related to his studies, such as, continue or give up. </a:t>
            </a:r>
            <a:endParaRPr lang="fr-BE" dirty="0">
              <a:solidFill>
                <a:schemeClr val="accent5"/>
              </a:solidFill>
            </a:endParaRPr>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20</a:t>
            </a:fld>
            <a:endParaRPr lang="fr-BE"/>
          </a:p>
        </p:txBody>
      </p:sp>
    </p:spTree>
    <p:extLst>
      <p:ext uri="{BB962C8B-B14F-4D97-AF65-F5344CB8AC3E}">
        <p14:creationId xmlns:p14="http://schemas.microsoft.com/office/powerpoint/2010/main" val="40240865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GB" sz="1200" kern="1200" dirty="0" smtClean="0">
                <a:solidFill>
                  <a:schemeClr val="tx1"/>
                </a:solidFill>
                <a:effectLst/>
                <a:latin typeface="+mn-lt"/>
                <a:ea typeface="+mn-ea"/>
                <a:cs typeface="+mn-cs"/>
              </a:rPr>
              <a:t>Dire </a:t>
            </a:r>
            <a:r>
              <a:rPr lang="en-GB" sz="1200" kern="1200" dirty="0" err="1" smtClean="0">
                <a:solidFill>
                  <a:schemeClr val="tx1"/>
                </a:solidFill>
                <a:effectLst/>
                <a:latin typeface="+mn-lt"/>
                <a:ea typeface="+mn-ea"/>
                <a:cs typeface="+mn-cs"/>
              </a:rPr>
              <a:t>qu’ici</a:t>
            </a:r>
            <a:r>
              <a:rPr lang="en-GB" sz="1200" kern="1200" dirty="0" smtClean="0">
                <a:solidFill>
                  <a:schemeClr val="tx1"/>
                </a:solidFill>
                <a:effectLst/>
                <a:latin typeface="+mn-lt"/>
                <a:ea typeface="+mn-ea"/>
                <a:cs typeface="+mn-cs"/>
              </a:rPr>
              <a:t> je ne </a:t>
            </a:r>
            <a:r>
              <a:rPr lang="en-GB" sz="1200" kern="1200" dirty="0" err="1" smtClean="0">
                <a:solidFill>
                  <a:schemeClr val="tx1"/>
                </a:solidFill>
                <a:effectLst/>
                <a:latin typeface="+mn-lt"/>
                <a:ea typeface="+mn-ea"/>
                <a:cs typeface="+mn-cs"/>
              </a:rPr>
              <a:t>prends</a:t>
            </a:r>
            <a:r>
              <a:rPr lang="en-GB" sz="1200" kern="1200" dirty="0" smtClean="0">
                <a:solidFill>
                  <a:schemeClr val="tx1"/>
                </a:solidFill>
                <a:effectLst/>
                <a:latin typeface="+mn-lt"/>
                <a:ea typeface="+mn-ea"/>
                <a:cs typeface="+mn-cs"/>
              </a:rPr>
              <a:t> pas </a:t>
            </a:r>
            <a:r>
              <a:rPr lang="en-GB" sz="1200" kern="1200" dirty="0" err="1" smtClean="0">
                <a:solidFill>
                  <a:schemeClr val="tx1"/>
                </a:solidFill>
                <a:effectLst/>
                <a:latin typeface="+mn-lt"/>
                <a:ea typeface="+mn-ea"/>
                <a:cs typeface="+mn-cs"/>
              </a:rPr>
              <a:t>en</a:t>
            </a:r>
            <a:r>
              <a:rPr lang="en-GB" sz="1200" kern="1200" dirty="0" smtClean="0">
                <a:solidFill>
                  <a:schemeClr val="tx1"/>
                </a:solidFill>
                <a:effectLst/>
                <a:latin typeface="+mn-lt"/>
                <a:ea typeface="+mn-ea"/>
                <a:cs typeface="+mn-cs"/>
              </a:rPr>
              <a:t> </a:t>
            </a:r>
            <a:r>
              <a:rPr lang="en-GB" sz="1200" kern="1200" dirty="0" err="1" smtClean="0">
                <a:solidFill>
                  <a:schemeClr val="tx1"/>
                </a:solidFill>
                <a:effectLst/>
                <a:latin typeface="+mn-lt"/>
                <a:ea typeface="+mn-ea"/>
                <a:cs typeface="+mn-cs"/>
              </a:rPr>
              <a:t>compte</a:t>
            </a:r>
            <a:r>
              <a:rPr lang="en-GB" sz="1200" kern="1200" baseline="0" dirty="0" smtClean="0">
                <a:solidFill>
                  <a:schemeClr val="tx1"/>
                </a:solidFill>
                <a:effectLst/>
                <a:latin typeface="+mn-lt"/>
                <a:ea typeface="+mn-ea"/>
                <a:cs typeface="+mn-cs"/>
              </a:rPr>
              <a:t> les </a:t>
            </a:r>
            <a:r>
              <a:rPr lang="en-GB" sz="1200" kern="1200" baseline="0" dirty="0" err="1" smtClean="0">
                <a:solidFill>
                  <a:schemeClr val="tx1"/>
                </a:solidFill>
                <a:effectLst/>
                <a:latin typeface="+mn-lt"/>
                <a:ea typeface="+mn-ea"/>
                <a:cs typeface="+mn-cs"/>
              </a:rPr>
              <a:t>facteurs</a:t>
            </a:r>
            <a:r>
              <a:rPr lang="en-GB" sz="1200" kern="1200" baseline="0" dirty="0" smtClean="0">
                <a:solidFill>
                  <a:schemeClr val="tx1"/>
                </a:solidFill>
                <a:effectLst/>
                <a:latin typeface="+mn-lt"/>
                <a:ea typeface="+mn-ea"/>
                <a:cs typeface="+mn-cs"/>
              </a:rPr>
              <a:t> de background </a:t>
            </a:r>
            <a:r>
              <a:rPr lang="en-GB" sz="1200" kern="1200" baseline="0" dirty="0" err="1" smtClean="0">
                <a:solidFill>
                  <a:schemeClr val="tx1"/>
                </a:solidFill>
                <a:effectLst/>
                <a:latin typeface="+mn-lt"/>
                <a:ea typeface="+mn-ea"/>
                <a:cs typeface="+mn-cs"/>
              </a:rPr>
              <a:t>mais</a:t>
            </a:r>
            <a:r>
              <a:rPr lang="en-GB" sz="1200" kern="1200" baseline="0" dirty="0" smtClean="0">
                <a:solidFill>
                  <a:schemeClr val="tx1"/>
                </a:solidFill>
                <a:effectLst/>
                <a:latin typeface="+mn-lt"/>
                <a:ea typeface="+mn-ea"/>
                <a:cs typeface="+mn-cs"/>
              </a:rPr>
              <a:t> que </a:t>
            </a:r>
            <a:r>
              <a:rPr lang="en-GB" sz="1200" kern="1200" baseline="0" dirty="0" err="1" smtClean="0">
                <a:solidFill>
                  <a:schemeClr val="tx1"/>
                </a:solidFill>
                <a:effectLst/>
                <a:latin typeface="+mn-lt"/>
                <a:ea typeface="+mn-ea"/>
                <a:cs typeface="+mn-cs"/>
              </a:rPr>
              <a:t>cette</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théorie</a:t>
            </a:r>
            <a:r>
              <a:rPr lang="en-GB" sz="1200" kern="1200" baseline="0" dirty="0" smtClean="0">
                <a:solidFill>
                  <a:schemeClr val="tx1"/>
                </a:solidFill>
                <a:effectLst/>
                <a:latin typeface="+mn-lt"/>
                <a:ea typeface="+mn-ea"/>
                <a:cs typeface="+mn-cs"/>
              </a:rPr>
              <a:t> les </a:t>
            </a:r>
            <a:r>
              <a:rPr lang="en-GB" sz="1200" kern="1200" baseline="0" dirty="0" err="1" smtClean="0">
                <a:solidFill>
                  <a:schemeClr val="tx1"/>
                </a:solidFill>
                <a:effectLst/>
                <a:latin typeface="+mn-lt"/>
                <a:ea typeface="+mn-ea"/>
                <a:cs typeface="+mn-cs"/>
              </a:rPr>
              <a:t>prends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en</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compte</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According to this theory, behaviour is determined by a behavioural intention. Intention is defined as the estimated likelihood to commit in behaviour. This intention is underlain by 4 variables: the attitude towards the behaviour (which is very similar to value), the injunctive and descriptive norms and the perceived behavioural control (which includes both self-efficacy and perceived control).</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In this study, we mainly focused on the more proximal determinants of behaviour, named intention, attitude, injunctive and descriptive norms and perceived behavioural control. We won’t take beliefs and background factors into account. Indeed, our aim is to determine if norms can bring a better understanding of persistence. Moreover, before studying determinants of norms, it seemed necessary to make sure that norms were pertinent to better understand persistence</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21</a:t>
            </a:fld>
            <a:endParaRPr lang="fr-BE"/>
          </a:p>
        </p:txBody>
      </p:sp>
    </p:spTree>
    <p:extLst>
      <p:ext uri="{BB962C8B-B14F-4D97-AF65-F5344CB8AC3E}">
        <p14:creationId xmlns:p14="http://schemas.microsoft.com/office/powerpoint/2010/main" val="309831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subjective norms are the perceived social pressure or influence and which can influence people to proceed behaviour.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Perception of the expectation</a:t>
            </a:r>
            <a:r>
              <a:rPr lang="en-GB" sz="1200" kern="1200" baseline="0" dirty="0" smtClean="0">
                <a:solidFill>
                  <a:schemeClr val="tx1"/>
                </a:solidFill>
                <a:effectLst/>
                <a:latin typeface="+mn-lt"/>
                <a:ea typeface="+mn-ea"/>
                <a:cs typeface="+mn-cs"/>
              </a:rPr>
              <a:t> of the others</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baseline="0" dirty="0" smtClean="0">
                <a:solidFill>
                  <a:schemeClr val="tx1"/>
                </a:solidFill>
                <a:effectLst/>
                <a:latin typeface="+mn-lt"/>
                <a:ea typeface="+mn-ea"/>
                <a:cs typeface="+mn-cs"/>
              </a:rPr>
              <a:t>-&gt; faire </a:t>
            </a:r>
            <a:r>
              <a:rPr lang="en-GB" sz="1200" kern="1200" baseline="0" dirty="0" err="1" smtClean="0">
                <a:solidFill>
                  <a:schemeClr val="tx1"/>
                </a:solidFill>
                <a:effectLst/>
                <a:latin typeface="+mn-lt"/>
                <a:ea typeface="+mn-ea"/>
                <a:cs typeface="+mn-cs"/>
              </a:rPr>
              <a:t>mes</a:t>
            </a:r>
            <a:r>
              <a:rPr lang="en-GB" sz="1200" kern="1200" baseline="0" dirty="0" smtClean="0">
                <a:solidFill>
                  <a:schemeClr val="tx1"/>
                </a:solidFill>
                <a:effectLst/>
                <a:latin typeface="+mn-lt"/>
                <a:ea typeface="+mn-ea"/>
                <a:cs typeface="+mn-cs"/>
              </a:rPr>
              <a:t> </a:t>
            </a:r>
            <a:r>
              <a:rPr lang="en-GB" sz="1200" kern="1200" baseline="0" dirty="0" err="1" smtClean="0">
                <a:solidFill>
                  <a:schemeClr val="tx1"/>
                </a:solidFill>
                <a:effectLst/>
                <a:latin typeface="+mn-lt"/>
                <a:ea typeface="+mn-ea"/>
                <a:cs typeface="+mn-cs"/>
              </a:rPr>
              <a:t>hyothèses</a:t>
            </a:r>
            <a:r>
              <a:rPr lang="en-GB" sz="1200" kern="1200" baseline="0" dirty="0" smtClean="0">
                <a:solidFill>
                  <a:schemeClr val="tx1"/>
                </a:solidFill>
                <a:effectLst/>
                <a:latin typeface="+mn-lt"/>
                <a:ea typeface="+mn-ea"/>
                <a:cs typeface="+mn-cs"/>
              </a:rPr>
              <a:t> </a:t>
            </a:r>
            <a:endParaRPr lang="fr-BE" dirty="0" smtClean="0"/>
          </a:p>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22</a:t>
            </a:fld>
            <a:endParaRPr lang="fr-BE"/>
          </a:p>
        </p:txBody>
      </p:sp>
    </p:spTree>
    <p:extLst>
      <p:ext uri="{BB962C8B-B14F-4D97-AF65-F5344CB8AC3E}">
        <p14:creationId xmlns:p14="http://schemas.microsoft.com/office/powerpoint/2010/main" val="3539933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BE" dirty="0" err="1" smtClean="0"/>
              <a:t>Persistence</a:t>
            </a:r>
            <a:r>
              <a:rPr lang="fr-BE" dirty="0" smtClean="0"/>
              <a:t> </a:t>
            </a:r>
            <a:r>
              <a:rPr lang="fr-BE" dirty="0" err="1" smtClean="0"/>
              <a:t>was</a:t>
            </a:r>
            <a:r>
              <a:rPr lang="fr-BE" dirty="0" smtClean="0"/>
              <a:t> </a:t>
            </a:r>
            <a:r>
              <a:rPr lang="fr-BE" dirty="0" err="1" smtClean="0"/>
              <a:t>measured</a:t>
            </a:r>
            <a:r>
              <a:rPr lang="fr-BE" dirty="0" smtClean="0"/>
              <a:t> by </a:t>
            </a:r>
            <a:r>
              <a:rPr lang="fr-BE" dirty="0" err="1" smtClean="0"/>
              <a:t>checking</a:t>
            </a:r>
            <a:r>
              <a:rPr lang="fr-BE" dirty="0" smtClean="0"/>
              <a:t> </a:t>
            </a:r>
            <a:r>
              <a:rPr lang="en-GB" sz="1200" kern="1200" dirty="0" smtClean="0">
                <a:solidFill>
                  <a:schemeClr val="tx1"/>
                </a:solidFill>
                <a:effectLst/>
                <a:latin typeface="+mn-lt"/>
                <a:ea typeface="+mn-ea"/>
                <a:cs typeface="+mn-cs"/>
              </a:rPr>
              <a:t>the registration of participants for the next year in their academic program. Students who continue are persistent participants</a:t>
            </a:r>
            <a:r>
              <a:rPr lang="en-GB" sz="1200" kern="1200" baseline="0" dirty="0" smtClean="0">
                <a:solidFill>
                  <a:schemeClr val="tx1"/>
                </a:solidFill>
                <a:effectLst/>
                <a:latin typeface="+mn-lt"/>
                <a:ea typeface="+mn-ea"/>
                <a:cs typeface="+mn-cs"/>
              </a:rPr>
              <a:t> </a:t>
            </a:r>
            <a:endParaRPr lang="fr-BE" dirty="0" smtClean="0"/>
          </a:p>
          <a:p>
            <a:endParaRPr lang="fr-BE" dirty="0" smtClean="0"/>
          </a:p>
          <a:p>
            <a:r>
              <a:rPr lang="fr-BE" dirty="0" smtClean="0"/>
              <a:t>I </a:t>
            </a:r>
            <a:r>
              <a:rPr lang="fr-BE" dirty="0" err="1" smtClean="0"/>
              <a:t>won’t</a:t>
            </a:r>
            <a:r>
              <a:rPr lang="fr-BE" dirty="0" smtClean="0"/>
              <a:t> </a:t>
            </a:r>
            <a:r>
              <a:rPr lang="fr-BE" dirty="0" err="1" smtClean="0"/>
              <a:t>present</a:t>
            </a:r>
            <a:r>
              <a:rPr lang="fr-BE" baseline="0" dirty="0" smtClean="0"/>
              <a:t> </a:t>
            </a:r>
            <a:r>
              <a:rPr lang="fr-BE" baseline="0" dirty="0" err="1" smtClean="0"/>
              <a:t>you</a:t>
            </a:r>
            <a:r>
              <a:rPr lang="fr-BE" baseline="0" dirty="0" smtClean="0"/>
              <a:t> </a:t>
            </a:r>
            <a:r>
              <a:rPr lang="fr-BE" baseline="0" dirty="0" err="1" smtClean="0"/>
              <a:t>each</a:t>
            </a:r>
            <a:r>
              <a:rPr lang="fr-BE" baseline="0" dirty="0" smtClean="0"/>
              <a:t> </a:t>
            </a:r>
            <a:r>
              <a:rPr lang="fr-BE" baseline="0" dirty="0" err="1" smtClean="0"/>
              <a:t>scales</a:t>
            </a:r>
            <a:r>
              <a:rPr lang="fr-BE" baseline="0" dirty="0" smtClean="0"/>
              <a:t> </a:t>
            </a:r>
            <a:r>
              <a:rPr lang="fr-BE" baseline="0" dirty="0" err="1" smtClean="0"/>
              <a:t>because</a:t>
            </a:r>
            <a:r>
              <a:rPr lang="fr-BE" baseline="0" dirty="0" smtClean="0"/>
              <a:t> of I have few time but if </a:t>
            </a:r>
            <a:r>
              <a:rPr lang="fr-BE" baseline="0" dirty="0" err="1" smtClean="0"/>
              <a:t>you</a:t>
            </a:r>
            <a:r>
              <a:rPr lang="fr-BE" baseline="0" dirty="0" smtClean="0"/>
              <a:t> have </a:t>
            </a:r>
            <a:r>
              <a:rPr lang="fr-BE" baseline="0" dirty="0" err="1" smtClean="0"/>
              <a:t>any</a:t>
            </a:r>
            <a:r>
              <a:rPr lang="fr-BE" baseline="0" dirty="0" smtClean="0"/>
              <a:t> question </a:t>
            </a:r>
            <a:r>
              <a:rPr lang="fr-BE" baseline="0" dirty="0" err="1" smtClean="0"/>
              <a:t>don’t</a:t>
            </a:r>
            <a:r>
              <a:rPr lang="fr-BE" baseline="0" dirty="0" smtClean="0"/>
              <a:t> </a:t>
            </a:r>
            <a:r>
              <a:rPr lang="fr-BE" baseline="0" dirty="0" err="1" smtClean="0"/>
              <a:t>hesitate</a:t>
            </a:r>
            <a:r>
              <a:rPr lang="fr-BE" baseline="0" dirty="0" smtClean="0"/>
              <a:t> to </a:t>
            </a:r>
            <a:r>
              <a:rPr lang="fr-BE" baseline="0" dirty="0" err="1" smtClean="0"/>
              <a:t>ask</a:t>
            </a:r>
            <a:r>
              <a:rPr lang="fr-BE" baseline="0" dirty="0" smtClean="0"/>
              <a:t> me </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23</a:t>
            </a:fld>
            <a:endParaRPr lang="fr-BE"/>
          </a:p>
        </p:txBody>
      </p:sp>
    </p:spTree>
    <p:extLst>
      <p:ext uri="{BB962C8B-B14F-4D97-AF65-F5344CB8AC3E}">
        <p14:creationId xmlns:p14="http://schemas.microsoft.com/office/powerpoint/2010/main" val="2932278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24</a:t>
            </a:fld>
            <a:endParaRPr lang="fr-BE"/>
          </a:p>
        </p:txBody>
      </p:sp>
    </p:spTree>
    <p:extLst>
      <p:ext uri="{BB962C8B-B14F-4D97-AF65-F5344CB8AC3E}">
        <p14:creationId xmlns:p14="http://schemas.microsoft.com/office/powerpoint/2010/main" val="31005150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This</a:t>
            </a:r>
            <a:r>
              <a:rPr lang="fr-BE" baseline="0" dirty="0" smtClean="0"/>
              <a:t> </a:t>
            </a:r>
            <a:r>
              <a:rPr lang="fr-BE" baseline="0" dirty="0" err="1" smtClean="0"/>
              <a:t>kind</a:t>
            </a:r>
            <a:r>
              <a:rPr lang="fr-BE" baseline="0" dirty="0" smtClean="0"/>
              <a:t> of </a:t>
            </a:r>
            <a:r>
              <a:rPr lang="fr-BE" baseline="0" dirty="0" err="1" smtClean="0"/>
              <a:t>analysis</a:t>
            </a:r>
            <a:r>
              <a:rPr lang="fr-BE" baseline="0" dirty="0" smtClean="0"/>
              <a:t> </a:t>
            </a:r>
            <a:r>
              <a:rPr lang="fr-BE" baseline="0" dirty="0" err="1" smtClean="0"/>
              <a:t>allow</a:t>
            </a:r>
            <a:r>
              <a:rPr lang="fr-BE" baseline="0" dirty="0" smtClean="0"/>
              <a:t> me to </a:t>
            </a:r>
            <a:r>
              <a:rPr lang="fr-BE" baseline="0" dirty="0" err="1" smtClean="0"/>
              <a:t>make</a:t>
            </a:r>
            <a:r>
              <a:rPr lang="fr-BE" baseline="0" dirty="0" smtClean="0"/>
              <a:t> an </a:t>
            </a:r>
            <a:r>
              <a:rPr lang="fr-BE" baseline="0" dirty="0" err="1" smtClean="0"/>
              <a:t>overall</a:t>
            </a:r>
            <a:r>
              <a:rPr lang="fr-BE" baseline="0" dirty="0" smtClean="0"/>
              <a:t> </a:t>
            </a:r>
            <a:r>
              <a:rPr lang="fr-BE" baseline="0" dirty="0" err="1" smtClean="0"/>
              <a:t>assesment</a:t>
            </a:r>
            <a:r>
              <a:rPr lang="fr-BE" baseline="0" dirty="0" smtClean="0"/>
              <a:t> of the </a:t>
            </a:r>
            <a:r>
              <a:rPr lang="fr-BE" baseline="0" dirty="0" err="1" smtClean="0"/>
              <a:t>research</a:t>
            </a:r>
            <a:r>
              <a:rPr lang="fr-BE" baseline="0" dirty="0" smtClean="0"/>
              <a:t> model but </a:t>
            </a:r>
            <a:r>
              <a:rPr lang="fr-BE" baseline="0" dirty="0" err="1" smtClean="0"/>
              <a:t>also</a:t>
            </a:r>
            <a:r>
              <a:rPr lang="fr-BE" baseline="0" dirty="0" smtClean="0"/>
              <a:t> to compare the </a:t>
            </a:r>
            <a:r>
              <a:rPr lang="fr-BE" baseline="0" dirty="0" err="1" smtClean="0"/>
              <a:t>different</a:t>
            </a:r>
            <a:r>
              <a:rPr lang="fr-BE" baseline="0" dirty="0" smtClean="0"/>
              <a:t> model and </a:t>
            </a:r>
            <a:r>
              <a:rPr lang="fr-BE" baseline="0" dirty="0" err="1" smtClean="0"/>
              <a:t>so</a:t>
            </a:r>
            <a:r>
              <a:rPr lang="fr-BE" baseline="0" dirty="0" smtClean="0"/>
              <a:t> to </a:t>
            </a:r>
            <a:r>
              <a:rPr lang="fr-BE" baseline="0" dirty="0" err="1" smtClean="0"/>
              <a:t>be</a:t>
            </a:r>
            <a:r>
              <a:rPr lang="fr-BE" baseline="0" dirty="0" smtClean="0"/>
              <a:t> able to know </a:t>
            </a:r>
            <a:r>
              <a:rPr lang="fr-BE" baseline="0" dirty="0" err="1" smtClean="0"/>
              <a:t>which</a:t>
            </a:r>
            <a:r>
              <a:rPr lang="fr-BE" baseline="0" dirty="0" smtClean="0"/>
              <a:t> </a:t>
            </a:r>
            <a:r>
              <a:rPr lang="fr-BE" baseline="0" dirty="0" err="1" smtClean="0"/>
              <a:t>is</a:t>
            </a:r>
            <a:r>
              <a:rPr lang="fr-BE" baseline="0" dirty="0" smtClean="0"/>
              <a:t> the best one. It </a:t>
            </a:r>
            <a:r>
              <a:rPr lang="fr-BE" baseline="0" dirty="0" err="1" smtClean="0"/>
              <a:t>is</a:t>
            </a:r>
            <a:r>
              <a:rPr lang="fr-BE" baseline="0" dirty="0" smtClean="0"/>
              <a:t> an </a:t>
            </a:r>
            <a:r>
              <a:rPr lang="fr-BE" baseline="0" dirty="0" err="1" smtClean="0"/>
              <a:t>hybrid</a:t>
            </a:r>
            <a:r>
              <a:rPr lang="fr-BE" baseline="0" dirty="0" smtClean="0"/>
              <a:t> model </a:t>
            </a:r>
            <a:r>
              <a:rPr lang="fr-BE" baseline="0" dirty="0" err="1" smtClean="0"/>
              <a:t>because</a:t>
            </a:r>
            <a:r>
              <a:rPr lang="fr-BE" baseline="0" dirty="0" smtClean="0"/>
              <a:t> I test </a:t>
            </a:r>
            <a:r>
              <a:rPr lang="fr-BE" baseline="0" dirty="0" err="1" smtClean="0"/>
              <a:t>two</a:t>
            </a:r>
            <a:r>
              <a:rPr lang="fr-BE" baseline="0" dirty="0" smtClean="0"/>
              <a:t> </a:t>
            </a:r>
            <a:r>
              <a:rPr lang="fr-BE" baseline="0" dirty="0" err="1" smtClean="0"/>
              <a:t>things</a:t>
            </a:r>
            <a:r>
              <a:rPr lang="fr-BE" baseline="0" dirty="0" smtClean="0"/>
              <a:t>, first I </a:t>
            </a:r>
            <a:r>
              <a:rPr lang="fr-BE" baseline="0" dirty="0" err="1" smtClean="0"/>
              <a:t>realize</a:t>
            </a:r>
            <a:r>
              <a:rPr lang="fr-BE" baseline="0" dirty="0" smtClean="0"/>
              <a:t> a CFA (</a:t>
            </a:r>
            <a:r>
              <a:rPr lang="fr-BE" baseline="0" dirty="0" err="1" smtClean="0"/>
              <a:t>confirmatory</a:t>
            </a:r>
            <a:r>
              <a:rPr lang="fr-BE" baseline="0" dirty="0" smtClean="0"/>
              <a:t> </a:t>
            </a:r>
            <a:r>
              <a:rPr lang="fr-BE" baseline="0" dirty="0" err="1" smtClean="0"/>
              <a:t>factors</a:t>
            </a:r>
            <a:r>
              <a:rPr lang="fr-BE" baseline="0" dirty="0" smtClean="0"/>
              <a:t> </a:t>
            </a:r>
            <a:r>
              <a:rPr lang="fr-BE" baseline="0" dirty="0" err="1" smtClean="0"/>
              <a:t>analysis</a:t>
            </a:r>
            <a:r>
              <a:rPr lang="fr-BE" baseline="0" dirty="0" smtClean="0"/>
              <a:t>) </a:t>
            </a:r>
            <a:r>
              <a:rPr lang="fr-BE" baseline="0" dirty="0" err="1" smtClean="0"/>
              <a:t>that</a:t>
            </a:r>
            <a:r>
              <a:rPr lang="fr-BE" baseline="0" dirty="0" smtClean="0"/>
              <a:t> </a:t>
            </a:r>
            <a:r>
              <a:rPr lang="fr-BE" baseline="0" dirty="0" err="1" smtClean="0"/>
              <a:t>allow</a:t>
            </a:r>
            <a:r>
              <a:rPr lang="fr-BE" baseline="0" dirty="0" smtClean="0"/>
              <a:t> me to </a:t>
            </a:r>
            <a:r>
              <a:rPr lang="fr-BE" baseline="0" dirty="0" err="1" smtClean="0"/>
              <a:t>be</a:t>
            </a:r>
            <a:r>
              <a:rPr lang="fr-BE" baseline="0" dirty="0" smtClean="0"/>
              <a:t> sure </a:t>
            </a:r>
            <a:r>
              <a:rPr lang="fr-BE" baseline="0" dirty="0" err="1" smtClean="0"/>
              <a:t>that</a:t>
            </a:r>
            <a:r>
              <a:rPr lang="fr-BE" baseline="0" dirty="0" smtClean="0"/>
              <a:t> all </a:t>
            </a:r>
            <a:r>
              <a:rPr lang="fr-BE" baseline="0" dirty="0" err="1" smtClean="0"/>
              <a:t>my</a:t>
            </a:r>
            <a:r>
              <a:rPr lang="fr-BE" baseline="0" dirty="0" smtClean="0"/>
              <a:t> latent </a:t>
            </a:r>
            <a:r>
              <a:rPr lang="fr-BE" baseline="0" dirty="0" err="1" smtClean="0"/>
              <a:t>factors</a:t>
            </a:r>
            <a:r>
              <a:rPr lang="fr-BE" baseline="0" dirty="0" smtClean="0"/>
              <a:t> are good. I </a:t>
            </a:r>
            <a:r>
              <a:rPr lang="fr-BE" baseline="0" dirty="0" err="1" smtClean="0"/>
              <a:t>won’t</a:t>
            </a:r>
            <a:r>
              <a:rPr lang="fr-BE" baseline="0" dirty="0" smtClean="0"/>
              <a:t> </a:t>
            </a:r>
            <a:r>
              <a:rPr lang="fr-BE" baseline="0" dirty="0" err="1" smtClean="0"/>
              <a:t>present</a:t>
            </a:r>
            <a:r>
              <a:rPr lang="fr-BE" baseline="0" dirty="0" smtClean="0"/>
              <a:t> </a:t>
            </a:r>
            <a:r>
              <a:rPr lang="fr-BE" baseline="0" dirty="0" err="1" smtClean="0"/>
              <a:t>this</a:t>
            </a:r>
            <a:r>
              <a:rPr lang="fr-BE" baseline="0" dirty="0" smtClean="0"/>
              <a:t> CFA </a:t>
            </a:r>
            <a:r>
              <a:rPr lang="fr-BE" baseline="0" dirty="0" err="1" smtClean="0"/>
              <a:t>here</a:t>
            </a:r>
            <a:r>
              <a:rPr lang="fr-BE" baseline="0" dirty="0" smtClean="0"/>
              <a:t>. </a:t>
            </a:r>
            <a:r>
              <a:rPr lang="fr-BE" baseline="0" dirty="0" err="1" smtClean="0"/>
              <a:t>Secondly</a:t>
            </a:r>
            <a:r>
              <a:rPr lang="fr-BE" baseline="0" dirty="0" smtClean="0"/>
              <a:t>, I </a:t>
            </a:r>
            <a:r>
              <a:rPr lang="fr-BE" baseline="0" dirty="0" err="1" smtClean="0"/>
              <a:t>realize</a:t>
            </a:r>
            <a:r>
              <a:rPr lang="fr-BE" baseline="0" dirty="0" smtClean="0"/>
              <a:t> the </a:t>
            </a:r>
            <a:r>
              <a:rPr lang="fr-BE" baseline="0" dirty="0" err="1" smtClean="0"/>
              <a:t>complete</a:t>
            </a:r>
            <a:r>
              <a:rPr lang="fr-BE" baseline="0" dirty="0" smtClean="0"/>
              <a:t> structural </a:t>
            </a:r>
            <a:r>
              <a:rPr lang="fr-BE" baseline="0" dirty="0" err="1" smtClean="0"/>
              <a:t>equation</a:t>
            </a:r>
            <a:r>
              <a:rPr lang="fr-BE" baseline="0" dirty="0" smtClean="0"/>
              <a:t> model </a:t>
            </a:r>
            <a:r>
              <a:rPr lang="fr-BE" baseline="0" dirty="0" err="1" smtClean="0"/>
              <a:t>so</a:t>
            </a:r>
            <a:r>
              <a:rPr lang="fr-BE" baseline="0" dirty="0" smtClean="0"/>
              <a:t> I </a:t>
            </a:r>
            <a:r>
              <a:rPr lang="fr-BE" baseline="0" dirty="0" err="1" smtClean="0"/>
              <a:t>try</a:t>
            </a:r>
            <a:r>
              <a:rPr lang="fr-BE" baseline="0" dirty="0" smtClean="0"/>
              <a:t> to </a:t>
            </a:r>
            <a:r>
              <a:rPr lang="fr-BE" baseline="0" dirty="0" err="1" smtClean="0"/>
              <a:t>see</a:t>
            </a:r>
            <a:r>
              <a:rPr lang="fr-BE" baseline="0" dirty="0" smtClean="0"/>
              <a:t> if the </a:t>
            </a:r>
            <a:r>
              <a:rPr lang="fr-BE" baseline="0" dirty="0" err="1" smtClean="0"/>
              <a:t>postulated</a:t>
            </a:r>
            <a:r>
              <a:rPr lang="fr-BE" baseline="0" dirty="0" smtClean="0"/>
              <a:t> links </a:t>
            </a:r>
            <a:r>
              <a:rPr lang="fr-BE" baseline="0" dirty="0" err="1" smtClean="0"/>
              <a:t>between</a:t>
            </a:r>
            <a:r>
              <a:rPr lang="fr-BE" baseline="0" dirty="0" smtClean="0"/>
              <a:t> the </a:t>
            </a:r>
            <a:r>
              <a:rPr lang="fr-BE" baseline="0" dirty="0" err="1" smtClean="0"/>
              <a:t>different</a:t>
            </a:r>
            <a:r>
              <a:rPr lang="fr-BE" baseline="0" dirty="0" smtClean="0"/>
              <a:t> variables are good and </a:t>
            </a:r>
            <a:r>
              <a:rPr lang="fr-BE" baseline="0" dirty="0" err="1" smtClean="0"/>
              <a:t>significant</a:t>
            </a:r>
            <a:r>
              <a:rPr lang="fr-BE" baseline="0" dirty="0" smtClean="0"/>
              <a:t>. To know if the model </a:t>
            </a:r>
            <a:r>
              <a:rPr lang="fr-BE" baseline="0" dirty="0" err="1" smtClean="0"/>
              <a:t>is</a:t>
            </a:r>
            <a:r>
              <a:rPr lang="fr-BE" baseline="0" dirty="0" smtClean="0"/>
              <a:t> good, I </a:t>
            </a:r>
            <a:r>
              <a:rPr lang="fr-BE" baseline="0" dirty="0" err="1" smtClean="0"/>
              <a:t>need</a:t>
            </a:r>
            <a:r>
              <a:rPr lang="fr-BE" baseline="0" dirty="0" smtClean="0"/>
              <a:t> to </a:t>
            </a:r>
            <a:r>
              <a:rPr lang="fr-BE" baseline="0" dirty="0" err="1" smtClean="0"/>
              <a:t>take</a:t>
            </a:r>
            <a:r>
              <a:rPr lang="fr-BE" baseline="0" dirty="0" smtClean="0"/>
              <a:t> </a:t>
            </a:r>
            <a:r>
              <a:rPr lang="fr-BE" baseline="0" dirty="0" err="1" smtClean="0"/>
              <a:t>into</a:t>
            </a:r>
            <a:r>
              <a:rPr lang="fr-BE" baseline="0" dirty="0" smtClean="0"/>
              <a:t> </a:t>
            </a:r>
            <a:r>
              <a:rPr lang="fr-BE" baseline="0" dirty="0" err="1" smtClean="0"/>
              <a:t>account</a:t>
            </a:r>
            <a:r>
              <a:rPr lang="fr-BE" baseline="0" dirty="0" smtClean="0"/>
              <a:t> fit indices </a:t>
            </a:r>
            <a:r>
              <a:rPr lang="fr-BE" baseline="0" dirty="0" err="1" smtClean="0"/>
              <a:t>that</a:t>
            </a:r>
            <a:r>
              <a:rPr lang="fr-BE" baseline="0" dirty="0" smtClean="0"/>
              <a:t> </a:t>
            </a:r>
            <a:r>
              <a:rPr lang="fr-BE" baseline="0" dirty="0" err="1" smtClean="0"/>
              <a:t>allow</a:t>
            </a:r>
            <a:r>
              <a:rPr lang="fr-BE" baseline="0" dirty="0" smtClean="0"/>
              <a:t> me to </a:t>
            </a:r>
            <a:r>
              <a:rPr lang="fr-BE" baseline="0" dirty="0" err="1" smtClean="0"/>
              <a:t>say</a:t>
            </a:r>
            <a:r>
              <a:rPr lang="fr-BE" baseline="0" dirty="0" smtClean="0"/>
              <a:t> if </a:t>
            </a:r>
            <a:r>
              <a:rPr lang="fr-BE" baseline="0" dirty="0" err="1" smtClean="0"/>
              <a:t>my</a:t>
            </a:r>
            <a:r>
              <a:rPr lang="fr-BE" baseline="0" dirty="0" smtClean="0"/>
              <a:t> model </a:t>
            </a:r>
            <a:r>
              <a:rPr lang="fr-BE" baseline="0" dirty="0" err="1" smtClean="0"/>
              <a:t>is</a:t>
            </a:r>
            <a:r>
              <a:rPr lang="fr-BE" baseline="0" dirty="0" smtClean="0"/>
              <a:t> </a:t>
            </a:r>
            <a:r>
              <a:rPr lang="fr-BE" baseline="0" dirty="0" err="1" smtClean="0"/>
              <a:t>well</a:t>
            </a:r>
            <a:r>
              <a:rPr lang="fr-BE" baseline="0" dirty="0" smtClean="0"/>
              <a:t> </a:t>
            </a:r>
            <a:r>
              <a:rPr lang="fr-BE" baseline="0" dirty="0" err="1" smtClean="0"/>
              <a:t>adjusted</a:t>
            </a:r>
            <a:r>
              <a:rPr lang="fr-BE" baseline="0" dirty="0" smtClean="0"/>
              <a:t> to the data. </a:t>
            </a:r>
            <a:r>
              <a:rPr lang="fr-BE" baseline="0" dirty="0" err="1" smtClean="0"/>
              <a:t>Here</a:t>
            </a:r>
            <a:r>
              <a:rPr lang="fr-BE" baseline="0" dirty="0" smtClean="0"/>
              <a:t> I </a:t>
            </a:r>
            <a:r>
              <a:rPr lang="fr-BE" baseline="0" dirty="0" err="1" smtClean="0"/>
              <a:t>will</a:t>
            </a:r>
            <a:r>
              <a:rPr lang="fr-BE" baseline="0" dirty="0" smtClean="0"/>
              <a:t> </a:t>
            </a:r>
            <a:r>
              <a:rPr lang="fr-BE" baseline="0" dirty="0" err="1" smtClean="0"/>
              <a:t>take</a:t>
            </a:r>
            <a:r>
              <a:rPr lang="fr-BE" baseline="0" dirty="0" smtClean="0"/>
              <a:t> 5 fit indices. The chi-</a:t>
            </a:r>
            <a:r>
              <a:rPr lang="fr-BE" baseline="0" dirty="0" err="1" smtClean="0"/>
              <a:t>squared</a:t>
            </a:r>
            <a:r>
              <a:rPr lang="fr-BE" baseline="0" dirty="0" smtClean="0"/>
              <a:t> and the </a:t>
            </a:r>
            <a:r>
              <a:rPr lang="fr-BE" baseline="0" dirty="0" err="1" smtClean="0"/>
              <a:t>degree</a:t>
            </a:r>
            <a:r>
              <a:rPr lang="fr-BE" baseline="0" dirty="0" smtClean="0"/>
              <a:t> of </a:t>
            </a:r>
            <a:r>
              <a:rPr lang="fr-BE" baseline="0" dirty="0" err="1" smtClean="0"/>
              <a:t>freedom</a:t>
            </a:r>
            <a:r>
              <a:rPr lang="fr-BE" baseline="0" dirty="0" smtClean="0"/>
              <a:t> are </a:t>
            </a:r>
            <a:r>
              <a:rPr lang="fr-BE" baseline="0" dirty="0" err="1" smtClean="0"/>
              <a:t>used</a:t>
            </a:r>
            <a:r>
              <a:rPr lang="fr-BE" baseline="0" dirty="0" smtClean="0"/>
              <a:t> to </a:t>
            </a:r>
            <a:r>
              <a:rPr lang="fr-BE" baseline="0" dirty="0" err="1" smtClean="0"/>
              <a:t>estimate</a:t>
            </a:r>
            <a:r>
              <a:rPr lang="fr-BE" baseline="0" dirty="0" smtClean="0"/>
              <a:t> if </a:t>
            </a:r>
            <a:r>
              <a:rPr lang="fr-BE" baseline="0" dirty="0" err="1" smtClean="0"/>
              <a:t>two</a:t>
            </a:r>
            <a:r>
              <a:rPr lang="fr-BE" baseline="0" dirty="0" smtClean="0"/>
              <a:t> model are </a:t>
            </a:r>
            <a:r>
              <a:rPr lang="fr-BE" baseline="0" dirty="0" err="1" smtClean="0"/>
              <a:t>signifcantly</a:t>
            </a:r>
            <a:r>
              <a:rPr lang="fr-BE" baseline="0" dirty="0" smtClean="0"/>
              <a:t> </a:t>
            </a:r>
            <a:r>
              <a:rPr lang="fr-BE" baseline="0" dirty="0" err="1" smtClean="0"/>
              <a:t>different</a:t>
            </a:r>
            <a:r>
              <a:rPr lang="fr-BE" baseline="0" dirty="0" smtClean="0"/>
              <a:t>. </a:t>
            </a:r>
            <a:r>
              <a:rPr lang="fr-BE" baseline="0" dirty="0" err="1" smtClean="0"/>
              <a:t>When</a:t>
            </a:r>
            <a:r>
              <a:rPr lang="fr-BE" baseline="0" dirty="0" smtClean="0"/>
              <a:t> </a:t>
            </a:r>
            <a:r>
              <a:rPr lang="fr-BE" baseline="0" dirty="0" err="1" smtClean="0"/>
              <a:t>it’s</a:t>
            </a:r>
            <a:r>
              <a:rPr lang="fr-BE" baseline="0" dirty="0" smtClean="0"/>
              <a:t> the case, the Chi-</a:t>
            </a:r>
            <a:r>
              <a:rPr lang="fr-BE" baseline="0" dirty="0" err="1" smtClean="0"/>
              <a:t>squared</a:t>
            </a:r>
            <a:r>
              <a:rPr lang="fr-BE" baseline="0" dirty="0" smtClean="0"/>
              <a:t> </a:t>
            </a:r>
            <a:r>
              <a:rPr lang="fr-BE" baseline="0" dirty="0" err="1" smtClean="0"/>
              <a:t>is</a:t>
            </a:r>
            <a:r>
              <a:rPr lang="fr-BE" baseline="0" dirty="0" smtClean="0"/>
              <a:t> </a:t>
            </a:r>
            <a:r>
              <a:rPr lang="fr-BE" baseline="0" dirty="0" err="1" smtClean="0"/>
              <a:t>used</a:t>
            </a:r>
            <a:r>
              <a:rPr lang="fr-BE" baseline="0" dirty="0" smtClean="0"/>
              <a:t> to compare one model to </a:t>
            </a:r>
            <a:r>
              <a:rPr lang="fr-BE" baseline="0" dirty="0" err="1" smtClean="0"/>
              <a:t>another</a:t>
            </a:r>
            <a:r>
              <a:rPr lang="fr-BE" baseline="0" dirty="0" smtClean="0"/>
              <a:t>. The best model </a:t>
            </a:r>
            <a:r>
              <a:rPr lang="fr-BE" baseline="0" dirty="0" err="1" smtClean="0"/>
              <a:t>is</a:t>
            </a:r>
            <a:r>
              <a:rPr lang="fr-BE" baseline="0" dirty="0" smtClean="0"/>
              <a:t> the model </a:t>
            </a:r>
            <a:r>
              <a:rPr lang="fr-BE" baseline="0" dirty="0" err="1" smtClean="0"/>
              <a:t>with</a:t>
            </a:r>
            <a:r>
              <a:rPr lang="fr-BE" baseline="0" dirty="0" smtClean="0"/>
              <a:t> the </a:t>
            </a:r>
            <a:r>
              <a:rPr lang="fr-BE" baseline="0" dirty="0" err="1" smtClean="0"/>
              <a:t>lower</a:t>
            </a:r>
            <a:r>
              <a:rPr lang="fr-BE" baseline="0" dirty="0" smtClean="0"/>
              <a:t> chi-</a:t>
            </a:r>
            <a:r>
              <a:rPr lang="fr-BE" baseline="0" dirty="0" err="1" smtClean="0"/>
              <a:t>squared</a:t>
            </a:r>
            <a:r>
              <a:rPr lang="fr-BE" baseline="0" dirty="0" smtClean="0"/>
              <a:t>. </a:t>
            </a:r>
          </a:p>
          <a:p>
            <a:endParaRPr lang="fr-BE" baseline="0" dirty="0" smtClean="0"/>
          </a:p>
          <a:p>
            <a:r>
              <a:rPr lang="fr-BE" baseline="0" dirty="0" err="1" smtClean="0"/>
              <a:t>Zero</a:t>
            </a:r>
            <a:r>
              <a:rPr lang="fr-BE" baseline="0" dirty="0" smtClean="0"/>
              <a:t> point </a:t>
            </a:r>
            <a:r>
              <a:rPr lang="fr-BE" baseline="0" dirty="0" err="1" smtClean="0"/>
              <a:t>ninety</a:t>
            </a:r>
            <a:r>
              <a:rPr lang="fr-BE" baseline="0" dirty="0" smtClean="0"/>
              <a:t> </a:t>
            </a:r>
          </a:p>
          <a:p>
            <a:r>
              <a:rPr lang="fr-BE" baseline="0" dirty="0" err="1" smtClean="0"/>
              <a:t>Upper</a:t>
            </a:r>
            <a:r>
              <a:rPr lang="fr-BE" baseline="0" dirty="0" smtClean="0"/>
              <a:t> </a:t>
            </a:r>
            <a:r>
              <a:rPr lang="fr-BE" baseline="0" dirty="0" err="1" smtClean="0"/>
              <a:t>than</a:t>
            </a:r>
            <a:r>
              <a:rPr lang="fr-BE" baseline="0" dirty="0" smtClean="0"/>
              <a:t> </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25</a:t>
            </a:fld>
            <a:endParaRPr lang="fr-BE"/>
          </a:p>
        </p:txBody>
      </p:sp>
    </p:spTree>
    <p:extLst>
      <p:ext uri="{BB962C8B-B14F-4D97-AF65-F5344CB8AC3E}">
        <p14:creationId xmlns:p14="http://schemas.microsoft.com/office/powerpoint/2010/main" val="38979818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This graph </a:t>
            </a:r>
            <a:r>
              <a:rPr lang="fr-BE" dirty="0" err="1" smtClean="0"/>
              <a:t>takes</a:t>
            </a:r>
            <a:r>
              <a:rPr lang="fr-BE" dirty="0" smtClean="0"/>
              <a:t> the structural and the </a:t>
            </a:r>
            <a:r>
              <a:rPr lang="fr-BE" dirty="0" err="1" smtClean="0"/>
              <a:t>measurement</a:t>
            </a:r>
            <a:r>
              <a:rPr lang="fr-BE" dirty="0" smtClean="0"/>
              <a:t> part </a:t>
            </a:r>
            <a:r>
              <a:rPr lang="fr-BE" dirty="0" err="1" smtClean="0"/>
              <a:t>into</a:t>
            </a:r>
            <a:r>
              <a:rPr lang="fr-BE" baseline="0" dirty="0" smtClean="0"/>
              <a:t> </a:t>
            </a:r>
            <a:r>
              <a:rPr lang="fr-BE" baseline="0" dirty="0" err="1" smtClean="0"/>
              <a:t>account</a:t>
            </a:r>
            <a:r>
              <a:rPr lang="fr-BE" baseline="0" dirty="0" smtClean="0"/>
              <a:t>. The structural part </a:t>
            </a:r>
            <a:r>
              <a:rPr lang="fr-BE" baseline="0" dirty="0" err="1" smtClean="0"/>
              <a:t>represents</a:t>
            </a:r>
            <a:r>
              <a:rPr lang="fr-BE" baseline="0" dirty="0" smtClean="0"/>
              <a:t> the </a:t>
            </a:r>
            <a:r>
              <a:rPr lang="fr-BE" baseline="0" dirty="0" err="1" smtClean="0"/>
              <a:t>relationship</a:t>
            </a:r>
            <a:r>
              <a:rPr lang="fr-BE" baseline="0" dirty="0" smtClean="0"/>
              <a:t> </a:t>
            </a:r>
            <a:r>
              <a:rPr lang="fr-BE" baseline="0" dirty="0" err="1" smtClean="0"/>
              <a:t>between</a:t>
            </a:r>
            <a:r>
              <a:rPr lang="fr-BE" baseline="0" dirty="0" smtClean="0"/>
              <a:t> latent variables. The </a:t>
            </a:r>
            <a:r>
              <a:rPr lang="fr-BE" baseline="0" dirty="0" err="1" smtClean="0"/>
              <a:t>measurement</a:t>
            </a:r>
            <a:r>
              <a:rPr lang="fr-BE" baseline="0" dirty="0" smtClean="0"/>
              <a:t> part </a:t>
            </a:r>
            <a:r>
              <a:rPr lang="fr-BE" baseline="0" dirty="0" err="1" smtClean="0"/>
              <a:t>allows</a:t>
            </a:r>
            <a:r>
              <a:rPr lang="fr-BE" baseline="0" dirty="0" smtClean="0"/>
              <a:t> to </a:t>
            </a:r>
            <a:r>
              <a:rPr lang="fr-BE" baseline="0" dirty="0" err="1" smtClean="0"/>
              <a:t>consider</a:t>
            </a:r>
            <a:r>
              <a:rPr lang="fr-BE" baseline="0" dirty="0" smtClean="0"/>
              <a:t> the </a:t>
            </a:r>
            <a:r>
              <a:rPr lang="fr-BE" baseline="0" dirty="0" err="1" smtClean="0"/>
              <a:t>factorial</a:t>
            </a:r>
            <a:r>
              <a:rPr lang="fr-BE" baseline="0" dirty="0" smtClean="0"/>
              <a:t> structure of the model -&gt; </a:t>
            </a:r>
            <a:r>
              <a:rPr lang="fr-BE" baseline="0" dirty="0" err="1" smtClean="0"/>
              <a:t>allow</a:t>
            </a:r>
            <a:r>
              <a:rPr lang="fr-BE" baseline="0" dirty="0" smtClean="0"/>
              <a:t> to </a:t>
            </a:r>
            <a:r>
              <a:rPr lang="fr-BE" baseline="0" dirty="0" err="1" smtClean="0"/>
              <a:t>see</a:t>
            </a:r>
            <a:r>
              <a:rPr lang="fr-BE" baseline="0" dirty="0" smtClean="0"/>
              <a:t> if items </a:t>
            </a:r>
            <a:r>
              <a:rPr lang="fr-BE" baseline="0" dirty="0" err="1" smtClean="0"/>
              <a:t>used</a:t>
            </a:r>
            <a:r>
              <a:rPr lang="fr-BE" baseline="0" dirty="0" smtClean="0"/>
              <a:t> </a:t>
            </a:r>
            <a:r>
              <a:rPr lang="fr-BE" baseline="0" dirty="0" err="1" smtClean="0"/>
              <a:t>measured</a:t>
            </a:r>
            <a:r>
              <a:rPr lang="fr-BE" baseline="0" dirty="0" smtClean="0"/>
              <a:t> </a:t>
            </a:r>
            <a:r>
              <a:rPr lang="fr-BE" baseline="0" dirty="0" err="1" smtClean="0"/>
              <a:t>well</a:t>
            </a:r>
            <a:r>
              <a:rPr lang="fr-BE" baseline="0" dirty="0" smtClean="0"/>
              <a:t> the latent </a:t>
            </a:r>
            <a:r>
              <a:rPr lang="fr-BE" baseline="0" dirty="0" err="1" smtClean="0"/>
              <a:t>factors</a:t>
            </a:r>
            <a:r>
              <a:rPr lang="fr-BE" baseline="0" dirty="0" smtClean="0"/>
              <a:t>. </a:t>
            </a:r>
          </a:p>
          <a:p>
            <a:endParaRPr lang="fr-BE" baseline="0" dirty="0" smtClean="0"/>
          </a:p>
          <a:p>
            <a:r>
              <a:rPr lang="fr-BE" baseline="0" dirty="0" smtClean="0"/>
              <a:t>The mauve </a:t>
            </a:r>
            <a:r>
              <a:rPr lang="fr-BE" baseline="0" dirty="0" err="1" smtClean="0"/>
              <a:t>arrows</a:t>
            </a:r>
            <a:r>
              <a:rPr lang="fr-BE" baseline="0" dirty="0" smtClean="0"/>
              <a:t> </a:t>
            </a:r>
            <a:r>
              <a:rPr lang="fr-BE" baseline="0" dirty="0" err="1" smtClean="0"/>
              <a:t>represent</a:t>
            </a:r>
            <a:r>
              <a:rPr lang="fr-BE" baseline="0" dirty="0" smtClean="0"/>
              <a:t> the covariance </a:t>
            </a:r>
            <a:r>
              <a:rPr lang="fr-BE" baseline="0" dirty="0" err="1" smtClean="0"/>
              <a:t>between</a:t>
            </a:r>
            <a:r>
              <a:rPr lang="fr-BE" baseline="0" dirty="0" smtClean="0"/>
              <a:t> the </a:t>
            </a:r>
            <a:r>
              <a:rPr lang="fr-BE" baseline="0" dirty="0" err="1" smtClean="0"/>
              <a:t>independant</a:t>
            </a:r>
            <a:r>
              <a:rPr lang="fr-BE" baseline="0" dirty="0" smtClean="0"/>
              <a:t> variables. </a:t>
            </a:r>
            <a:endParaRPr lang="fr-BE" dirty="0" smtClean="0"/>
          </a:p>
          <a:p>
            <a:endParaRPr lang="fr-BE" dirty="0" smtClean="0"/>
          </a:p>
          <a:p>
            <a:r>
              <a:rPr lang="fr-BE" dirty="0" smtClean="0"/>
              <a:t>In the first model, </a:t>
            </a:r>
            <a:r>
              <a:rPr lang="fr-BE" dirty="0" err="1" smtClean="0"/>
              <a:t>we</a:t>
            </a:r>
            <a:r>
              <a:rPr lang="fr-BE" dirty="0" smtClean="0"/>
              <a:t> </a:t>
            </a:r>
            <a:r>
              <a:rPr lang="fr-BE" dirty="0" err="1" smtClean="0"/>
              <a:t>take</a:t>
            </a:r>
            <a:r>
              <a:rPr lang="fr-BE" dirty="0" smtClean="0"/>
              <a:t> injonctive</a:t>
            </a:r>
            <a:r>
              <a:rPr lang="fr-BE" baseline="0" dirty="0" smtClean="0"/>
              <a:t> and descriptives </a:t>
            </a:r>
            <a:r>
              <a:rPr lang="fr-BE" baseline="0" dirty="0" err="1" smtClean="0"/>
              <a:t>norms</a:t>
            </a:r>
            <a:r>
              <a:rPr lang="fr-BE" baseline="0" dirty="0" smtClean="0"/>
              <a:t> </a:t>
            </a:r>
            <a:r>
              <a:rPr lang="fr-BE" baseline="0" dirty="0" err="1" smtClean="0"/>
              <a:t>into</a:t>
            </a:r>
            <a:r>
              <a:rPr lang="fr-BE" baseline="0" dirty="0" smtClean="0"/>
              <a:t> </a:t>
            </a:r>
            <a:r>
              <a:rPr lang="fr-BE" baseline="0" dirty="0" err="1" smtClean="0"/>
              <a:t>account</a:t>
            </a:r>
            <a:r>
              <a:rPr lang="fr-BE" baseline="0" dirty="0" smtClean="0"/>
              <a:t>. </a:t>
            </a:r>
          </a:p>
          <a:p>
            <a:endParaRPr lang="fr-BE" baseline="0" dirty="0" smtClean="0"/>
          </a:p>
          <a:p>
            <a:r>
              <a:rPr lang="fr-BE" baseline="0" dirty="0" smtClean="0"/>
              <a:t>The </a:t>
            </a:r>
            <a:r>
              <a:rPr lang="fr-BE" baseline="0" dirty="0" err="1" smtClean="0"/>
              <a:t>relationship</a:t>
            </a:r>
            <a:r>
              <a:rPr lang="fr-BE" baseline="0" dirty="0" smtClean="0"/>
              <a:t> </a:t>
            </a:r>
            <a:r>
              <a:rPr lang="fr-BE" baseline="0" dirty="0" err="1" smtClean="0"/>
              <a:t>between</a:t>
            </a:r>
            <a:r>
              <a:rPr lang="fr-BE" baseline="0" dirty="0" smtClean="0"/>
              <a:t> descriptive </a:t>
            </a:r>
            <a:r>
              <a:rPr lang="fr-BE" baseline="0" dirty="0" err="1" smtClean="0"/>
              <a:t>norms</a:t>
            </a:r>
            <a:r>
              <a:rPr lang="fr-BE" baseline="0" dirty="0" smtClean="0"/>
              <a:t> and intention </a:t>
            </a:r>
            <a:r>
              <a:rPr lang="fr-BE" baseline="0" dirty="0" err="1" smtClean="0"/>
              <a:t>isn’t</a:t>
            </a:r>
            <a:r>
              <a:rPr lang="fr-BE" baseline="0" dirty="0" smtClean="0"/>
              <a:t> </a:t>
            </a:r>
            <a:r>
              <a:rPr lang="fr-BE" baseline="0" dirty="0" err="1" smtClean="0"/>
              <a:t>significant</a:t>
            </a:r>
            <a:r>
              <a:rPr lang="fr-BE" baseline="0" dirty="0" smtClean="0"/>
              <a:t> </a:t>
            </a:r>
          </a:p>
          <a:p>
            <a:endParaRPr lang="fr-BE" baseline="0" dirty="0" smtClean="0"/>
          </a:p>
          <a:p>
            <a:r>
              <a:rPr lang="fr-BE" baseline="0" dirty="0" err="1" smtClean="0"/>
              <a:t>Because</a:t>
            </a:r>
            <a:r>
              <a:rPr lang="fr-BE" baseline="0" dirty="0" smtClean="0"/>
              <a:t> descriptive </a:t>
            </a:r>
            <a:r>
              <a:rPr lang="fr-BE" baseline="0" dirty="0" err="1" smtClean="0"/>
              <a:t>norms</a:t>
            </a:r>
            <a:r>
              <a:rPr lang="fr-BE" baseline="0" dirty="0" smtClean="0"/>
              <a:t> </a:t>
            </a:r>
            <a:r>
              <a:rPr lang="fr-BE" baseline="0" dirty="0" err="1" smtClean="0"/>
              <a:t>isn’t</a:t>
            </a:r>
            <a:r>
              <a:rPr lang="fr-BE" baseline="0" dirty="0" smtClean="0"/>
              <a:t> </a:t>
            </a:r>
            <a:r>
              <a:rPr lang="fr-BE" baseline="0" dirty="0" err="1" smtClean="0"/>
              <a:t>related</a:t>
            </a:r>
            <a:r>
              <a:rPr lang="fr-BE" baseline="0" dirty="0" smtClean="0"/>
              <a:t> to intention I </a:t>
            </a:r>
            <a:r>
              <a:rPr lang="fr-BE" baseline="0" dirty="0" err="1" smtClean="0"/>
              <a:t>decided</a:t>
            </a:r>
            <a:r>
              <a:rPr lang="fr-BE" baseline="0" dirty="0" smtClean="0"/>
              <a:t> to test a model </a:t>
            </a:r>
            <a:r>
              <a:rPr lang="fr-BE" baseline="0" dirty="0" err="1" smtClean="0"/>
              <a:t>without</a:t>
            </a:r>
            <a:r>
              <a:rPr lang="fr-BE" baseline="0" dirty="0" smtClean="0"/>
              <a:t> </a:t>
            </a:r>
            <a:r>
              <a:rPr lang="fr-BE" baseline="0" dirty="0" err="1" smtClean="0"/>
              <a:t>it</a:t>
            </a:r>
            <a:r>
              <a:rPr lang="fr-BE" baseline="0" dirty="0" smtClean="0"/>
              <a:t>. </a:t>
            </a:r>
          </a:p>
          <a:p>
            <a:endParaRPr lang="fr-BE" baseline="0" dirty="0" smtClean="0"/>
          </a:p>
          <a:p>
            <a:r>
              <a:rPr lang="fr-BE" baseline="0" dirty="0" smtClean="0"/>
              <a:t>In </a:t>
            </a:r>
            <a:r>
              <a:rPr lang="fr-BE" baseline="0" dirty="0" err="1" smtClean="0"/>
              <a:t>blue</a:t>
            </a:r>
            <a:r>
              <a:rPr lang="fr-BE" baseline="0" dirty="0" smtClean="0"/>
              <a:t>, </a:t>
            </a:r>
            <a:r>
              <a:rPr lang="fr-BE" baseline="0" dirty="0" err="1" smtClean="0"/>
              <a:t>it’s</a:t>
            </a:r>
            <a:r>
              <a:rPr lang="fr-BE" baseline="0" dirty="0" smtClean="0"/>
              <a:t> the </a:t>
            </a:r>
            <a:r>
              <a:rPr lang="fr-BE" baseline="0" dirty="0" err="1" smtClean="0"/>
              <a:t>indicators</a:t>
            </a:r>
            <a:r>
              <a:rPr lang="fr-BE" baseline="0" dirty="0" smtClean="0"/>
              <a:t> of the latents </a:t>
            </a:r>
            <a:r>
              <a:rPr lang="fr-BE" baseline="0" dirty="0" err="1" smtClean="0"/>
              <a:t>vraibales</a:t>
            </a:r>
            <a:r>
              <a:rPr lang="fr-BE" baseline="0" dirty="0" smtClean="0"/>
              <a:t> I </a:t>
            </a:r>
            <a:r>
              <a:rPr lang="fr-BE" baseline="0" dirty="0" err="1" smtClean="0"/>
              <a:t>obtained</a:t>
            </a:r>
            <a:r>
              <a:rPr lang="fr-BE" baseline="0" dirty="0" smtClean="0"/>
              <a:t> </a:t>
            </a:r>
            <a:r>
              <a:rPr lang="fr-BE" baseline="0" dirty="0" err="1" smtClean="0"/>
              <a:t>thanks</a:t>
            </a:r>
            <a:r>
              <a:rPr lang="fr-BE" baseline="0" dirty="0" smtClean="0"/>
              <a:t> to a </a:t>
            </a:r>
            <a:r>
              <a:rPr lang="fr-BE" baseline="0" dirty="0" err="1" smtClean="0"/>
              <a:t>parcelling</a:t>
            </a:r>
            <a:r>
              <a:rPr lang="fr-BE" baseline="0" dirty="0" smtClean="0"/>
              <a:t> </a:t>
            </a:r>
            <a:r>
              <a:rPr lang="fr-BE" baseline="0" dirty="0" err="1" smtClean="0"/>
              <a:t>method</a:t>
            </a:r>
            <a:endParaRPr lang="fr-BE" baseline="0" dirty="0" smtClean="0"/>
          </a:p>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26</a:t>
            </a:fld>
            <a:endParaRPr lang="fr-BE"/>
          </a:p>
        </p:txBody>
      </p:sp>
    </p:spTree>
    <p:extLst>
      <p:ext uri="{BB962C8B-B14F-4D97-AF65-F5344CB8AC3E}">
        <p14:creationId xmlns:p14="http://schemas.microsoft.com/office/powerpoint/2010/main" val="42722632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In the second model, </a:t>
            </a:r>
            <a:r>
              <a:rPr lang="fr-BE" dirty="0" err="1" smtClean="0"/>
              <a:t>we</a:t>
            </a:r>
            <a:r>
              <a:rPr lang="fr-BE" dirty="0" smtClean="0"/>
              <a:t> </a:t>
            </a:r>
            <a:r>
              <a:rPr lang="fr-BE" dirty="0" err="1" smtClean="0"/>
              <a:t>take</a:t>
            </a:r>
            <a:r>
              <a:rPr lang="fr-BE" dirty="0" smtClean="0"/>
              <a:t> injonctive</a:t>
            </a:r>
            <a:r>
              <a:rPr lang="fr-BE" baseline="0" dirty="0" smtClean="0"/>
              <a:t> </a:t>
            </a:r>
            <a:r>
              <a:rPr lang="fr-BE" baseline="0" dirty="0" err="1" smtClean="0"/>
              <a:t>norms</a:t>
            </a:r>
            <a:r>
              <a:rPr lang="fr-BE" baseline="0" dirty="0" smtClean="0"/>
              <a:t> </a:t>
            </a:r>
            <a:r>
              <a:rPr lang="fr-BE" baseline="0" dirty="0" err="1" smtClean="0"/>
              <a:t>into</a:t>
            </a:r>
            <a:r>
              <a:rPr lang="fr-BE" baseline="0" dirty="0" smtClean="0"/>
              <a:t> </a:t>
            </a:r>
            <a:r>
              <a:rPr lang="fr-BE" baseline="0" dirty="0" err="1" smtClean="0"/>
              <a:t>account</a:t>
            </a:r>
            <a:r>
              <a:rPr lang="fr-BE" baseline="0" dirty="0" smtClean="0"/>
              <a:t>. </a:t>
            </a:r>
            <a:r>
              <a:rPr lang="fr-BE" baseline="0" dirty="0" err="1" smtClean="0"/>
              <a:t>We</a:t>
            </a:r>
            <a:r>
              <a:rPr lang="fr-BE" baseline="0" dirty="0" smtClean="0"/>
              <a:t> </a:t>
            </a:r>
            <a:r>
              <a:rPr lang="fr-BE" baseline="0" dirty="0" err="1" smtClean="0"/>
              <a:t>estimate</a:t>
            </a:r>
            <a:r>
              <a:rPr lang="fr-BE" baseline="0" dirty="0" smtClean="0"/>
              <a:t> the </a:t>
            </a:r>
            <a:r>
              <a:rPr lang="fr-BE" baseline="0" dirty="0" err="1" smtClean="0"/>
              <a:t>difference</a:t>
            </a:r>
            <a:r>
              <a:rPr lang="fr-BE" baseline="0" dirty="0" smtClean="0"/>
              <a:t> </a:t>
            </a:r>
            <a:r>
              <a:rPr lang="fr-BE" baseline="0" dirty="0" err="1" smtClean="0"/>
              <a:t>between</a:t>
            </a:r>
            <a:r>
              <a:rPr lang="fr-BE" baseline="0" dirty="0" smtClean="0"/>
              <a:t> de </a:t>
            </a:r>
            <a:r>
              <a:rPr lang="fr-BE" baseline="0" dirty="0" err="1" smtClean="0"/>
              <a:t>two</a:t>
            </a:r>
            <a:r>
              <a:rPr lang="fr-BE" baseline="0" dirty="0" smtClean="0"/>
              <a:t> </a:t>
            </a:r>
            <a:r>
              <a:rPr lang="fr-BE" baseline="0" dirty="0" err="1" smtClean="0"/>
              <a:t>models</a:t>
            </a:r>
            <a:r>
              <a:rPr lang="fr-BE" baseline="0" dirty="0" smtClean="0"/>
              <a:t> and </a:t>
            </a:r>
            <a:r>
              <a:rPr lang="fr-BE" baseline="0" dirty="0" err="1" smtClean="0"/>
              <a:t>we</a:t>
            </a:r>
            <a:r>
              <a:rPr lang="fr-BE" baseline="0" dirty="0" smtClean="0"/>
              <a:t> </a:t>
            </a:r>
            <a:r>
              <a:rPr lang="fr-BE" baseline="0" dirty="0" err="1" smtClean="0"/>
              <a:t>can</a:t>
            </a:r>
            <a:r>
              <a:rPr lang="fr-BE" baseline="0" dirty="0" smtClean="0"/>
              <a:t> </a:t>
            </a:r>
            <a:r>
              <a:rPr lang="fr-BE" baseline="0" dirty="0" err="1" smtClean="0"/>
              <a:t>see</a:t>
            </a:r>
            <a:r>
              <a:rPr lang="fr-BE" baseline="0" dirty="0" smtClean="0"/>
              <a:t> </a:t>
            </a:r>
            <a:r>
              <a:rPr lang="fr-BE" baseline="0" dirty="0" err="1" smtClean="0"/>
              <a:t>that</a:t>
            </a:r>
            <a:r>
              <a:rPr lang="fr-BE" baseline="0" dirty="0" smtClean="0"/>
              <a:t> </a:t>
            </a:r>
            <a:r>
              <a:rPr lang="fr-BE" baseline="0" dirty="0" err="1" smtClean="0"/>
              <a:t>there</a:t>
            </a:r>
            <a:r>
              <a:rPr lang="fr-BE" baseline="0" dirty="0" smtClean="0"/>
              <a:t> </a:t>
            </a:r>
            <a:r>
              <a:rPr lang="fr-BE" baseline="0" dirty="0" err="1" smtClean="0"/>
              <a:t>isn’t</a:t>
            </a:r>
            <a:r>
              <a:rPr lang="fr-BE" baseline="0" dirty="0" smtClean="0"/>
              <a:t> </a:t>
            </a:r>
            <a:r>
              <a:rPr lang="fr-BE" baseline="0" dirty="0" err="1" smtClean="0"/>
              <a:t>any</a:t>
            </a:r>
            <a:r>
              <a:rPr lang="fr-BE" baseline="0" dirty="0" smtClean="0"/>
              <a:t> </a:t>
            </a:r>
            <a:r>
              <a:rPr lang="fr-BE" baseline="0" dirty="0" err="1" smtClean="0"/>
              <a:t>difference</a:t>
            </a:r>
            <a:r>
              <a:rPr lang="fr-BE" baseline="0" dirty="0" smtClean="0"/>
              <a:t>. </a:t>
            </a:r>
            <a:r>
              <a:rPr lang="fr-BE" baseline="0" dirty="0" smtClean="0">
                <a:sym typeface="Wingdings" panose="05000000000000000000" pitchFamily="2" charset="2"/>
              </a:rPr>
              <a:t> </a:t>
            </a:r>
            <a:r>
              <a:rPr lang="fr-BE" baseline="0" dirty="0" err="1" smtClean="0">
                <a:sym typeface="Wingdings" panose="05000000000000000000" pitchFamily="2" charset="2"/>
              </a:rPr>
              <a:t>parcimony</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27</a:t>
            </a:fld>
            <a:endParaRPr lang="fr-BE"/>
          </a:p>
        </p:txBody>
      </p:sp>
    </p:spTree>
    <p:extLst>
      <p:ext uri="{BB962C8B-B14F-4D97-AF65-F5344CB8AC3E}">
        <p14:creationId xmlns:p14="http://schemas.microsoft.com/office/powerpoint/2010/main" val="42850603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The </a:t>
            </a:r>
            <a:r>
              <a:rPr lang="fr-BE" dirty="0" err="1" smtClean="0"/>
              <a:t>third</a:t>
            </a:r>
            <a:r>
              <a:rPr lang="fr-BE" dirty="0" smtClean="0"/>
              <a:t> model </a:t>
            </a:r>
            <a:r>
              <a:rPr lang="fr-BE" dirty="0" err="1" smtClean="0"/>
              <a:t>doesn’t</a:t>
            </a:r>
            <a:r>
              <a:rPr lang="fr-BE" dirty="0" smtClean="0"/>
              <a:t> </a:t>
            </a:r>
            <a:r>
              <a:rPr lang="fr-BE" dirty="0" err="1" smtClean="0"/>
              <a:t>take</a:t>
            </a:r>
            <a:r>
              <a:rPr lang="fr-BE" dirty="0" smtClean="0"/>
              <a:t> </a:t>
            </a:r>
            <a:r>
              <a:rPr lang="fr-BE" dirty="0" err="1" smtClean="0"/>
              <a:t>norms</a:t>
            </a:r>
            <a:r>
              <a:rPr lang="fr-BE" baseline="0" dirty="0" smtClean="0"/>
              <a:t> </a:t>
            </a:r>
            <a:r>
              <a:rPr lang="fr-BE" baseline="0" dirty="0" err="1" smtClean="0"/>
              <a:t>into</a:t>
            </a:r>
            <a:r>
              <a:rPr lang="fr-BE" baseline="0" dirty="0" smtClean="0"/>
              <a:t> </a:t>
            </a:r>
            <a:r>
              <a:rPr lang="fr-BE" baseline="0" dirty="0" err="1" smtClean="0"/>
              <a:t>account</a:t>
            </a:r>
            <a:r>
              <a:rPr lang="fr-BE" baseline="0" dirty="0" smtClean="0"/>
              <a:t>. The fit indices are good </a:t>
            </a:r>
            <a:r>
              <a:rPr lang="fr-BE" baseline="0" dirty="0" err="1" smtClean="0"/>
              <a:t>even</a:t>
            </a:r>
            <a:r>
              <a:rPr lang="fr-BE" baseline="0" dirty="0" smtClean="0"/>
              <a:t> if the AGFI </a:t>
            </a:r>
            <a:r>
              <a:rPr lang="fr-BE" baseline="0" dirty="0" err="1" smtClean="0"/>
              <a:t>is</a:t>
            </a:r>
            <a:r>
              <a:rPr lang="fr-BE" baseline="0" dirty="0" smtClean="0"/>
              <a:t> a </a:t>
            </a:r>
            <a:r>
              <a:rPr lang="fr-BE" baseline="0" dirty="0" err="1" smtClean="0"/>
              <a:t>little</a:t>
            </a:r>
            <a:r>
              <a:rPr lang="fr-BE" baseline="0" dirty="0" smtClean="0"/>
              <a:t> bit </a:t>
            </a:r>
            <a:r>
              <a:rPr lang="fr-BE" baseline="0" dirty="0" err="1" smtClean="0"/>
              <a:t>low</a:t>
            </a:r>
            <a:r>
              <a:rPr lang="fr-BE" baseline="0" dirty="0" smtClean="0"/>
              <a:t>. There </a:t>
            </a:r>
            <a:r>
              <a:rPr lang="fr-BE" baseline="0" dirty="0" err="1" smtClean="0"/>
              <a:t>is</a:t>
            </a:r>
            <a:r>
              <a:rPr lang="fr-BE" baseline="0" dirty="0" smtClean="0"/>
              <a:t> a </a:t>
            </a:r>
            <a:r>
              <a:rPr lang="fr-BE" baseline="0" dirty="0" err="1" smtClean="0"/>
              <a:t>signifcantly</a:t>
            </a:r>
            <a:r>
              <a:rPr lang="fr-BE" baseline="0" dirty="0" smtClean="0"/>
              <a:t> </a:t>
            </a:r>
            <a:r>
              <a:rPr lang="fr-BE" baseline="0" dirty="0" err="1" smtClean="0"/>
              <a:t>difference</a:t>
            </a:r>
            <a:r>
              <a:rPr lang="fr-BE" baseline="0" dirty="0" smtClean="0"/>
              <a:t> . Model </a:t>
            </a:r>
            <a:r>
              <a:rPr lang="fr-BE" baseline="0" dirty="0" err="1" smtClean="0"/>
              <a:t>two</a:t>
            </a:r>
            <a:r>
              <a:rPr lang="fr-BE" baseline="0" dirty="0" smtClean="0"/>
              <a:t> </a:t>
            </a:r>
            <a:r>
              <a:rPr lang="fr-BE" baseline="0" dirty="0" err="1" smtClean="0"/>
              <a:t>is</a:t>
            </a:r>
            <a:r>
              <a:rPr lang="fr-BE" baseline="0" dirty="0" smtClean="0"/>
              <a:t> </a:t>
            </a:r>
            <a:r>
              <a:rPr lang="fr-BE" baseline="0" dirty="0" err="1" smtClean="0"/>
              <a:t>better</a:t>
            </a:r>
            <a:r>
              <a:rPr lang="fr-BE" baseline="0" dirty="0" smtClean="0"/>
              <a:t> </a:t>
            </a:r>
            <a:r>
              <a:rPr lang="fr-BE" baseline="0" dirty="0" err="1" smtClean="0"/>
              <a:t>than</a:t>
            </a:r>
            <a:r>
              <a:rPr lang="fr-BE" baseline="0" dirty="0" smtClean="0"/>
              <a:t> model </a:t>
            </a:r>
            <a:r>
              <a:rPr lang="fr-BE" baseline="0" dirty="0" err="1" smtClean="0"/>
              <a:t>three</a:t>
            </a:r>
            <a:r>
              <a:rPr lang="fr-BE" baseline="0" dirty="0" smtClean="0"/>
              <a:t>. </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28</a:t>
            </a:fld>
            <a:endParaRPr lang="fr-BE"/>
          </a:p>
        </p:txBody>
      </p:sp>
    </p:spTree>
    <p:extLst>
      <p:ext uri="{BB962C8B-B14F-4D97-AF65-F5344CB8AC3E}">
        <p14:creationId xmlns:p14="http://schemas.microsoft.com/office/powerpoint/2010/main" val="17355497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In the second model, </a:t>
            </a:r>
            <a:r>
              <a:rPr lang="fr-BE" dirty="0" err="1" smtClean="0"/>
              <a:t>we</a:t>
            </a:r>
            <a:r>
              <a:rPr lang="fr-BE" dirty="0" smtClean="0"/>
              <a:t> </a:t>
            </a:r>
            <a:r>
              <a:rPr lang="fr-BE" dirty="0" err="1" smtClean="0"/>
              <a:t>take</a:t>
            </a:r>
            <a:r>
              <a:rPr lang="fr-BE" dirty="0" smtClean="0"/>
              <a:t> injonctive</a:t>
            </a:r>
            <a:r>
              <a:rPr lang="fr-BE" baseline="0" dirty="0" smtClean="0"/>
              <a:t> </a:t>
            </a:r>
            <a:r>
              <a:rPr lang="fr-BE" baseline="0" dirty="0" err="1" smtClean="0"/>
              <a:t>norms</a:t>
            </a:r>
            <a:r>
              <a:rPr lang="fr-BE" baseline="0" dirty="0" smtClean="0"/>
              <a:t> </a:t>
            </a:r>
            <a:r>
              <a:rPr lang="fr-BE" baseline="0" dirty="0" err="1" smtClean="0"/>
              <a:t>into</a:t>
            </a:r>
            <a:r>
              <a:rPr lang="fr-BE" baseline="0" dirty="0" smtClean="0"/>
              <a:t> </a:t>
            </a:r>
            <a:r>
              <a:rPr lang="fr-BE" baseline="0" dirty="0" err="1" smtClean="0"/>
              <a:t>account</a:t>
            </a:r>
            <a:r>
              <a:rPr lang="fr-BE" baseline="0" dirty="0" smtClean="0"/>
              <a:t>. </a:t>
            </a:r>
            <a:r>
              <a:rPr lang="fr-BE" baseline="0" dirty="0" err="1" smtClean="0"/>
              <a:t>We</a:t>
            </a:r>
            <a:r>
              <a:rPr lang="fr-BE" baseline="0" dirty="0" smtClean="0"/>
              <a:t> </a:t>
            </a:r>
            <a:r>
              <a:rPr lang="fr-BE" baseline="0" dirty="0" err="1" smtClean="0"/>
              <a:t>estimate</a:t>
            </a:r>
            <a:r>
              <a:rPr lang="fr-BE" baseline="0" dirty="0" smtClean="0"/>
              <a:t> the </a:t>
            </a:r>
            <a:r>
              <a:rPr lang="fr-BE" baseline="0" dirty="0" err="1" smtClean="0"/>
              <a:t>difference</a:t>
            </a:r>
            <a:r>
              <a:rPr lang="fr-BE" baseline="0" dirty="0" smtClean="0"/>
              <a:t> </a:t>
            </a:r>
            <a:r>
              <a:rPr lang="fr-BE" baseline="0" dirty="0" err="1" smtClean="0"/>
              <a:t>between</a:t>
            </a:r>
            <a:r>
              <a:rPr lang="fr-BE" baseline="0" dirty="0" smtClean="0"/>
              <a:t> de </a:t>
            </a:r>
            <a:r>
              <a:rPr lang="fr-BE" baseline="0" dirty="0" err="1" smtClean="0"/>
              <a:t>two</a:t>
            </a:r>
            <a:r>
              <a:rPr lang="fr-BE" baseline="0" dirty="0" smtClean="0"/>
              <a:t> </a:t>
            </a:r>
            <a:r>
              <a:rPr lang="fr-BE" baseline="0" dirty="0" err="1" smtClean="0"/>
              <a:t>models</a:t>
            </a:r>
            <a:r>
              <a:rPr lang="fr-BE" baseline="0" dirty="0" smtClean="0"/>
              <a:t> and </a:t>
            </a:r>
            <a:r>
              <a:rPr lang="fr-BE" baseline="0" dirty="0" err="1" smtClean="0"/>
              <a:t>we</a:t>
            </a:r>
            <a:r>
              <a:rPr lang="fr-BE" baseline="0" dirty="0" smtClean="0"/>
              <a:t> </a:t>
            </a:r>
            <a:r>
              <a:rPr lang="fr-BE" baseline="0" dirty="0" err="1" smtClean="0"/>
              <a:t>can</a:t>
            </a:r>
            <a:r>
              <a:rPr lang="fr-BE" baseline="0" dirty="0" smtClean="0"/>
              <a:t> </a:t>
            </a:r>
            <a:r>
              <a:rPr lang="fr-BE" baseline="0" dirty="0" err="1" smtClean="0"/>
              <a:t>see</a:t>
            </a:r>
            <a:r>
              <a:rPr lang="fr-BE" baseline="0" dirty="0" smtClean="0"/>
              <a:t> </a:t>
            </a:r>
            <a:r>
              <a:rPr lang="fr-BE" baseline="0" dirty="0" err="1" smtClean="0"/>
              <a:t>that</a:t>
            </a:r>
            <a:r>
              <a:rPr lang="fr-BE" baseline="0" dirty="0" smtClean="0"/>
              <a:t> </a:t>
            </a:r>
            <a:r>
              <a:rPr lang="fr-BE" baseline="0" dirty="0" err="1" smtClean="0"/>
              <a:t>there</a:t>
            </a:r>
            <a:r>
              <a:rPr lang="fr-BE" baseline="0" dirty="0" smtClean="0"/>
              <a:t> </a:t>
            </a:r>
            <a:r>
              <a:rPr lang="fr-BE" baseline="0" dirty="0" err="1" smtClean="0"/>
              <a:t>isn’t</a:t>
            </a:r>
            <a:r>
              <a:rPr lang="fr-BE" baseline="0" dirty="0" smtClean="0"/>
              <a:t> </a:t>
            </a:r>
            <a:r>
              <a:rPr lang="fr-BE" baseline="0" dirty="0" err="1" smtClean="0"/>
              <a:t>any</a:t>
            </a:r>
            <a:r>
              <a:rPr lang="fr-BE" baseline="0" dirty="0" smtClean="0"/>
              <a:t> </a:t>
            </a:r>
            <a:r>
              <a:rPr lang="fr-BE" baseline="0" dirty="0" err="1" smtClean="0"/>
              <a:t>difference</a:t>
            </a:r>
            <a:r>
              <a:rPr lang="fr-BE" baseline="0" dirty="0" smtClean="0"/>
              <a:t>. </a:t>
            </a:r>
            <a:r>
              <a:rPr lang="fr-BE" baseline="0" dirty="0" smtClean="0">
                <a:sym typeface="Wingdings" panose="05000000000000000000" pitchFamily="2" charset="2"/>
              </a:rPr>
              <a:t> </a:t>
            </a:r>
            <a:r>
              <a:rPr lang="fr-BE" baseline="0" dirty="0" err="1" smtClean="0">
                <a:sym typeface="Wingdings" panose="05000000000000000000" pitchFamily="2" charset="2"/>
              </a:rPr>
              <a:t>parcimony</a:t>
            </a:r>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29</a:t>
            </a:fld>
            <a:endParaRPr lang="fr-BE"/>
          </a:p>
        </p:txBody>
      </p:sp>
    </p:spTree>
    <p:extLst>
      <p:ext uri="{BB962C8B-B14F-4D97-AF65-F5344CB8AC3E}">
        <p14:creationId xmlns:p14="http://schemas.microsoft.com/office/powerpoint/2010/main" val="41337709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Parmi les thématiques</a:t>
            </a:r>
            <a:r>
              <a:rPr lang="fr-FR" baseline="0" dirty="0" smtClean="0"/>
              <a:t> traitées, principalement une thématique sur laquelle nous avons travaillé de longue date.</a:t>
            </a:r>
          </a:p>
          <a:p>
            <a:r>
              <a:rPr lang="fr-FR" baseline="0" dirty="0" smtClean="0"/>
              <a:t>Mais je ne voudrais pas manquer de faire état de la contribution de Bernadette à un projet particulier, qui a permis de travailler pendant 4 ans, sur une thématique essentielle et complémentaire : </a:t>
            </a:r>
            <a:r>
              <a:rPr lang="fr-FR" baseline="0" dirty="0" err="1" smtClean="0"/>
              <a:t>dévpt</a:t>
            </a:r>
            <a:r>
              <a:rPr lang="fr-FR" baseline="0" dirty="0" smtClean="0"/>
              <a:t> professionnel</a:t>
            </a:r>
            <a:endParaRPr lang="fr-FR" dirty="0"/>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a:t>
            </a:fld>
            <a:endParaRPr lang="fr-FR"/>
          </a:p>
        </p:txBody>
      </p:sp>
    </p:spTree>
    <p:extLst>
      <p:ext uri="{BB962C8B-B14F-4D97-AF65-F5344CB8AC3E}">
        <p14:creationId xmlns:p14="http://schemas.microsoft.com/office/powerpoint/2010/main" val="36393730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Injunctive norms are based on the expectations of the others and so, sometimes on their explicit request whereas descriptive norms are based on what others have done which doesn’t mean that others ask to do the same thing. In this context, it’s important to stress that some kinds of norms could be by nature more related to social pressure. </a:t>
            </a:r>
            <a:endParaRPr lang="fr-BE" sz="1200" kern="1200" dirty="0" smtClean="0">
              <a:solidFill>
                <a:schemeClr val="tx1"/>
              </a:solidFill>
              <a:effectLst/>
              <a:latin typeface="+mn-lt"/>
              <a:ea typeface="+mn-ea"/>
              <a:cs typeface="+mn-cs"/>
            </a:endParaRPr>
          </a:p>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30</a:t>
            </a:fld>
            <a:endParaRPr lang="fr-BE"/>
          </a:p>
        </p:txBody>
      </p:sp>
    </p:spTree>
    <p:extLst>
      <p:ext uri="{BB962C8B-B14F-4D97-AF65-F5344CB8AC3E}">
        <p14:creationId xmlns:p14="http://schemas.microsoft.com/office/powerpoint/2010/main" val="20625446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BE" dirty="0" smtClean="0"/>
              <a:t>Intervention : help people to </a:t>
            </a:r>
            <a:r>
              <a:rPr lang="fr-BE" dirty="0" err="1" smtClean="0"/>
              <a:t>be</a:t>
            </a:r>
            <a:r>
              <a:rPr lang="fr-BE" dirty="0" smtClean="0"/>
              <a:t> </a:t>
            </a:r>
            <a:r>
              <a:rPr lang="fr-BE" dirty="0" err="1" smtClean="0"/>
              <a:t>aware</a:t>
            </a:r>
            <a:r>
              <a:rPr lang="fr-BE" dirty="0" smtClean="0"/>
              <a:t> of the influence </a:t>
            </a:r>
            <a:r>
              <a:rPr lang="fr-BE" dirty="0" err="1" smtClean="0"/>
              <a:t>that</a:t>
            </a:r>
            <a:r>
              <a:rPr lang="fr-BE" dirty="0" smtClean="0"/>
              <a:t> </a:t>
            </a:r>
            <a:r>
              <a:rPr lang="fr-BE" dirty="0" err="1" smtClean="0"/>
              <a:t>norms</a:t>
            </a:r>
            <a:r>
              <a:rPr lang="fr-BE" dirty="0" smtClean="0"/>
              <a:t> have</a:t>
            </a:r>
            <a:r>
              <a:rPr lang="fr-BE" baseline="0" dirty="0" smtClean="0"/>
              <a:t> in </a:t>
            </a:r>
            <a:r>
              <a:rPr lang="fr-BE" baseline="0" dirty="0" err="1" smtClean="0"/>
              <a:t>their</a:t>
            </a:r>
            <a:r>
              <a:rPr lang="fr-BE" baseline="0" dirty="0" smtClean="0"/>
              <a:t> life </a:t>
            </a:r>
            <a:r>
              <a:rPr lang="fr-BE" baseline="0" dirty="0" smtClean="0">
                <a:sym typeface="Wingdings" panose="05000000000000000000" pitchFamily="2" charset="2"/>
              </a:rPr>
              <a:t> </a:t>
            </a:r>
            <a:r>
              <a:rPr lang="fr-BE" baseline="0" dirty="0" err="1" smtClean="0">
                <a:sym typeface="Wingdings" panose="05000000000000000000" pitchFamily="2" charset="2"/>
              </a:rPr>
              <a:t>identify</a:t>
            </a:r>
            <a:r>
              <a:rPr lang="fr-BE" baseline="0" dirty="0" smtClean="0">
                <a:sym typeface="Wingdings" panose="05000000000000000000" pitchFamily="2" charset="2"/>
              </a:rPr>
              <a:t> </a:t>
            </a:r>
            <a:r>
              <a:rPr lang="fr-BE" baseline="0" dirty="0" err="1" smtClean="0">
                <a:sym typeface="Wingdings" panose="05000000000000000000" pitchFamily="2" charset="2"/>
              </a:rPr>
              <a:t>their</a:t>
            </a:r>
            <a:r>
              <a:rPr lang="fr-BE" baseline="0" dirty="0" smtClean="0">
                <a:sym typeface="Wingdings" panose="05000000000000000000" pitchFamily="2" charset="2"/>
              </a:rPr>
              <a:t> </a:t>
            </a:r>
            <a:r>
              <a:rPr lang="fr-BE" baseline="0" dirty="0" err="1" smtClean="0">
                <a:sym typeface="Wingdings" panose="05000000000000000000" pitchFamily="2" charset="2"/>
              </a:rPr>
              <a:t>own</a:t>
            </a:r>
            <a:r>
              <a:rPr lang="fr-BE" baseline="0" dirty="0" smtClean="0">
                <a:sym typeface="Wingdings" panose="05000000000000000000" pitchFamily="2" charset="2"/>
              </a:rPr>
              <a:t> social </a:t>
            </a:r>
            <a:r>
              <a:rPr lang="fr-BE" baseline="0" dirty="0" err="1" smtClean="0">
                <a:sym typeface="Wingdings" panose="05000000000000000000" pitchFamily="2" charset="2"/>
              </a:rPr>
              <a:t>norms</a:t>
            </a:r>
            <a:r>
              <a:rPr lang="fr-BE" baseline="0" dirty="0" smtClean="0">
                <a:sym typeface="Wingdings" panose="05000000000000000000" pitchFamily="2" charset="2"/>
              </a:rPr>
              <a:t> and </a:t>
            </a:r>
            <a:r>
              <a:rPr lang="fr-BE" baseline="0" dirty="0" err="1" smtClean="0">
                <a:sym typeface="Wingdings" panose="05000000000000000000" pitchFamily="2" charset="2"/>
              </a:rPr>
              <a:t>think</a:t>
            </a:r>
            <a:r>
              <a:rPr lang="fr-BE" baseline="0" dirty="0" smtClean="0">
                <a:sym typeface="Wingdings" panose="05000000000000000000" pitchFamily="2" charset="2"/>
              </a:rPr>
              <a:t> about the </a:t>
            </a:r>
            <a:r>
              <a:rPr lang="fr-BE" baseline="0" dirty="0" err="1" smtClean="0">
                <a:sym typeface="Wingdings" panose="05000000000000000000" pitchFamily="2" charset="2"/>
              </a:rPr>
              <a:t>way</a:t>
            </a:r>
            <a:r>
              <a:rPr lang="fr-BE" baseline="0" dirty="0" smtClean="0">
                <a:sym typeface="Wingdings" panose="05000000000000000000" pitchFamily="2" charset="2"/>
              </a:rPr>
              <a:t> </a:t>
            </a:r>
            <a:r>
              <a:rPr lang="fr-BE" baseline="0" dirty="0" err="1" smtClean="0">
                <a:sym typeface="Wingdings" panose="05000000000000000000" pitchFamily="2" charset="2"/>
              </a:rPr>
              <a:t>we</a:t>
            </a:r>
            <a:r>
              <a:rPr lang="fr-BE" baseline="0" dirty="0" smtClean="0">
                <a:sym typeface="Wingdings" panose="05000000000000000000" pitchFamily="2" charset="2"/>
              </a:rPr>
              <a:t> </a:t>
            </a:r>
            <a:r>
              <a:rPr lang="fr-BE" baseline="0" dirty="0" err="1" smtClean="0">
                <a:sym typeface="Wingdings" panose="05000000000000000000" pitchFamily="2" charset="2"/>
              </a:rPr>
              <a:t>could</a:t>
            </a:r>
            <a:r>
              <a:rPr lang="fr-BE" baseline="0" dirty="0" smtClean="0">
                <a:sym typeface="Wingdings" panose="05000000000000000000" pitchFamily="2" charset="2"/>
              </a:rPr>
              <a:t> </a:t>
            </a:r>
            <a:r>
              <a:rPr lang="fr-BE" baseline="0" dirty="0" err="1" smtClean="0">
                <a:sym typeface="Wingdings" panose="05000000000000000000" pitchFamily="2" charset="2"/>
              </a:rPr>
              <a:t>overcome</a:t>
            </a:r>
            <a:r>
              <a:rPr lang="fr-BE" baseline="0" dirty="0" smtClean="0">
                <a:sym typeface="Wingdings" panose="05000000000000000000" pitchFamily="2" charset="2"/>
              </a:rPr>
              <a:t> </a:t>
            </a:r>
            <a:r>
              <a:rPr lang="fr-BE" baseline="0" dirty="0" err="1" smtClean="0">
                <a:sym typeface="Wingdings" panose="05000000000000000000" pitchFamily="2" charset="2"/>
              </a:rPr>
              <a:t>this</a:t>
            </a:r>
            <a:r>
              <a:rPr lang="fr-BE" baseline="0" dirty="0" smtClean="0">
                <a:sym typeface="Wingdings" panose="05000000000000000000" pitchFamily="2" charset="2"/>
              </a:rPr>
              <a:t> </a:t>
            </a:r>
            <a:r>
              <a:rPr lang="fr-BE" baseline="0" dirty="0" err="1" smtClean="0">
                <a:sym typeface="Wingdings" panose="05000000000000000000" pitchFamily="2" charset="2"/>
              </a:rPr>
              <a:t>norms</a:t>
            </a:r>
            <a:r>
              <a:rPr lang="fr-BE" baseline="0" dirty="0" smtClean="0">
                <a:sym typeface="Wingdings" panose="05000000000000000000" pitchFamily="2" charset="2"/>
              </a:rPr>
              <a:t> or the </a:t>
            </a:r>
            <a:r>
              <a:rPr lang="fr-BE" baseline="0" dirty="0" err="1" smtClean="0">
                <a:sym typeface="Wingdings" panose="05000000000000000000" pitchFamily="2" charset="2"/>
              </a:rPr>
              <a:t>way</a:t>
            </a:r>
            <a:r>
              <a:rPr lang="fr-BE" baseline="0" dirty="0" smtClean="0">
                <a:sym typeface="Wingdings" panose="05000000000000000000" pitchFamily="2" charset="2"/>
              </a:rPr>
              <a:t> </a:t>
            </a:r>
            <a:r>
              <a:rPr lang="fr-BE" baseline="0" dirty="0" err="1" smtClean="0">
                <a:sym typeface="Wingdings" panose="05000000000000000000" pitchFamily="2" charset="2"/>
              </a:rPr>
              <a:t>we</a:t>
            </a:r>
            <a:r>
              <a:rPr lang="fr-BE" baseline="0" dirty="0" smtClean="0">
                <a:sym typeface="Wingdings" panose="05000000000000000000" pitchFamily="2" charset="2"/>
              </a:rPr>
              <a:t> </a:t>
            </a:r>
            <a:r>
              <a:rPr lang="fr-BE" baseline="0" dirty="0" err="1" smtClean="0">
                <a:sym typeface="Wingdings" panose="05000000000000000000" pitchFamily="2" charset="2"/>
              </a:rPr>
              <a:t>can</a:t>
            </a:r>
            <a:r>
              <a:rPr lang="fr-BE" baseline="0" dirty="0" smtClean="0">
                <a:sym typeface="Wingdings" panose="05000000000000000000" pitchFamily="2" charset="2"/>
              </a:rPr>
              <a:t> </a:t>
            </a:r>
            <a:r>
              <a:rPr lang="fr-BE" baseline="0" dirty="0" err="1" smtClean="0">
                <a:sym typeface="Wingdings" panose="05000000000000000000" pitchFamily="2" charset="2"/>
              </a:rPr>
              <a:t>be</a:t>
            </a:r>
            <a:r>
              <a:rPr lang="fr-BE" baseline="0" dirty="0" smtClean="0">
                <a:sym typeface="Wingdings" panose="05000000000000000000" pitchFamily="2" charset="2"/>
              </a:rPr>
              <a:t> more </a:t>
            </a:r>
            <a:r>
              <a:rPr lang="fr-BE" baseline="0" dirty="0" err="1" smtClean="0">
                <a:sym typeface="Wingdings" panose="05000000000000000000" pitchFamily="2" charset="2"/>
              </a:rPr>
              <a:t>ourselves</a:t>
            </a:r>
            <a:r>
              <a:rPr lang="fr-BE" baseline="0" dirty="0" smtClean="0">
                <a:sym typeface="Wingdings" panose="05000000000000000000" pitchFamily="2" charset="2"/>
              </a:rPr>
              <a:t>. </a:t>
            </a:r>
          </a:p>
          <a:p>
            <a:r>
              <a:rPr lang="fr-BE" baseline="0" dirty="0" err="1" smtClean="0">
                <a:sym typeface="Wingdings" panose="05000000000000000000" pitchFamily="2" charset="2"/>
              </a:rPr>
              <a:t>We</a:t>
            </a:r>
            <a:r>
              <a:rPr lang="fr-BE" baseline="0" dirty="0" smtClean="0">
                <a:sym typeface="Wingdings" panose="05000000000000000000" pitchFamily="2" charset="2"/>
              </a:rPr>
              <a:t> </a:t>
            </a:r>
            <a:r>
              <a:rPr lang="fr-BE" baseline="0" dirty="0" err="1" smtClean="0">
                <a:sym typeface="Wingdings" panose="05000000000000000000" pitchFamily="2" charset="2"/>
              </a:rPr>
              <a:t>could</a:t>
            </a:r>
            <a:r>
              <a:rPr lang="fr-BE" baseline="0" dirty="0" smtClean="0">
                <a:sym typeface="Wingdings" panose="05000000000000000000" pitchFamily="2" charset="2"/>
              </a:rPr>
              <a:t> </a:t>
            </a:r>
            <a:r>
              <a:rPr lang="fr-BE" baseline="0" dirty="0" err="1" smtClean="0">
                <a:sym typeface="Wingdings" panose="05000000000000000000" pitchFamily="2" charset="2"/>
              </a:rPr>
              <a:t>make</a:t>
            </a:r>
            <a:r>
              <a:rPr lang="fr-BE" baseline="0" dirty="0" smtClean="0">
                <a:sym typeface="Wingdings" panose="05000000000000000000" pitchFamily="2" charset="2"/>
              </a:rPr>
              <a:t> </a:t>
            </a:r>
            <a:r>
              <a:rPr lang="fr-BE" baseline="0" dirty="0" err="1" smtClean="0">
                <a:sym typeface="Wingdings" panose="05000000000000000000" pitchFamily="2" charset="2"/>
              </a:rPr>
              <a:t>prevention</a:t>
            </a:r>
            <a:r>
              <a:rPr lang="fr-BE" baseline="0" dirty="0" smtClean="0">
                <a:sym typeface="Wingdings" panose="05000000000000000000" pitchFamily="2" charset="2"/>
              </a:rPr>
              <a:t> </a:t>
            </a:r>
            <a:r>
              <a:rPr lang="fr-BE" baseline="0" dirty="0" err="1" smtClean="0">
                <a:sym typeface="Wingdings" panose="05000000000000000000" pitchFamily="2" charset="2"/>
              </a:rPr>
              <a:t>with</a:t>
            </a:r>
            <a:r>
              <a:rPr lang="fr-BE" baseline="0" dirty="0" smtClean="0">
                <a:sym typeface="Wingdings" panose="05000000000000000000" pitchFamily="2" charset="2"/>
              </a:rPr>
              <a:t> </a:t>
            </a:r>
            <a:r>
              <a:rPr lang="fr-BE" baseline="0" dirty="0" err="1" smtClean="0">
                <a:sym typeface="Wingdings" panose="05000000000000000000" pitchFamily="2" charset="2"/>
              </a:rPr>
              <a:t>students</a:t>
            </a:r>
            <a:r>
              <a:rPr lang="fr-BE" baseline="0" dirty="0" smtClean="0">
                <a:sym typeface="Wingdings" panose="05000000000000000000" pitchFamily="2" charset="2"/>
              </a:rPr>
              <a:t> (voir point intervention) but </a:t>
            </a:r>
            <a:r>
              <a:rPr lang="fr-BE" baseline="0" dirty="0" err="1" smtClean="0">
                <a:sym typeface="Wingdings" panose="05000000000000000000" pitchFamily="2" charset="2"/>
              </a:rPr>
              <a:t>also</a:t>
            </a:r>
            <a:r>
              <a:rPr lang="fr-BE" baseline="0" dirty="0" smtClean="0">
                <a:sym typeface="Wingdings" panose="05000000000000000000" pitchFamily="2" charset="2"/>
              </a:rPr>
              <a:t> </a:t>
            </a:r>
            <a:r>
              <a:rPr lang="fr-BE" baseline="0" dirty="0" err="1" smtClean="0">
                <a:sym typeface="Wingdings" panose="05000000000000000000" pitchFamily="2" charset="2"/>
              </a:rPr>
              <a:t>with</a:t>
            </a:r>
            <a:r>
              <a:rPr lang="fr-BE" baseline="0" dirty="0" smtClean="0">
                <a:sym typeface="Wingdings" panose="05000000000000000000" pitchFamily="2" charset="2"/>
              </a:rPr>
              <a:t> social </a:t>
            </a:r>
            <a:r>
              <a:rPr lang="fr-BE" baseline="0" dirty="0" err="1" smtClean="0">
                <a:sym typeface="Wingdings" panose="05000000000000000000" pitchFamily="2" charset="2"/>
              </a:rPr>
              <a:t>referents</a:t>
            </a:r>
            <a:r>
              <a:rPr lang="fr-BE" baseline="0" dirty="0" smtClean="0">
                <a:sym typeface="Wingdings" panose="05000000000000000000" pitchFamily="2" charset="2"/>
              </a:rPr>
              <a:t> of </a:t>
            </a:r>
            <a:r>
              <a:rPr lang="fr-BE" baseline="0" dirty="0" err="1" smtClean="0">
                <a:sym typeface="Wingdings" panose="05000000000000000000" pitchFamily="2" charset="2"/>
              </a:rPr>
              <a:t>students</a:t>
            </a:r>
            <a:r>
              <a:rPr lang="fr-BE" baseline="0" dirty="0" smtClean="0">
                <a:sym typeface="Wingdings" panose="05000000000000000000" pitchFamily="2" charset="2"/>
              </a:rPr>
              <a:t>. </a:t>
            </a:r>
            <a:r>
              <a:rPr lang="fr-BE" baseline="0" dirty="0" err="1" smtClean="0">
                <a:sym typeface="Wingdings" panose="05000000000000000000" pitchFamily="2" charset="2"/>
              </a:rPr>
              <a:t>Some</a:t>
            </a:r>
            <a:r>
              <a:rPr lang="fr-BE" baseline="0" dirty="0" smtClean="0">
                <a:sym typeface="Wingdings" panose="05000000000000000000" pitchFamily="2" charset="2"/>
              </a:rPr>
              <a:t> people </a:t>
            </a:r>
            <a:r>
              <a:rPr lang="fr-BE" baseline="0" dirty="0" err="1" smtClean="0">
                <a:sym typeface="Wingdings" panose="05000000000000000000" pitchFamily="2" charset="2"/>
              </a:rPr>
              <a:t>probably</a:t>
            </a:r>
            <a:r>
              <a:rPr lang="fr-BE" baseline="0" dirty="0" smtClean="0">
                <a:sym typeface="Wingdings" panose="05000000000000000000" pitchFamily="2" charset="2"/>
              </a:rPr>
              <a:t> </a:t>
            </a:r>
            <a:r>
              <a:rPr lang="fr-BE" baseline="0" dirty="0" err="1" smtClean="0">
                <a:sym typeface="Wingdings" panose="05000000000000000000" pitchFamily="2" charset="2"/>
              </a:rPr>
              <a:t>don’t</a:t>
            </a:r>
            <a:r>
              <a:rPr lang="fr-BE" baseline="0" dirty="0" smtClean="0">
                <a:sym typeface="Wingdings" panose="05000000000000000000" pitchFamily="2" charset="2"/>
              </a:rPr>
              <a:t> </a:t>
            </a:r>
            <a:r>
              <a:rPr lang="fr-BE" baseline="0" dirty="0" err="1" smtClean="0">
                <a:sym typeface="Wingdings" panose="05000000000000000000" pitchFamily="2" charset="2"/>
              </a:rPr>
              <a:t>realize</a:t>
            </a:r>
            <a:r>
              <a:rPr lang="fr-BE" baseline="0" dirty="0" smtClean="0">
                <a:sym typeface="Wingdings" panose="05000000000000000000" pitchFamily="2" charset="2"/>
              </a:rPr>
              <a:t> </a:t>
            </a:r>
            <a:r>
              <a:rPr lang="fr-BE" baseline="0" dirty="0" err="1" smtClean="0">
                <a:sym typeface="Wingdings" panose="05000000000000000000" pitchFamily="2" charset="2"/>
              </a:rPr>
              <a:t>that</a:t>
            </a:r>
            <a:r>
              <a:rPr lang="fr-BE" baseline="0" dirty="0" smtClean="0">
                <a:sym typeface="Wingdings" panose="05000000000000000000" pitchFamily="2" charset="2"/>
              </a:rPr>
              <a:t> </a:t>
            </a:r>
            <a:r>
              <a:rPr lang="fr-BE" baseline="0" dirty="0" err="1" smtClean="0">
                <a:sym typeface="Wingdings" panose="05000000000000000000" pitchFamily="2" charset="2"/>
              </a:rPr>
              <a:t>they</a:t>
            </a:r>
            <a:r>
              <a:rPr lang="fr-BE" baseline="0" dirty="0" smtClean="0">
                <a:sym typeface="Wingdings" panose="05000000000000000000" pitchFamily="2" charset="2"/>
              </a:rPr>
              <a:t> </a:t>
            </a:r>
            <a:r>
              <a:rPr lang="fr-BE" baseline="0" dirty="0" err="1" smtClean="0">
                <a:sym typeface="Wingdings" panose="05000000000000000000" pitchFamily="2" charset="2"/>
              </a:rPr>
              <a:t>exert</a:t>
            </a:r>
            <a:r>
              <a:rPr lang="fr-BE" baseline="0" dirty="0" smtClean="0">
                <a:sym typeface="Wingdings" panose="05000000000000000000" pitchFamily="2" charset="2"/>
              </a:rPr>
              <a:t> pressure on </a:t>
            </a:r>
            <a:r>
              <a:rPr lang="fr-BE" baseline="0" dirty="0" err="1" smtClean="0">
                <a:sym typeface="Wingdings" panose="05000000000000000000" pitchFamily="2" charset="2"/>
              </a:rPr>
              <a:t>their</a:t>
            </a:r>
            <a:r>
              <a:rPr lang="fr-BE" baseline="0" dirty="0" smtClean="0">
                <a:sym typeface="Wingdings" panose="05000000000000000000" pitchFamily="2" charset="2"/>
              </a:rPr>
              <a:t> </a:t>
            </a:r>
            <a:r>
              <a:rPr lang="fr-BE" baseline="0" dirty="0" err="1" smtClean="0">
                <a:sym typeface="Wingdings" panose="05000000000000000000" pitchFamily="2" charset="2"/>
              </a:rPr>
              <a:t>children</a:t>
            </a:r>
            <a:r>
              <a:rPr lang="fr-BE" baseline="0" dirty="0" smtClean="0">
                <a:sym typeface="Wingdings" panose="05000000000000000000" pitchFamily="2" charset="2"/>
              </a:rPr>
              <a:t>. It </a:t>
            </a:r>
            <a:r>
              <a:rPr lang="fr-BE" baseline="0" dirty="0" err="1" smtClean="0">
                <a:sym typeface="Wingdings" panose="05000000000000000000" pitchFamily="2" charset="2"/>
              </a:rPr>
              <a:t>could</a:t>
            </a:r>
            <a:r>
              <a:rPr lang="fr-BE" baseline="0" dirty="0" smtClean="0">
                <a:sym typeface="Wingdings" panose="05000000000000000000" pitchFamily="2" charset="2"/>
              </a:rPr>
              <a:t> </a:t>
            </a:r>
            <a:r>
              <a:rPr lang="fr-BE" baseline="0" dirty="0" err="1" smtClean="0">
                <a:sym typeface="Wingdings" panose="05000000000000000000" pitchFamily="2" charset="2"/>
              </a:rPr>
              <a:t>be</a:t>
            </a:r>
            <a:r>
              <a:rPr lang="fr-BE" baseline="0" dirty="0" smtClean="0">
                <a:sym typeface="Wingdings" panose="05000000000000000000" pitchFamily="2" charset="2"/>
              </a:rPr>
              <a:t> important to focus the intervention on the importance to let </a:t>
            </a:r>
            <a:r>
              <a:rPr lang="fr-BE" baseline="0" dirty="0" err="1" smtClean="0">
                <a:sym typeface="Wingdings" panose="05000000000000000000" pitchFamily="2" charset="2"/>
              </a:rPr>
              <a:t>children</a:t>
            </a:r>
            <a:r>
              <a:rPr lang="fr-BE" baseline="0" dirty="0" smtClean="0">
                <a:sym typeface="Wingdings" panose="05000000000000000000" pitchFamily="2" charset="2"/>
              </a:rPr>
              <a:t> do </a:t>
            </a:r>
            <a:r>
              <a:rPr lang="fr-BE" baseline="0" dirty="0" err="1" smtClean="0">
                <a:sym typeface="Wingdings" panose="05000000000000000000" pitchFamily="2" charset="2"/>
              </a:rPr>
              <a:t>what</a:t>
            </a:r>
            <a:r>
              <a:rPr lang="fr-BE" baseline="0" dirty="0" smtClean="0">
                <a:sym typeface="Wingdings" panose="05000000000000000000" pitchFamily="2" charset="2"/>
              </a:rPr>
              <a:t> </a:t>
            </a:r>
            <a:r>
              <a:rPr lang="fr-BE" baseline="0" dirty="0" err="1" smtClean="0">
                <a:sym typeface="Wingdings" panose="05000000000000000000" pitchFamily="2" charset="2"/>
              </a:rPr>
              <a:t>they</a:t>
            </a:r>
            <a:r>
              <a:rPr lang="fr-BE" baseline="0" dirty="0" smtClean="0">
                <a:sym typeface="Wingdings" panose="05000000000000000000" pitchFamily="2" charset="2"/>
              </a:rPr>
              <a:t> </a:t>
            </a:r>
            <a:r>
              <a:rPr lang="fr-BE" baseline="0" dirty="0" err="1" smtClean="0">
                <a:sym typeface="Wingdings" panose="05000000000000000000" pitchFamily="2" charset="2"/>
              </a:rPr>
              <a:t>want</a:t>
            </a:r>
            <a:r>
              <a:rPr lang="fr-BE" baseline="0" dirty="0" smtClean="0">
                <a:sym typeface="Wingdings" panose="05000000000000000000" pitchFamily="2" charset="2"/>
              </a:rPr>
              <a:t> and not </a:t>
            </a:r>
            <a:r>
              <a:rPr lang="fr-BE" baseline="0" dirty="0" err="1" smtClean="0">
                <a:sym typeface="Wingdings" panose="05000000000000000000" pitchFamily="2" charset="2"/>
              </a:rPr>
              <a:t>what</a:t>
            </a:r>
            <a:r>
              <a:rPr lang="fr-BE" baseline="0" dirty="0" smtClean="0">
                <a:sym typeface="Wingdings" panose="05000000000000000000" pitchFamily="2" charset="2"/>
              </a:rPr>
              <a:t> </a:t>
            </a:r>
            <a:r>
              <a:rPr lang="fr-BE" baseline="0" dirty="0" err="1" smtClean="0">
                <a:sym typeface="Wingdings" panose="05000000000000000000" pitchFamily="2" charset="2"/>
              </a:rPr>
              <a:t>their</a:t>
            </a:r>
            <a:r>
              <a:rPr lang="fr-BE" baseline="0" dirty="0" smtClean="0">
                <a:sym typeface="Wingdings" panose="05000000000000000000" pitchFamily="2" charset="2"/>
              </a:rPr>
              <a:t> parents </a:t>
            </a:r>
            <a:r>
              <a:rPr lang="fr-BE" baseline="0" dirty="0" err="1" smtClean="0">
                <a:sym typeface="Wingdings" panose="05000000000000000000" pitchFamily="2" charset="2"/>
              </a:rPr>
              <a:t>want</a:t>
            </a:r>
            <a:r>
              <a:rPr lang="fr-BE" baseline="0" dirty="0" smtClean="0">
                <a:sym typeface="Wingdings" panose="05000000000000000000" pitchFamily="2" charset="2"/>
              </a:rPr>
              <a:t>. </a:t>
            </a:r>
          </a:p>
          <a:p>
            <a:endParaRPr lang="fr-BE" baseline="0" dirty="0" smtClean="0">
              <a:sym typeface="Wingdings" panose="05000000000000000000" pitchFamily="2" charset="2"/>
            </a:endParaRPr>
          </a:p>
          <a:p>
            <a:r>
              <a:rPr lang="fr-BE" baseline="0" dirty="0" smtClean="0">
                <a:sym typeface="Wingdings" panose="05000000000000000000" pitchFamily="2" charset="2"/>
              </a:rPr>
              <a:t>To </a:t>
            </a:r>
            <a:r>
              <a:rPr lang="fr-BE" baseline="0" dirty="0" err="1" smtClean="0">
                <a:sym typeface="Wingdings" panose="05000000000000000000" pitchFamily="2" charset="2"/>
              </a:rPr>
              <a:t>give</a:t>
            </a:r>
            <a:r>
              <a:rPr lang="fr-BE" baseline="0" dirty="0" smtClean="0">
                <a:sym typeface="Wingdings" panose="05000000000000000000" pitchFamily="2" charset="2"/>
              </a:rPr>
              <a:t> </a:t>
            </a:r>
            <a:r>
              <a:rPr lang="fr-BE" baseline="0" dirty="0" err="1" smtClean="0">
                <a:sym typeface="Wingdings" panose="05000000000000000000" pitchFamily="2" charset="2"/>
              </a:rPr>
              <a:t>responsabilty</a:t>
            </a:r>
            <a:r>
              <a:rPr lang="fr-BE" baseline="0" dirty="0" smtClean="0">
                <a:sym typeface="Wingdings" panose="05000000000000000000" pitchFamily="2" charset="2"/>
              </a:rPr>
              <a:t> and </a:t>
            </a:r>
            <a:r>
              <a:rPr lang="fr-BE" baseline="0" dirty="0" err="1" smtClean="0">
                <a:sym typeface="Wingdings" panose="05000000000000000000" pitchFamily="2" charset="2"/>
              </a:rPr>
              <a:t>choice</a:t>
            </a:r>
            <a:r>
              <a:rPr lang="fr-BE" baseline="0" dirty="0" smtClean="0">
                <a:sym typeface="Wingdings" panose="05000000000000000000" pitchFamily="2" charset="2"/>
              </a:rPr>
              <a:t> of </a:t>
            </a:r>
            <a:r>
              <a:rPr lang="fr-BE" baseline="0" dirty="0" err="1" smtClean="0">
                <a:sym typeface="Wingdings" panose="05000000000000000000" pitchFamily="2" charset="2"/>
              </a:rPr>
              <a:t>their</a:t>
            </a:r>
            <a:r>
              <a:rPr lang="fr-BE" baseline="0" dirty="0" smtClean="0">
                <a:sym typeface="Wingdings" panose="05000000000000000000" pitchFamily="2" charset="2"/>
              </a:rPr>
              <a:t> </a:t>
            </a:r>
            <a:r>
              <a:rPr lang="fr-BE" baseline="0" dirty="0" err="1" smtClean="0">
                <a:sym typeface="Wingdings" panose="05000000000000000000" pitchFamily="2" charset="2"/>
              </a:rPr>
              <a:t>studies</a:t>
            </a:r>
            <a:r>
              <a:rPr lang="fr-BE" baseline="0" dirty="0" smtClean="0">
                <a:sym typeface="Wingdings" panose="05000000000000000000" pitchFamily="2" charset="2"/>
              </a:rPr>
              <a:t> to </a:t>
            </a:r>
            <a:r>
              <a:rPr lang="fr-BE" baseline="0" dirty="0" err="1" smtClean="0">
                <a:sym typeface="Wingdings" panose="05000000000000000000" pitchFamily="2" charset="2"/>
              </a:rPr>
              <a:t>children</a:t>
            </a:r>
            <a:r>
              <a:rPr lang="fr-BE" baseline="0" dirty="0" smtClean="0">
                <a:sym typeface="Wingdings" panose="05000000000000000000" pitchFamily="2" charset="2"/>
              </a:rPr>
              <a:t>. Link </a:t>
            </a:r>
            <a:r>
              <a:rPr lang="fr-BE" baseline="0" dirty="0" err="1" smtClean="0">
                <a:sym typeface="Wingdings" panose="05000000000000000000" pitchFamily="2" charset="2"/>
              </a:rPr>
              <a:t>with</a:t>
            </a:r>
            <a:r>
              <a:rPr lang="fr-BE" baseline="0" dirty="0" smtClean="0">
                <a:sym typeface="Wingdings" panose="05000000000000000000" pitchFamily="2" charset="2"/>
              </a:rPr>
              <a:t> the self-</a:t>
            </a:r>
            <a:r>
              <a:rPr lang="fr-BE" baseline="0" dirty="0" err="1" smtClean="0">
                <a:sym typeface="Wingdings" panose="05000000000000000000" pitchFamily="2" charset="2"/>
              </a:rPr>
              <a:t>dertmination</a:t>
            </a:r>
            <a:r>
              <a:rPr lang="fr-BE" baseline="0" dirty="0" smtClean="0">
                <a:sym typeface="Wingdings" panose="05000000000000000000" pitchFamily="2" charset="2"/>
              </a:rPr>
              <a:t> </a:t>
            </a:r>
            <a:r>
              <a:rPr lang="fr-BE" baseline="0" dirty="0" err="1" smtClean="0">
                <a:sym typeface="Wingdings" panose="05000000000000000000" pitchFamily="2" charset="2"/>
              </a:rPr>
              <a:t>theory</a:t>
            </a:r>
            <a:endParaRPr lang="fr-BE" baseline="0" dirty="0" smtClean="0">
              <a:sym typeface="Wingdings" panose="05000000000000000000" pitchFamily="2" charset="2"/>
            </a:endParaRPr>
          </a:p>
          <a:p>
            <a:endParaRPr lang="fr-BE" baseline="0" dirty="0" smtClean="0">
              <a:sym typeface="Wingdings" panose="05000000000000000000" pitchFamily="2" charset="2"/>
            </a:endParaRPr>
          </a:p>
          <a:p>
            <a:r>
              <a:rPr lang="fr-BE" baseline="0" dirty="0" smtClean="0">
                <a:sym typeface="Wingdings" panose="05000000000000000000" pitchFamily="2" charset="2"/>
              </a:rPr>
              <a:t>Not </a:t>
            </a:r>
            <a:r>
              <a:rPr lang="fr-BE" baseline="0" dirty="0" err="1" smtClean="0">
                <a:sym typeface="Wingdings" panose="05000000000000000000" pitchFamily="2" charset="2"/>
              </a:rPr>
              <a:t>demonize</a:t>
            </a:r>
            <a:r>
              <a:rPr lang="fr-BE" baseline="0" dirty="0" smtClean="0">
                <a:sym typeface="Wingdings" panose="05000000000000000000" pitchFamily="2" charset="2"/>
              </a:rPr>
              <a:t>   to </a:t>
            </a:r>
            <a:r>
              <a:rPr lang="fr-BE" baseline="0" dirty="0" err="1" smtClean="0">
                <a:sym typeface="Wingdings" panose="05000000000000000000" pitchFamily="2" charset="2"/>
              </a:rPr>
              <a:t>progress</a:t>
            </a:r>
            <a:endParaRPr lang="fr-BE" baseline="0" dirty="0" smtClean="0">
              <a:sym typeface="Wingdings" panose="05000000000000000000" pitchFamily="2" charset="2"/>
            </a:endParaRPr>
          </a:p>
          <a:p>
            <a:endParaRPr lang="fr-BE" baseline="0" dirty="0" smtClean="0">
              <a:sym typeface="Wingdings" panose="05000000000000000000" pitchFamily="2" charset="2"/>
            </a:endParaRPr>
          </a:p>
          <a:p>
            <a:r>
              <a:rPr lang="fr-BE" sz="1200" kern="1200" dirty="0" smtClean="0">
                <a:solidFill>
                  <a:schemeClr val="tx1"/>
                </a:solidFill>
                <a:effectLst/>
                <a:latin typeface="+mn-lt"/>
                <a:ea typeface="+mn-ea"/>
                <a:cs typeface="+mn-cs"/>
              </a:rPr>
              <a:t>Our </a:t>
            </a:r>
            <a:r>
              <a:rPr lang="fr-BE" sz="1200" kern="1200" dirty="0" err="1" smtClean="0">
                <a:solidFill>
                  <a:schemeClr val="tx1"/>
                </a:solidFill>
                <a:effectLst/>
                <a:latin typeface="+mn-lt"/>
                <a:ea typeface="+mn-ea"/>
                <a:cs typeface="+mn-cs"/>
              </a:rPr>
              <a:t>results</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allowed</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highlighting</a:t>
            </a:r>
            <a:r>
              <a:rPr lang="fr-BE" sz="1200" kern="1200" dirty="0" smtClean="0">
                <a:solidFill>
                  <a:schemeClr val="tx1"/>
                </a:solidFill>
                <a:effectLst/>
                <a:latin typeface="+mn-lt"/>
                <a:ea typeface="+mn-ea"/>
                <a:cs typeface="+mn-cs"/>
              </a:rPr>
              <a:t> the importance of </a:t>
            </a:r>
            <a:r>
              <a:rPr lang="fr-BE" sz="1200" kern="1200" dirty="0" err="1" smtClean="0">
                <a:solidFill>
                  <a:schemeClr val="tx1"/>
                </a:solidFill>
                <a:effectLst/>
                <a:latin typeface="+mn-lt"/>
                <a:ea typeface="+mn-ea"/>
                <a:cs typeface="+mn-cs"/>
              </a:rPr>
              <a:t>norms</a:t>
            </a:r>
            <a:r>
              <a:rPr lang="fr-BE" sz="1200" kern="1200" dirty="0" smtClean="0">
                <a:solidFill>
                  <a:schemeClr val="tx1"/>
                </a:solidFill>
                <a:effectLst/>
                <a:latin typeface="+mn-lt"/>
                <a:ea typeface="+mn-ea"/>
                <a:cs typeface="+mn-cs"/>
              </a:rPr>
              <a:t> in the </a:t>
            </a:r>
            <a:r>
              <a:rPr lang="fr-BE" sz="1200" kern="1200" dirty="0" err="1" smtClean="0">
                <a:solidFill>
                  <a:schemeClr val="tx1"/>
                </a:solidFill>
                <a:effectLst/>
                <a:latin typeface="+mn-lt"/>
                <a:ea typeface="+mn-ea"/>
                <a:cs typeface="+mn-cs"/>
              </a:rPr>
              <a:t>understanding</a:t>
            </a:r>
            <a:r>
              <a:rPr lang="fr-BE" sz="1200" kern="1200" dirty="0" smtClean="0">
                <a:solidFill>
                  <a:schemeClr val="tx1"/>
                </a:solidFill>
                <a:effectLst/>
                <a:latin typeface="+mn-lt"/>
                <a:ea typeface="+mn-ea"/>
                <a:cs typeface="+mn-cs"/>
              </a:rPr>
              <a:t> of </a:t>
            </a:r>
            <a:r>
              <a:rPr lang="fr-BE" sz="1200" kern="1200" dirty="0" err="1" smtClean="0">
                <a:solidFill>
                  <a:schemeClr val="tx1"/>
                </a:solidFill>
                <a:effectLst/>
                <a:latin typeface="+mn-lt"/>
                <a:ea typeface="+mn-ea"/>
                <a:cs typeface="+mn-cs"/>
              </a:rPr>
              <a:t>persistence</a:t>
            </a:r>
            <a:r>
              <a:rPr lang="fr-BE" sz="1200" kern="1200" dirty="0" smtClean="0">
                <a:solidFill>
                  <a:schemeClr val="tx1"/>
                </a:solidFill>
                <a:effectLst/>
                <a:latin typeface="+mn-lt"/>
                <a:ea typeface="+mn-ea"/>
                <a:cs typeface="+mn-cs"/>
              </a:rPr>
              <a:t>. In </a:t>
            </a:r>
            <a:r>
              <a:rPr lang="fr-BE" sz="1200" kern="1200" dirty="0" err="1" smtClean="0">
                <a:solidFill>
                  <a:schemeClr val="tx1"/>
                </a:solidFill>
                <a:effectLst/>
                <a:latin typeface="+mn-lt"/>
                <a:ea typeface="+mn-ea"/>
                <a:cs typeface="+mn-cs"/>
              </a:rPr>
              <a:t>this</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context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it’s</a:t>
            </a:r>
            <a:r>
              <a:rPr lang="fr-BE" sz="1200" kern="1200" dirty="0" smtClean="0">
                <a:solidFill>
                  <a:schemeClr val="tx1"/>
                </a:solidFill>
                <a:effectLst/>
                <a:latin typeface="+mn-lt"/>
                <a:ea typeface="+mn-ea"/>
                <a:cs typeface="+mn-cs"/>
              </a:rPr>
              <a:t> important to note </a:t>
            </a:r>
            <a:r>
              <a:rPr lang="fr-BE" sz="1200" kern="1200" dirty="0" err="1" smtClean="0">
                <a:solidFill>
                  <a:schemeClr val="tx1"/>
                </a:solidFill>
                <a:effectLst/>
                <a:latin typeface="+mn-lt"/>
                <a:ea typeface="+mn-ea"/>
                <a:cs typeface="+mn-cs"/>
              </a:rPr>
              <a:t>that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However</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it</a:t>
            </a:r>
            <a:r>
              <a:rPr lang="fr-BE" sz="1200" kern="1200" dirty="0" smtClean="0">
                <a:solidFill>
                  <a:schemeClr val="tx1"/>
                </a:solidFill>
                <a:effectLst/>
                <a:latin typeface="+mn-lt"/>
                <a:ea typeface="+mn-ea"/>
                <a:cs typeface="+mn-cs"/>
              </a:rPr>
              <a:t> has been </a:t>
            </a:r>
            <a:r>
              <a:rPr lang="fr-BE" sz="1200" kern="1200" dirty="0" err="1" smtClean="0">
                <a:solidFill>
                  <a:schemeClr val="tx1"/>
                </a:solidFill>
                <a:effectLst/>
                <a:latin typeface="+mn-lt"/>
                <a:ea typeface="+mn-ea"/>
                <a:cs typeface="+mn-cs"/>
              </a:rPr>
              <a:t>shown</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that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it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was</a:t>
            </a:r>
            <a:r>
              <a:rPr lang="fr-BE" sz="1200" kern="1200" dirty="0" smtClean="0">
                <a:solidFill>
                  <a:schemeClr val="tx1"/>
                </a:solidFill>
                <a:effectLst/>
                <a:latin typeface="+mn-lt"/>
                <a:ea typeface="+mn-ea"/>
                <a:cs typeface="+mn-cs"/>
              </a:rPr>
              <a:t> essential for the </a:t>
            </a:r>
            <a:r>
              <a:rPr lang="fr-BE" sz="1200" kern="1200" dirty="0" err="1" smtClean="0">
                <a:solidFill>
                  <a:schemeClr val="tx1"/>
                </a:solidFill>
                <a:effectLst/>
                <a:latin typeface="+mn-lt"/>
                <a:ea typeface="+mn-ea"/>
                <a:cs typeface="+mn-cs"/>
              </a:rPr>
              <a:t>student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well-being</a:t>
            </a:r>
            <a:r>
              <a:rPr lang="fr-BE" sz="1200" kern="1200" dirty="0" smtClean="0">
                <a:solidFill>
                  <a:schemeClr val="tx1"/>
                </a:solidFill>
                <a:effectLst/>
                <a:latin typeface="+mn-lt"/>
                <a:ea typeface="+mn-ea"/>
                <a:cs typeface="+mn-cs"/>
              </a:rPr>
              <a:t> to </a:t>
            </a:r>
            <a:r>
              <a:rPr lang="fr-BE" sz="1200" kern="1200" dirty="0" err="1" smtClean="0">
                <a:solidFill>
                  <a:schemeClr val="tx1"/>
                </a:solidFill>
                <a:effectLst/>
                <a:latin typeface="+mn-lt"/>
                <a:ea typeface="+mn-ea"/>
                <a:cs typeface="+mn-cs"/>
              </a:rPr>
              <a:t>disengage</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from</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studies</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that</a:t>
            </a:r>
            <a:r>
              <a:rPr lang="fr-BE" sz="1200" kern="1200" dirty="0" smtClean="0">
                <a:solidFill>
                  <a:schemeClr val="tx1"/>
                </a:solidFill>
                <a:effectLst/>
                <a:latin typeface="+mn-lt"/>
                <a:ea typeface="+mn-ea"/>
                <a:cs typeface="+mn-cs"/>
              </a:rPr>
              <a:t> </a:t>
            </a:r>
            <a:r>
              <a:rPr lang="fr-BE" sz="1200" kern="1200" dirty="0" err="1" smtClean="0">
                <a:solidFill>
                  <a:schemeClr val="tx1"/>
                </a:solidFill>
                <a:effectLst/>
                <a:latin typeface="+mn-lt"/>
                <a:ea typeface="+mn-ea"/>
                <a:cs typeface="+mn-cs"/>
              </a:rPr>
              <a:t>didn’t</a:t>
            </a:r>
            <a:r>
              <a:rPr lang="fr-BE" sz="1200" kern="1200" dirty="0" smtClean="0">
                <a:solidFill>
                  <a:schemeClr val="tx1"/>
                </a:solidFill>
                <a:effectLst/>
                <a:latin typeface="+mn-lt"/>
                <a:ea typeface="+mn-ea"/>
                <a:cs typeface="+mn-cs"/>
              </a:rPr>
              <a:t> suit </a:t>
            </a:r>
            <a:r>
              <a:rPr lang="fr-BE" sz="1200" kern="1200" dirty="0" err="1" smtClean="0">
                <a:solidFill>
                  <a:schemeClr val="tx1"/>
                </a:solidFill>
                <a:effectLst/>
                <a:latin typeface="+mn-lt"/>
                <a:ea typeface="+mn-ea"/>
                <a:cs typeface="+mn-cs"/>
              </a:rPr>
              <a:t>him</a:t>
            </a:r>
            <a:r>
              <a:rPr lang="fr-BE"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Boudrenghien, </a:t>
            </a:r>
            <a:r>
              <a:rPr lang="en-US" sz="1200" kern="1200" dirty="0" err="1" smtClean="0">
                <a:solidFill>
                  <a:schemeClr val="tx1"/>
                </a:solidFill>
                <a:effectLst/>
                <a:latin typeface="+mn-lt"/>
                <a:ea typeface="+mn-ea"/>
                <a:cs typeface="+mn-cs"/>
              </a:rPr>
              <a:t>Frenay</a:t>
            </a:r>
            <a:r>
              <a:rPr lang="en-US" sz="1200" kern="1200" dirty="0" smtClean="0">
                <a:solidFill>
                  <a:schemeClr val="tx1"/>
                </a:solidFill>
                <a:effectLst/>
                <a:latin typeface="+mn-lt"/>
                <a:ea typeface="+mn-ea"/>
                <a:cs typeface="+mn-cs"/>
              </a:rPr>
              <a:t>, Bourgeois, </a:t>
            </a:r>
            <a:r>
              <a:rPr lang="en-US" sz="1200" kern="1200" dirty="0" err="1" smtClean="0">
                <a:solidFill>
                  <a:schemeClr val="tx1"/>
                </a:solidFill>
                <a:effectLst/>
                <a:latin typeface="+mn-lt"/>
                <a:ea typeface="+mn-ea"/>
                <a:cs typeface="+mn-cs"/>
              </a:rPr>
              <a:t>Karabenick</a:t>
            </a:r>
            <a:r>
              <a:rPr lang="en-US" sz="1200" kern="1200" dirty="0" smtClean="0">
                <a:solidFill>
                  <a:schemeClr val="tx1"/>
                </a:solidFill>
                <a:effectLst/>
                <a:latin typeface="+mn-lt"/>
                <a:ea typeface="+mn-ea"/>
                <a:cs typeface="+mn-cs"/>
              </a:rPr>
              <a:t> &amp; Eccles, 2013</a:t>
            </a:r>
            <a:r>
              <a:rPr lang="fr-BE" sz="1200" kern="1200" dirty="0" smtClean="0">
                <a:solidFill>
                  <a:schemeClr val="tx1"/>
                </a:solidFill>
                <a:effectLst/>
                <a:latin typeface="+mn-lt"/>
                <a:ea typeface="+mn-ea"/>
                <a:cs typeface="+mn-cs"/>
              </a:rPr>
              <a:t>).</a:t>
            </a:r>
          </a:p>
          <a:p>
            <a:r>
              <a:rPr lang="fr-BE" sz="1200" kern="1200" baseline="0" dirty="0" smtClean="0">
                <a:solidFill>
                  <a:schemeClr val="tx1"/>
                </a:solidFill>
                <a:effectLst/>
                <a:latin typeface="+mn-lt"/>
                <a:ea typeface="+mn-ea"/>
                <a:cs typeface="+mn-cs"/>
                <a:sym typeface="Wingdings" panose="05000000000000000000" pitchFamily="2" charset="2"/>
              </a:rPr>
              <a:t>Educative system </a:t>
            </a:r>
            <a:r>
              <a:rPr lang="fr-BE" sz="1200" kern="1200" baseline="0" dirty="0" err="1" smtClean="0">
                <a:solidFill>
                  <a:schemeClr val="tx1"/>
                </a:solidFill>
                <a:effectLst/>
                <a:latin typeface="+mn-lt"/>
                <a:ea typeface="+mn-ea"/>
                <a:cs typeface="+mn-cs"/>
                <a:sym typeface="Wingdings" panose="05000000000000000000" pitchFamily="2" charset="2"/>
              </a:rPr>
              <a:t>want</a:t>
            </a:r>
            <a:r>
              <a:rPr lang="fr-BE" sz="1200" kern="1200" baseline="0" dirty="0" smtClean="0">
                <a:solidFill>
                  <a:schemeClr val="tx1"/>
                </a:solidFill>
                <a:effectLst/>
                <a:latin typeface="+mn-lt"/>
                <a:ea typeface="+mn-ea"/>
                <a:cs typeface="+mn-cs"/>
                <a:sym typeface="Wingdings" panose="05000000000000000000" pitchFamily="2" charset="2"/>
              </a:rPr>
              <a:t> to </a:t>
            </a:r>
            <a:r>
              <a:rPr lang="fr-BE" sz="1200" kern="1200" baseline="0" dirty="0" err="1" smtClean="0">
                <a:solidFill>
                  <a:schemeClr val="tx1"/>
                </a:solidFill>
                <a:effectLst/>
                <a:latin typeface="+mn-lt"/>
                <a:ea typeface="+mn-ea"/>
                <a:cs typeface="+mn-cs"/>
                <a:sym typeface="Wingdings" panose="05000000000000000000" pitchFamily="2" charset="2"/>
              </a:rPr>
              <a:t>decrease</a:t>
            </a:r>
            <a:r>
              <a:rPr lang="fr-BE" sz="1200" kern="1200" baseline="0" dirty="0" smtClean="0">
                <a:solidFill>
                  <a:schemeClr val="tx1"/>
                </a:solidFill>
                <a:effectLst/>
                <a:latin typeface="+mn-lt"/>
                <a:ea typeface="+mn-ea"/>
                <a:cs typeface="+mn-cs"/>
                <a:sym typeface="Wingdings" panose="05000000000000000000" pitchFamily="2" charset="2"/>
              </a:rPr>
              <a:t> the rate of </a:t>
            </a:r>
            <a:r>
              <a:rPr lang="fr-BE" sz="1200" kern="1200" baseline="0" dirty="0" err="1" smtClean="0">
                <a:solidFill>
                  <a:schemeClr val="tx1"/>
                </a:solidFill>
                <a:effectLst/>
                <a:latin typeface="+mn-lt"/>
                <a:ea typeface="+mn-ea"/>
                <a:cs typeface="+mn-cs"/>
                <a:sym typeface="Wingdings" panose="05000000000000000000" pitchFamily="2" charset="2"/>
              </a:rPr>
              <a:t>droupout</a:t>
            </a:r>
            <a:r>
              <a:rPr lang="fr-BE" sz="1200" kern="1200" baseline="0" dirty="0" smtClean="0">
                <a:solidFill>
                  <a:schemeClr val="tx1"/>
                </a:solidFill>
                <a:effectLst/>
                <a:latin typeface="+mn-lt"/>
                <a:ea typeface="+mn-ea"/>
                <a:cs typeface="+mn-cs"/>
                <a:sym typeface="Wingdings" panose="05000000000000000000" pitchFamily="2" charset="2"/>
              </a:rPr>
              <a:t> but </a:t>
            </a:r>
            <a:r>
              <a:rPr lang="fr-BE" sz="1200" kern="1200" baseline="0" dirty="0" err="1" smtClean="0">
                <a:solidFill>
                  <a:schemeClr val="tx1"/>
                </a:solidFill>
                <a:effectLst/>
                <a:latin typeface="+mn-lt"/>
                <a:ea typeface="+mn-ea"/>
                <a:cs typeface="+mn-cs"/>
                <a:sym typeface="Wingdings" panose="05000000000000000000" pitchFamily="2" charset="2"/>
              </a:rPr>
              <a:t>is</a:t>
            </a:r>
            <a:r>
              <a:rPr lang="fr-BE" sz="1200" kern="1200" baseline="0" dirty="0" smtClean="0">
                <a:solidFill>
                  <a:schemeClr val="tx1"/>
                </a:solidFill>
                <a:effectLst/>
                <a:latin typeface="+mn-lt"/>
                <a:ea typeface="+mn-ea"/>
                <a:cs typeface="+mn-cs"/>
                <a:sym typeface="Wingdings" panose="05000000000000000000" pitchFamily="2" charset="2"/>
              </a:rPr>
              <a:t> </a:t>
            </a:r>
            <a:r>
              <a:rPr lang="fr-BE" sz="1200" kern="1200" baseline="0" dirty="0" err="1" smtClean="0">
                <a:solidFill>
                  <a:schemeClr val="tx1"/>
                </a:solidFill>
                <a:effectLst/>
                <a:latin typeface="+mn-lt"/>
                <a:ea typeface="+mn-ea"/>
                <a:cs typeface="+mn-cs"/>
                <a:sym typeface="Wingdings" panose="05000000000000000000" pitchFamily="2" charset="2"/>
              </a:rPr>
              <a:t>it</a:t>
            </a:r>
            <a:r>
              <a:rPr lang="fr-BE" sz="1200" kern="1200" baseline="0" dirty="0" smtClean="0">
                <a:solidFill>
                  <a:schemeClr val="tx1"/>
                </a:solidFill>
                <a:effectLst/>
                <a:latin typeface="+mn-lt"/>
                <a:ea typeface="+mn-ea"/>
                <a:cs typeface="+mn-cs"/>
                <a:sym typeface="Wingdings" panose="05000000000000000000" pitchFamily="2" charset="2"/>
              </a:rPr>
              <a:t> positive ton continue </a:t>
            </a:r>
            <a:r>
              <a:rPr lang="fr-BE" sz="1200" kern="1200" baseline="0" dirty="0" err="1" smtClean="0">
                <a:solidFill>
                  <a:schemeClr val="tx1"/>
                </a:solidFill>
                <a:effectLst/>
                <a:latin typeface="+mn-lt"/>
                <a:ea typeface="+mn-ea"/>
                <a:cs typeface="+mn-cs"/>
                <a:sym typeface="Wingdings" panose="05000000000000000000" pitchFamily="2" charset="2"/>
              </a:rPr>
              <a:t>studies</a:t>
            </a:r>
            <a:r>
              <a:rPr lang="fr-BE" sz="1200" kern="1200" baseline="0" dirty="0" smtClean="0">
                <a:solidFill>
                  <a:schemeClr val="tx1"/>
                </a:solidFill>
                <a:effectLst/>
                <a:latin typeface="+mn-lt"/>
                <a:ea typeface="+mn-ea"/>
                <a:cs typeface="+mn-cs"/>
                <a:sym typeface="Wingdings" panose="05000000000000000000" pitchFamily="2" charset="2"/>
              </a:rPr>
              <a:t> </a:t>
            </a:r>
            <a:r>
              <a:rPr lang="fr-BE" sz="1200" kern="1200" baseline="0" dirty="0" err="1" smtClean="0">
                <a:solidFill>
                  <a:schemeClr val="tx1"/>
                </a:solidFill>
                <a:effectLst/>
                <a:latin typeface="+mn-lt"/>
                <a:ea typeface="+mn-ea"/>
                <a:cs typeface="+mn-cs"/>
                <a:sym typeface="Wingdings" panose="05000000000000000000" pitchFamily="2" charset="2"/>
              </a:rPr>
              <a:t>we</a:t>
            </a:r>
            <a:r>
              <a:rPr lang="fr-BE" sz="1200" kern="1200" baseline="0" dirty="0" smtClean="0">
                <a:solidFill>
                  <a:schemeClr val="tx1"/>
                </a:solidFill>
                <a:effectLst/>
                <a:latin typeface="+mn-lt"/>
                <a:ea typeface="+mn-ea"/>
                <a:cs typeface="+mn-cs"/>
                <a:sym typeface="Wingdings" panose="05000000000000000000" pitchFamily="2" charset="2"/>
              </a:rPr>
              <a:t> </a:t>
            </a:r>
            <a:r>
              <a:rPr lang="fr-BE" sz="1200" kern="1200" baseline="0" dirty="0" err="1" smtClean="0">
                <a:solidFill>
                  <a:schemeClr val="tx1"/>
                </a:solidFill>
                <a:effectLst/>
                <a:latin typeface="+mn-lt"/>
                <a:ea typeface="+mn-ea"/>
                <a:cs typeface="+mn-cs"/>
                <a:sym typeface="Wingdings" panose="05000000000000000000" pitchFamily="2" charset="2"/>
              </a:rPr>
              <a:t>don’t</a:t>
            </a:r>
            <a:r>
              <a:rPr lang="fr-BE" sz="1200" kern="1200" baseline="0" dirty="0" smtClean="0">
                <a:solidFill>
                  <a:schemeClr val="tx1"/>
                </a:solidFill>
                <a:effectLst/>
                <a:latin typeface="+mn-lt"/>
                <a:ea typeface="+mn-ea"/>
                <a:cs typeface="+mn-cs"/>
                <a:sym typeface="Wingdings" panose="05000000000000000000" pitchFamily="2" charset="2"/>
              </a:rPr>
              <a:t> </a:t>
            </a:r>
            <a:r>
              <a:rPr lang="fr-BE" sz="1200" kern="1200" baseline="0" dirty="0" err="1" smtClean="0">
                <a:solidFill>
                  <a:schemeClr val="tx1"/>
                </a:solidFill>
                <a:effectLst/>
                <a:latin typeface="+mn-lt"/>
                <a:ea typeface="+mn-ea"/>
                <a:cs typeface="+mn-cs"/>
                <a:sym typeface="Wingdings" panose="05000000000000000000" pitchFamily="2" charset="2"/>
              </a:rPr>
              <a:t>like</a:t>
            </a:r>
            <a:r>
              <a:rPr lang="fr-BE" sz="1200" kern="1200" baseline="0" dirty="0" smtClean="0">
                <a:solidFill>
                  <a:schemeClr val="tx1"/>
                </a:solidFill>
                <a:effectLst/>
                <a:latin typeface="+mn-lt"/>
                <a:ea typeface="+mn-ea"/>
                <a:cs typeface="+mn-cs"/>
                <a:sym typeface="Wingdings" panose="05000000000000000000" pitchFamily="2" charset="2"/>
              </a:rPr>
              <a:t>? </a:t>
            </a:r>
            <a:endParaRPr lang="fr-BE" baseline="0" dirty="0" smtClean="0">
              <a:sym typeface="Wingdings" panose="05000000000000000000" pitchFamily="2" charset="2"/>
            </a:endParaRPr>
          </a:p>
          <a:p>
            <a:endParaRPr lang="fr-BE" dirty="0"/>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31</a:t>
            </a:fld>
            <a:endParaRPr lang="fr-BE"/>
          </a:p>
        </p:txBody>
      </p:sp>
    </p:spTree>
    <p:extLst>
      <p:ext uri="{BB962C8B-B14F-4D97-AF65-F5344CB8AC3E}">
        <p14:creationId xmlns:p14="http://schemas.microsoft.com/office/powerpoint/2010/main" val="15354885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BE"/>
          </a:p>
        </p:txBody>
      </p:sp>
      <p:sp>
        <p:nvSpPr>
          <p:cNvPr id="4" name="Espace réservé du numéro de diapositive 3"/>
          <p:cNvSpPr>
            <a:spLocks noGrp="1"/>
          </p:cNvSpPr>
          <p:nvPr>
            <p:ph type="sldNum" sz="quarter" idx="10"/>
          </p:nvPr>
        </p:nvSpPr>
        <p:spPr/>
        <p:txBody>
          <a:bodyPr/>
          <a:lstStyle/>
          <a:p>
            <a:fld id="{3C0ADD83-AAD7-4354-B633-E01570605092}" type="slidenum">
              <a:rPr lang="fr-BE" smtClean="0"/>
              <a:t>32</a:t>
            </a:fld>
            <a:endParaRPr lang="fr-BE"/>
          </a:p>
        </p:txBody>
      </p:sp>
    </p:spTree>
    <p:extLst>
      <p:ext uri="{BB962C8B-B14F-4D97-AF65-F5344CB8AC3E}">
        <p14:creationId xmlns:p14="http://schemas.microsoft.com/office/powerpoint/2010/main" val="18950098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33</a:t>
            </a:fld>
            <a:endParaRPr lang="fr-FR"/>
          </a:p>
        </p:txBody>
      </p:sp>
    </p:spTree>
    <p:extLst>
      <p:ext uri="{BB962C8B-B14F-4D97-AF65-F5344CB8AC3E}">
        <p14:creationId xmlns:p14="http://schemas.microsoft.com/office/powerpoint/2010/main" val="8194178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34</a:t>
            </a:fld>
            <a:endParaRPr lang="fr-FR"/>
          </a:p>
        </p:txBody>
      </p:sp>
    </p:spTree>
    <p:extLst>
      <p:ext uri="{BB962C8B-B14F-4D97-AF65-F5344CB8AC3E}">
        <p14:creationId xmlns:p14="http://schemas.microsoft.com/office/powerpoint/2010/main" val="1372830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35</a:t>
            </a:fld>
            <a:endParaRPr lang="fr-FR"/>
          </a:p>
        </p:txBody>
      </p:sp>
    </p:spTree>
    <p:extLst>
      <p:ext uri="{BB962C8B-B14F-4D97-AF65-F5344CB8AC3E}">
        <p14:creationId xmlns:p14="http://schemas.microsoft.com/office/powerpoint/2010/main" val="298216695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36</a:t>
            </a:fld>
            <a:endParaRPr lang="fr-FR"/>
          </a:p>
        </p:txBody>
      </p:sp>
    </p:spTree>
    <p:extLst>
      <p:ext uri="{BB962C8B-B14F-4D97-AF65-F5344CB8AC3E}">
        <p14:creationId xmlns:p14="http://schemas.microsoft.com/office/powerpoint/2010/main" val="40808095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37</a:t>
            </a:fld>
            <a:endParaRPr lang="fr-FR"/>
          </a:p>
        </p:txBody>
      </p:sp>
    </p:spTree>
    <p:extLst>
      <p:ext uri="{BB962C8B-B14F-4D97-AF65-F5344CB8AC3E}">
        <p14:creationId xmlns:p14="http://schemas.microsoft.com/office/powerpoint/2010/main" val="41407263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38</a:t>
            </a:fld>
            <a:endParaRPr lang="fr-FR"/>
          </a:p>
        </p:txBody>
      </p:sp>
    </p:spTree>
    <p:extLst>
      <p:ext uri="{BB962C8B-B14F-4D97-AF65-F5344CB8AC3E}">
        <p14:creationId xmlns:p14="http://schemas.microsoft.com/office/powerpoint/2010/main" val="26788320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39</a:t>
            </a:fld>
            <a:endParaRPr lang="fr-FR"/>
          </a:p>
        </p:txBody>
      </p:sp>
    </p:spTree>
    <p:extLst>
      <p:ext uri="{BB962C8B-B14F-4D97-AF65-F5344CB8AC3E}">
        <p14:creationId xmlns:p14="http://schemas.microsoft.com/office/powerpoint/2010/main" val="3219141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J</a:t>
            </a:r>
            <a:endParaRPr lang="fr-FR" dirty="0"/>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a:t>
            </a:fld>
            <a:endParaRPr lang="fr-FR"/>
          </a:p>
        </p:txBody>
      </p:sp>
    </p:spTree>
    <p:extLst>
      <p:ext uri="{BB962C8B-B14F-4D97-AF65-F5344CB8AC3E}">
        <p14:creationId xmlns:p14="http://schemas.microsoft.com/office/powerpoint/2010/main" val="286533176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40</a:t>
            </a:fld>
            <a:endParaRPr lang="fr-FR"/>
          </a:p>
        </p:txBody>
      </p:sp>
    </p:spTree>
    <p:extLst>
      <p:ext uri="{BB962C8B-B14F-4D97-AF65-F5344CB8AC3E}">
        <p14:creationId xmlns:p14="http://schemas.microsoft.com/office/powerpoint/2010/main" val="716884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BE" dirty="0"/>
          </a:p>
        </p:txBody>
      </p:sp>
      <p:sp>
        <p:nvSpPr>
          <p:cNvPr id="4" name="Espace réservé du numéro de diapositive 3"/>
          <p:cNvSpPr>
            <a:spLocks noGrp="1"/>
          </p:cNvSpPr>
          <p:nvPr>
            <p:ph type="sldNum" sz="quarter" idx="10"/>
          </p:nvPr>
        </p:nvSpPr>
        <p:spPr/>
        <p:txBody>
          <a:bodyPr/>
          <a:lstStyle/>
          <a:p>
            <a:fld id="{E700E7ED-0648-4DB8-9211-BCBB09226885}" type="slidenum">
              <a:rPr lang="fr-BE" smtClean="0"/>
              <a:pPr/>
              <a:t>41</a:t>
            </a:fld>
            <a:endParaRPr lang="fr-B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BE" dirty="0"/>
          </a:p>
        </p:txBody>
      </p:sp>
      <p:sp>
        <p:nvSpPr>
          <p:cNvPr id="4" name="Espace réservé du numéro de diapositive 3"/>
          <p:cNvSpPr>
            <a:spLocks noGrp="1"/>
          </p:cNvSpPr>
          <p:nvPr>
            <p:ph type="sldNum" sz="quarter" idx="10"/>
          </p:nvPr>
        </p:nvSpPr>
        <p:spPr/>
        <p:txBody>
          <a:bodyPr/>
          <a:lstStyle/>
          <a:p>
            <a:fld id="{E700E7ED-0648-4DB8-9211-BCBB09226885}" type="slidenum">
              <a:rPr lang="fr-BE" smtClean="0"/>
              <a:pPr/>
              <a:t>42</a:t>
            </a:fld>
            <a:endParaRPr lang="fr-B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43</a:t>
            </a:fld>
            <a:endParaRPr lang="fr-FR"/>
          </a:p>
        </p:txBody>
      </p:sp>
    </p:spTree>
    <p:extLst>
      <p:ext uri="{BB962C8B-B14F-4D97-AF65-F5344CB8AC3E}">
        <p14:creationId xmlns:p14="http://schemas.microsoft.com/office/powerpoint/2010/main" val="36687152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44</a:t>
            </a:fld>
            <a:endParaRPr lang="fr-FR"/>
          </a:p>
        </p:txBody>
      </p:sp>
    </p:spTree>
    <p:extLst>
      <p:ext uri="{BB962C8B-B14F-4D97-AF65-F5344CB8AC3E}">
        <p14:creationId xmlns:p14="http://schemas.microsoft.com/office/powerpoint/2010/main" val="31907900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45</a:t>
            </a:fld>
            <a:endParaRPr lang="fr-FR"/>
          </a:p>
        </p:txBody>
      </p:sp>
    </p:spTree>
    <p:extLst>
      <p:ext uri="{BB962C8B-B14F-4D97-AF65-F5344CB8AC3E}">
        <p14:creationId xmlns:p14="http://schemas.microsoft.com/office/powerpoint/2010/main" val="336033491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46</a:t>
            </a:fld>
            <a:endParaRPr lang="fr-FR"/>
          </a:p>
        </p:txBody>
      </p:sp>
    </p:spTree>
    <p:extLst>
      <p:ext uri="{BB962C8B-B14F-4D97-AF65-F5344CB8AC3E}">
        <p14:creationId xmlns:p14="http://schemas.microsoft.com/office/powerpoint/2010/main" val="148742125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47</a:t>
            </a:fld>
            <a:endParaRPr lang="fr-FR"/>
          </a:p>
        </p:txBody>
      </p:sp>
    </p:spTree>
    <p:extLst>
      <p:ext uri="{BB962C8B-B14F-4D97-AF65-F5344CB8AC3E}">
        <p14:creationId xmlns:p14="http://schemas.microsoft.com/office/powerpoint/2010/main" val="20678109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48</a:t>
            </a:fld>
            <a:endParaRPr lang="fr-FR"/>
          </a:p>
        </p:txBody>
      </p:sp>
    </p:spTree>
    <p:extLst>
      <p:ext uri="{BB962C8B-B14F-4D97-AF65-F5344CB8AC3E}">
        <p14:creationId xmlns:p14="http://schemas.microsoft.com/office/powerpoint/2010/main" val="15177413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49</a:t>
            </a:fld>
            <a:endParaRPr lang="fr-FR"/>
          </a:p>
        </p:txBody>
      </p:sp>
    </p:spTree>
    <p:extLst>
      <p:ext uri="{BB962C8B-B14F-4D97-AF65-F5344CB8AC3E}">
        <p14:creationId xmlns:p14="http://schemas.microsoft.com/office/powerpoint/2010/main" val="1970880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Importance de considérer ces deux concepts comme processus</a:t>
            </a:r>
          </a:p>
          <a:p>
            <a:endParaRPr lang="fr-FR" dirty="0"/>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a:t>
            </a:fld>
            <a:endParaRPr lang="fr-FR"/>
          </a:p>
        </p:txBody>
      </p:sp>
    </p:spTree>
    <p:extLst>
      <p:ext uri="{BB962C8B-B14F-4D97-AF65-F5344CB8AC3E}">
        <p14:creationId xmlns:p14="http://schemas.microsoft.com/office/powerpoint/2010/main" val="416142158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50</a:t>
            </a:fld>
            <a:endParaRPr lang="fr-FR"/>
          </a:p>
        </p:txBody>
      </p:sp>
    </p:spTree>
    <p:extLst>
      <p:ext uri="{BB962C8B-B14F-4D97-AF65-F5344CB8AC3E}">
        <p14:creationId xmlns:p14="http://schemas.microsoft.com/office/powerpoint/2010/main" val="16054331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51</a:t>
            </a:fld>
            <a:endParaRPr lang="fr-FR"/>
          </a:p>
        </p:txBody>
      </p:sp>
    </p:spTree>
    <p:extLst>
      <p:ext uri="{BB962C8B-B14F-4D97-AF65-F5344CB8AC3E}">
        <p14:creationId xmlns:p14="http://schemas.microsoft.com/office/powerpoint/2010/main" val="242300917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52</a:t>
            </a:fld>
            <a:endParaRPr lang="fr-FR"/>
          </a:p>
        </p:txBody>
      </p:sp>
    </p:spTree>
    <p:extLst>
      <p:ext uri="{BB962C8B-B14F-4D97-AF65-F5344CB8AC3E}">
        <p14:creationId xmlns:p14="http://schemas.microsoft.com/office/powerpoint/2010/main" val="199144495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53</a:t>
            </a:fld>
            <a:endParaRPr lang="fr-FR"/>
          </a:p>
        </p:txBody>
      </p:sp>
    </p:spTree>
    <p:extLst>
      <p:ext uri="{BB962C8B-B14F-4D97-AF65-F5344CB8AC3E}">
        <p14:creationId xmlns:p14="http://schemas.microsoft.com/office/powerpoint/2010/main" val="385543223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54</a:t>
            </a:fld>
            <a:endParaRPr lang="fr-FR"/>
          </a:p>
        </p:txBody>
      </p:sp>
    </p:spTree>
    <p:extLst>
      <p:ext uri="{BB962C8B-B14F-4D97-AF65-F5344CB8AC3E}">
        <p14:creationId xmlns:p14="http://schemas.microsoft.com/office/powerpoint/2010/main" val="257523389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55</a:t>
            </a:fld>
            <a:endParaRPr lang="fr-FR"/>
          </a:p>
        </p:txBody>
      </p:sp>
    </p:spTree>
    <p:extLst>
      <p:ext uri="{BB962C8B-B14F-4D97-AF65-F5344CB8AC3E}">
        <p14:creationId xmlns:p14="http://schemas.microsoft.com/office/powerpoint/2010/main" val="13072104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56</a:t>
            </a:fld>
            <a:endParaRPr lang="fr-FR"/>
          </a:p>
        </p:txBody>
      </p:sp>
    </p:spTree>
    <p:extLst>
      <p:ext uri="{BB962C8B-B14F-4D97-AF65-F5344CB8AC3E}">
        <p14:creationId xmlns:p14="http://schemas.microsoft.com/office/powerpoint/2010/main" val="20511203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57</a:t>
            </a:fld>
            <a:endParaRPr lang="fr-FR"/>
          </a:p>
        </p:txBody>
      </p:sp>
    </p:spTree>
    <p:extLst>
      <p:ext uri="{BB962C8B-B14F-4D97-AF65-F5344CB8AC3E}">
        <p14:creationId xmlns:p14="http://schemas.microsoft.com/office/powerpoint/2010/main" val="20577540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58</a:t>
            </a:fld>
            <a:endParaRPr lang="fr-FR"/>
          </a:p>
        </p:txBody>
      </p:sp>
    </p:spTree>
    <p:extLst>
      <p:ext uri="{BB962C8B-B14F-4D97-AF65-F5344CB8AC3E}">
        <p14:creationId xmlns:p14="http://schemas.microsoft.com/office/powerpoint/2010/main" val="1696947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6</a:t>
            </a:fld>
            <a:endParaRPr lang="fr-FR"/>
          </a:p>
        </p:txBody>
      </p:sp>
    </p:spTree>
    <p:extLst>
      <p:ext uri="{BB962C8B-B14F-4D97-AF65-F5344CB8AC3E}">
        <p14:creationId xmlns:p14="http://schemas.microsoft.com/office/powerpoint/2010/main" val="1693333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7</a:t>
            </a:fld>
            <a:endParaRPr lang="fr-FR"/>
          </a:p>
        </p:txBody>
      </p:sp>
    </p:spTree>
    <p:extLst>
      <p:ext uri="{BB962C8B-B14F-4D97-AF65-F5344CB8AC3E}">
        <p14:creationId xmlns:p14="http://schemas.microsoft.com/office/powerpoint/2010/main" val="3678384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8</a:t>
            </a:fld>
            <a:endParaRPr lang="fr-FR"/>
          </a:p>
        </p:txBody>
      </p:sp>
    </p:spTree>
    <p:extLst>
      <p:ext uri="{BB962C8B-B14F-4D97-AF65-F5344CB8AC3E}">
        <p14:creationId xmlns:p14="http://schemas.microsoft.com/office/powerpoint/2010/main" val="33278883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4D107BB7-430C-8A48-A5E3-EC3518CE048C}" type="slidenum">
              <a:rPr lang="fr-FR" smtClean="0"/>
              <a:t>9</a:t>
            </a:fld>
            <a:endParaRPr lang="fr-FR"/>
          </a:p>
        </p:txBody>
      </p:sp>
    </p:spTree>
    <p:extLst>
      <p:ext uri="{BB962C8B-B14F-4D97-AF65-F5344CB8AC3E}">
        <p14:creationId xmlns:p14="http://schemas.microsoft.com/office/powerpoint/2010/main" val="25812878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nl-BE" smtClean="0"/>
              <a:t>Cliquez et modifiez le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CF3F8A63-F2A1-44A4-A4D1-B2B9C28AB9DB}" type="datetime1">
              <a:rPr lang="fr-FR" smtClean="0"/>
              <a:pPr/>
              <a:t>19/11/15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EDB6EF64-FB19-411E-965E-9F52AA474456}" type="slidenum">
              <a:rPr lang="fr-FR" smtClean="0"/>
              <a:pPr/>
              <a:t>‹#›</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fr-FR"/>
          </a:p>
        </p:txBody>
      </p:sp>
      <p:sp>
        <p:nvSpPr>
          <p:cNvPr id="3" name="Espace réservé du texte vertical 2"/>
          <p:cNvSpPr>
            <a:spLocks noGrp="1"/>
          </p:cNvSpPr>
          <p:nvPr>
            <p:ph type="body" orient="vert" idx="1"/>
          </p:nvPr>
        </p:nvSpPr>
        <p:spPr/>
        <p:txBody>
          <a:bodyPr vert="eaVert"/>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4" name="Espace réservé de la date 3"/>
          <p:cNvSpPr>
            <a:spLocks noGrp="1"/>
          </p:cNvSpPr>
          <p:nvPr>
            <p:ph type="dt" sz="half" idx="10"/>
          </p:nvPr>
        </p:nvSpPr>
        <p:spPr/>
        <p:txBody>
          <a:bodyPr/>
          <a:lstStyle/>
          <a:p>
            <a:fld id="{69B16B3E-C6D9-CB43-8392-ECAF41971791}" type="datetimeFigureOut">
              <a:rPr lang="fr-FR" smtClean="0"/>
              <a:t>19/11/15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nl-BE" smtClean="0"/>
              <a:t>Cliquez et modifiez le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4" name="Espace réservé de la date 3"/>
          <p:cNvSpPr>
            <a:spLocks noGrp="1"/>
          </p:cNvSpPr>
          <p:nvPr>
            <p:ph type="dt" sz="half" idx="10"/>
          </p:nvPr>
        </p:nvSpPr>
        <p:spPr/>
        <p:txBody>
          <a:bodyPr/>
          <a:lstStyle/>
          <a:p>
            <a:fld id="{69B16B3E-C6D9-CB43-8392-ECAF41971791}" type="datetimeFigureOut">
              <a:rPr lang="fr-FR" smtClean="0"/>
              <a:t>19/11/15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fr-FR"/>
          </a:p>
        </p:txBody>
      </p:sp>
      <p:sp>
        <p:nvSpPr>
          <p:cNvPr id="3" name="Espace réservé du contenu 2"/>
          <p:cNvSpPr>
            <a:spLocks noGrp="1"/>
          </p:cNvSpPr>
          <p:nvPr>
            <p:ph idx="1"/>
          </p:nvPr>
        </p:nvSpPr>
        <p:spPr/>
        <p:txBody>
          <a:body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4" name="Espace réservé de la date 3"/>
          <p:cNvSpPr>
            <a:spLocks noGrp="1"/>
          </p:cNvSpPr>
          <p:nvPr>
            <p:ph type="dt" sz="half" idx="10"/>
          </p:nvPr>
        </p:nvSpPr>
        <p:spPr/>
        <p:txBody>
          <a:bodyPr/>
          <a:lstStyle/>
          <a:p>
            <a:fld id="{69B16B3E-C6D9-CB43-8392-ECAF41971791}" type="datetimeFigureOut">
              <a:rPr lang="fr-FR" smtClean="0"/>
              <a:t>19/11/15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têt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nl-BE" smtClean="0"/>
              <a:t>Cliquez et modifiez le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smtClean="0"/>
              <a:t>Cliquez pour modifier les styles du texte du masque</a:t>
            </a:r>
          </a:p>
        </p:txBody>
      </p:sp>
      <p:sp>
        <p:nvSpPr>
          <p:cNvPr id="4" name="Espace réservé de la date 3"/>
          <p:cNvSpPr>
            <a:spLocks noGrp="1"/>
          </p:cNvSpPr>
          <p:nvPr>
            <p:ph type="dt" sz="half" idx="10"/>
          </p:nvPr>
        </p:nvSpPr>
        <p:spPr/>
        <p:txBody>
          <a:bodyPr/>
          <a:lstStyle/>
          <a:p>
            <a:fld id="{2994975E-BCEF-4391-BD3B-0CD9EB125C1E}" type="datetime1">
              <a:rPr lang="fr-FR" smtClean="0"/>
              <a:pPr/>
              <a:t>19/11/15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AF02B71-8991-4516-A01E-F1A9ACD28BDC}" type="slidenum">
              <a:rPr lang="fr-FR" smtClean="0"/>
              <a:pPr/>
              <a:t>‹#›</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5" name="Espace réservé de la date 4"/>
          <p:cNvSpPr>
            <a:spLocks noGrp="1"/>
          </p:cNvSpPr>
          <p:nvPr>
            <p:ph type="dt" sz="half" idx="10"/>
          </p:nvPr>
        </p:nvSpPr>
        <p:spPr/>
        <p:txBody>
          <a:bodyPr/>
          <a:lstStyle/>
          <a:p>
            <a:fld id="{69B16B3E-C6D9-CB43-8392-ECAF41971791}" type="datetimeFigureOut">
              <a:rPr lang="fr-FR" smtClean="0"/>
              <a:t>19/11/15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nl-BE" smtClean="0"/>
              <a:t>Cliquez et modifiez le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7" name="Espace réservé de la date 6"/>
          <p:cNvSpPr>
            <a:spLocks noGrp="1"/>
          </p:cNvSpPr>
          <p:nvPr>
            <p:ph type="dt" sz="half" idx="10"/>
          </p:nvPr>
        </p:nvSpPr>
        <p:spPr/>
        <p:txBody>
          <a:bodyPr/>
          <a:lstStyle/>
          <a:p>
            <a:fld id="{69B16B3E-C6D9-CB43-8392-ECAF41971791}" type="datetimeFigureOut">
              <a:rPr lang="fr-FR" smtClean="0"/>
              <a:t>19/11/15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nl-BE" smtClean="0"/>
              <a:t>Cliquez et modifiez le titre</a:t>
            </a:r>
            <a:endParaRPr lang="fr-FR"/>
          </a:p>
        </p:txBody>
      </p:sp>
      <p:sp>
        <p:nvSpPr>
          <p:cNvPr id="3" name="Espace réservé de la date 2"/>
          <p:cNvSpPr>
            <a:spLocks noGrp="1"/>
          </p:cNvSpPr>
          <p:nvPr>
            <p:ph type="dt" sz="half" idx="10"/>
          </p:nvPr>
        </p:nvSpPr>
        <p:spPr/>
        <p:txBody>
          <a:bodyPr/>
          <a:lstStyle/>
          <a:p>
            <a:fld id="{69B16B3E-C6D9-CB43-8392-ECAF41971791}" type="datetimeFigureOut">
              <a:rPr lang="fr-FR" smtClean="0"/>
              <a:t>19/11/15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9B16B3E-C6D9-CB43-8392-ECAF41971791}" type="datetimeFigureOut">
              <a:rPr lang="fr-FR" smtClean="0"/>
              <a:t>19/11/15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nl-BE" smtClean="0"/>
              <a:t>Cliquez et modifiez le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smtClean="0"/>
              <a:t>Cliquez pour modifier les styles du texte du masque</a:t>
            </a:r>
          </a:p>
          <a:p>
            <a:pPr lvl="1"/>
            <a:r>
              <a:rPr lang="nl-BE" smtClean="0"/>
              <a:t>Deuxième niveau</a:t>
            </a:r>
          </a:p>
          <a:p>
            <a:pPr lvl="2"/>
            <a:r>
              <a:rPr lang="nl-BE" smtClean="0"/>
              <a:t>Troisième niveau</a:t>
            </a:r>
          </a:p>
          <a:p>
            <a:pPr lvl="3"/>
            <a:r>
              <a:rPr lang="nl-BE" smtClean="0"/>
              <a:t>Quatrième niveau</a:t>
            </a:r>
          </a:p>
          <a:p>
            <a:pPr lvl="4"/>
            <a:r>
              <a:rPr lang="nl-BE"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Cliquez pour modifier les styles du texte du masque</a:t>
            </a:r>
          </a:p>
        </p:txBody>
      </p:sp>
      <p:sp>
        <p:nvSpPr>
          <p:cNvPr id="5" name="Espace réservé de la date 4"/>
          <p:cNvSpPr>
            <a:spLocks noGrp="1"/>
          </p:cNvSpPr>
          <p:nvPr>
            <p:ph type="dt" sz="half" idx="10"/>
          </p:nvPr>
        </p:nvSpPr>
        <p:spPr/>
        <p:txBody>
          <a:bodyPr/>
          <a:lstStyle/>
          <a:p>
            <a:fld id="{69B16B3E-C6D9-CB43-8392-ECAF41971791}" type="datetimeFigureOut">
              <a:rPr lang="fr-FR" smtClean="0"/>
              <a:t>19/11/15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91974DF9-AD47-4691-BA21-BBFCE3637A9A}"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nl-BE" smtClean="0"/>
              <a:t>Cliquez et modifiez le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smtClean="0"/>
              <a:t>Cliquez pour modifier les styles du texte du masque</a:t>
            </a:r>
          </a:p>
        </p:txBody>
      </p:sp>
      <p:sp>
        <p:nvSpPr>
          <p:cNvPr id="5" name="Espace réservé de la date 4"/>
          <p:cNvSpPr>
            <a:spLocks noGrp="1"/>
          </p:cNvSpPr>
          <p:nvPr>
            <p:ph type="dt" sz="half" idx="10"/>
          </p:nvPr>
        </p:nvSpPr>
        <p:spPr/>
        <p:txBody>
          <a:bodyPr/>
          <a:lstStyle/>
          <a:p>
            <a:fld id="{69B16B3E-C6D9-CB43-8392-ECAF41971791}" type="datetimeFigureOut">
              <a:rPr lang="fr-FR" smtClean="0"/>
              <a:t>19/11/15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145E290-01FB-C242-972F-B77AEC9F5716}" type="slidenum">
              <a:rPr lang="fr-FR" smtClean="0"/>
              <a:t>‹#›</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91732" y="274638"/>
            <a:ext cx="7095068" cy="1143000"/>
          </a:xfrm>
          <a:prstGeom prst="rect">
            <a:avLst/>
          </a:prstGeom>
        </p:spPr>
        <p:txBody>
          <a:bodyPr vert="horz" lIns="91440" tIns="45720" rIns="91440" bIns="45720" rtlCol="0" anchor="ctr">
            <a:normAutofit/>
          </a:bodyPr>
          <a:lstStyle/>
          <a:p>
            <a:r>
              <a:rPr lang="nl-BE" dirty="0" smtClean="0"/>
              <a:t>Cliquez et modifiez le titre</a:t>
            </a:r>
            <a:endParaRPr lang="fr-FR" dirty="0"/>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dirty="0" smtClean="0"/>
              <a:t>Cliquez pour modifier les styles du texte du masque</a:t>
            </a:r>
          </a:p>
          <a:p>
            <a:pPr lvl="1"/>
            <a:r>
              <a:rPr lang="nl-BE" dirty="0" smtClean="0"/>
              <a:t>Deuxième niveau</a:t>
            </a:r>
          </a:p>
          <a:p>
            <a:pPr lvl="2"/>
            <a:r>
              <a:rPr lang="nl-BE" dirty="0" smtClean="0"/>
              <a:t>Troisième niveau</a:t>
            </a:r>
          </a:p>
          <a:p>
            <a:pPr lvl="3"/>
            <a:r>
              <a:rPr lang="nl-BE" dirty="0" smtClean="0"/>
              <a:t>Quatrième niveau</a:t>
            </a:r>
          </a:p>
          <a:p>
            <a:pPr lvl="4"/>
            <a:r>
              <a:rPr lang="nl-BE" dirty="0" smtClean="0"/>
              <a:t>Cinquième niveau</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B16B3E-C6D9-CB43-8392-ECAF41971791}" type="datetimeFigureOut">
              <a:rPr lang="fr-FR" smtClean="0"/>
              <a:t>19/11/15</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45E290-01FB-C242-972F-B77AEC9F5716}" type="slidenum">
              <a:rPr lang="fr-FR" smtClean="0"/>
              <a:t>‹#›</a:t>
            </a:fld>
            <a:endParaRPr lang="fr-FR"/>
          </a:p>
        </p:txBody>
      </p:sp>
      <p:pic>
        <p:nvPicPr>
          <p:cNvPr id="8" name="Picture 113" descr="LogoCPU"/>
          <p:cNvPicPr>
            <a:picLocks noChangeAspect="1" noChangeArrowheads="1"/>
          </p:cNvPicPr>
          <p:nvPr userDrawn="1"/>
        </p:nvPicPr>
        <p:blipFill>
          <a:blip r:embed="rId13"/>
          <a:srcRect/>
          <a:stretch>
            <a:fillRect/>
          </a:stretch>
        </p:blipFill>
        <p:spPr bwMode="auto">
          <a:xfrm>
            <a:off x="8229600" y="6196012"/>
            <a:ext cx="771525" cy="525463"/>
          </a:xfrm>
          <a:prstGeom prst="rect">
            <a:avLst/>
          </a:prstGeom>
          <a:noFill/>
          <a:ln w="9525">
            <a:noFill/>
            <a:miter lim="800000"/>
            <a:headEnd/>
            <a:tailEnd/>
          </a:ln>
        </p:spPr>
      </p:pic>
      <p:pic>
        <p:nvPicPr>
          <p:cNvPr id="12" name="Image 11"/>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3224" y="6175650"/>
            <a:ext cx="550913" cy="660125"/>
          </a:xfrm>
          <a:prstGeom prst="rect">
            <a:avLst/>
          </a:prstGeom>
        </p:spPr>
      </p:pic>
    </p:spTree>
  </p:cSld>
  <p:clrMap bg1="lt1" tx1="dk1" bg2="lt2" tx2="dk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 id="2147483938" r:id="rId6"/>
    <p:sldLayoutId id="2147483939" r:id="rId7"/>
    <p:sldLayoutId id="2147483940" r:id="rId8"/>
    <p:sldLayoutId id="2147483941" r:id="rId9"/>
    <p:sldLayoutId id="2147483942" r:id="rId10"/>
    <p:sldLayoutId id="2147483943" r:id="rId11"/>
  </p:sldLayoutIdLst>
  <p:txStyles>
    <p:titleStyle>
      <a:lvl1pPr algn="ctr" defTabSz="457200" rtl="0" eaLnBrk="1" latinLnBrk="0" hangingPunct="1">
        <a:spcBef>
          <a:spcPct val="0"/>
        </a:spcBef>
        <a:buNone/>
        <a:defRPr sz="4400" b="1" kern="1200">
          <a:solidFill>
            <a:schemeClr val="accent3">
              <a:lumMod val="60000"/>
              <a:lumOff val="40000"/>
            </a:schemeClr>
          </a:solidFill>
          <a:latin typeface="+mj-lt"/>
          <a:ea typeface="+mj-ea"/>
          <a:cs typeface="+mj-cs"/>
        </a:defRPr>
      </a:lvl1pPr>
    </p:titleStyle>
    <p:body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Courier New"/>
        <a:buChar char="o"/>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3.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3.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xml"/><Relationship Id="rId3"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Layout" Target="../slideLayouts/slideLayout2.xml"/><Relationship Id="rId3"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Layout" Target="../slideLayouts/slideLayout2.xml"/><Relationship Id="rId3"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Layout" Target="../slideLayouts/slideLayout2.xml"/><Relationship Id="rId3"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Layout" Target="../slideLayouts/slideLayout2.xml"/><Relationship Id="rId3"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8.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emf"/></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5" Type="http://schemas.openxmlformats.org/officeDocument/2006/relationships/image" Target="../media/image10.png"/><Relationship Id="rId6"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5" Type="http://schemas.openxmlformats.org/officeDocument/2006/relationships/image" Target="../media/image10.png"/><Relationship Id="rId6" Type="http://schemas.microsoft.com/office/2007/relationships/hdphoto" Target="../media/hdphoto2.wdp"/><Relationship Id="rId7" Type="http://schemas.openxmlformats.org/officeDocument/2006/relationships/image" Target="../media/image11.jpeg"/><Relationship Id="rId8" Type="http://schemas.microsoft.com/office/2007/relationships/hdphoto" Target="../media/hdphoto3.wdp"/><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5" Type="http://schemas.openxmlformats.org/officeDocument/2006/relationships/image" Target="../media/image10.png"/><Relationship Id="rId6" Type="http://schemas.microsoft.com/office/2007/relationships/hdphoto" Target="../media/hdphoto2.wdp"/><Relationship Id="rId7" Type="http://schemas.openxmlformats.org/officeDocument/2006/relationships/image" Target="../media/image12.png"/><Relationship Id="rId8" Type="http://schemas.microsoft.com/office/2007/relationships/hdphoto" Target="../media/hdphoto4.wdp"/><Relationship Id="rId9" Type="http://schemas.openxmlformats.org/officeDocument/2006/relationships/image" Target="../media/image13.jpeg"/><Relationship Id="rId10"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5" Type="http://schemas.openxmlformats.org/officeDocument/2006/relationships/image" Target="../media/image10.png"/><Relationship Id="rId6" Type="http://schemas.microsoft.com/office/2007/relationships/hdphoto" Target="../media/hdphoto2.wdp"/><Relationship Id="rId7" Type="http://schemas.openxmlformats.org/officeDocument/2006/relationships/image" Target="../media/image12.png"/><Relationship Id="rId8" Type="http://schemas.microsoft.com/office/2007/relationships/hdphoto" Target="../media/hdphoto4.wdp"/><Relationship Id="rId9" Type="http://schemas.openxmlformats.org/officeDocument/2006/relationships/image" Target="../media/image14.jpeg"/><Relationship Id="rId10" Type="http://schemas.microsoft.com/office/2007/relationships/hdphoto" Target="../media/hdphoto6.wdp"/><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3.emf"/></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4" Type="http://schemas.microsoft.com/office/2007/relationships/hdphoto" Target="../media/hdphoto1.wdp"/><Relationship Id="rId5" Type="http://schemas.openxmlformats.org/officeDocument/2006/relationships/image" Target="../media/image10.png"/><Relationship Id="rId6" Type="http://schemas.microsoft.com/office/2007/relationships/hdphoto" Target="../media/hdphoto2.wdp"/><Relationship Id="rId7" Type="http://schemas.openxmlformats.org/officeDocument/2006/relationships/image" Target="../media/image12.png"/><Relationship Id="rId8" Type="http://schemas.microsoft.com/office/2007/relationships/hdphoto" Target="../media/hdphoto4.wdp"/><Relationship Id="rId9" Type="http://schemas.openxmlformats.org/officeDocument/2006/relationships/image" Target="../media/image15.jpeg"/><Relationship Id="rId10" Type="http://schemas.microsoft.com/office/2007/relationships/hdphoto" Target="../media/hdphoto7.wdp"/><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hyperlink" Target="http://www.oecd.org/dataoecd/61/2/48631582.pdf" TargetMode="Externa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 Id="rId3" Type="http://schemas.openxmlformats.org/officeDocument/2006/relationships/image" Target="../media/image3.emf"/></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4" Type="http://schemas.openxmlformats.org/officeDocument/2006/relationships/package" Target="../embeddings/Document_Microsoft_Word1.docx"/><Relationship Id="rId5" Type="http://schemas.openxmlformats.org/officeDocument/2006/relationships/image" Target="../media/image16.e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 Id="rId3" Type="http://schemas.openxmlformats.org/officeDocument/2006/relationships/image" Target="../media/image3.em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1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17.png"/></Relationships>
</file>

<file path=ppt/slides/_rels/slide57.xml.rels><?xml version="1.0" encoding="UTF-8" standalone="yes"?>
<Relationships xmlns="http://schemas.openxmlformats.org/package/2006/relationships"><Relationship Id="rId3" Type="http://schemas.openxmlformats.org/officeDocument/2006/relationships/hyperlink" Target="http://hdl.handle.net/2078.1/156068" TargetMode="External"/><Relationship Id="rId4" Type="http://schemas.openxmlformats.org/officeDocument/2006/relationships/hyperlink" Target="http://hdl.handle.net/2078.1/156070" TargetMode="External"/><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520700" y="2130425"/>
            <a:ext cx="8115300" cy="1470025"/>
          </a:xfrm>
        </p:spPr>
        <p:txBody>
          <a:bodyPr>
            <a:noAutofit/>
          </a:bodyPr>
          <a:lstStyle/>
          <a:p>
            <a:r>
              <a:rPr lang="fr-FR" sz="3600" b="0" dirty="0"/>
              <a:t/>
            </a:r>
            <a:br>
              <a:rPr lang="fr-FR" sz="3600" b="0" dirty="0"/>
            </a:br>
            <a:r>
              <a:rPr lang="fr-FR" sz="3600" b="0" dirty="0"/>
              <a:t> </a:t>
            </a:r>
            <a:r>
              <a:rPr lang="fr-FR" sz="3600" dirty="0" err="1"/>
              <a:t>Academic</a:t>
            </a:r>
            <a:r>
              <a:rPr lang="fr-FR" sz="3600" dirty="0"/>
              <a:t> </a:t>
            </a:r>
            <a:r>
              <a:rPr lang="fr-FR" sz="3600" dirty="0" err="1"/>
              <a:t>achievement</a:t>
            </a:r>
            <a:r>
              <a:rPr lang="fr-FR" sz="3600" dirty="0"/>
              <a:t> and </a:t>
            </a:r>
            <a:r>
              <a:rPr lang="fr-FR" sz="3600" dirty="0" err="1"/>
              <a:t>persistence</a:t>
            </a:r>
            <a:r>
              <a:rPr lang="fr-FR" sz="3600" dirty="0"/>
              <a:t> of First </a:t>
            </a:r>
            <a:r>
              <a:rPr lang="fr-FR" sz="3600" dirty="0" err="1"/>
              <a:t>Year</a:t>
            </a:r>
            <a:r>
              <a:rPr lang="fr-FR" sz="3600" dirty="0"/>
              <a:t> </a:t>
            </a:r>
            <a:r>
              <a:rPr lang="fr-FR" sz="3600" dirty="0" err="1"/>
              <a:t>University</a:t>
            </a:r>
            <a:r>
              <a:rPr lang="fr-FR" sz="3600" dirty="0"/>
              <a:t> </a:t>
            </a:r>
            <a:r>
              <a:rPr lang="fr-FR" sz="3600" dirty="0" err="1"/>
              <a:t>Students</a:t>
            </a:r>
            <a:r>
              <a:rPr lang="fr-FR" sz="3600" dirty="0"/>
              <a:t>: </a:t>
            </a:r>
            <a:r>
              <a:rPr lang="fr-FR" sz="3600" dirty="0" smtClean="0"/>
              <a:t/>
            </a:r>
            <a:br>
              <a:rPr lang="fr-FR" sz="3600" dirty="0" smtClean="0"/>
            </a:br>
            <a:r>
              <a:rPr lang="fr-FR" sz="3200" b="0" i="1" dirty="0" smtClean="0"/>
              <a:t>an </a:t>
            </a:r>
            <a:r>
              <a:rPr lang="fr-FR" sz="3200" b="0" i="1" dirty="0" err="1"/>
              <a:t>integrated</a:t>
            </a:r>
            <a:r>
              <a:rPr lang="fr-FR" sz="3200" b="0" i="1" dirty="0"/>
              <a:t> and mixed-</a:t>
            </a:r>
            <a:r>
              <a:rPr lang="fr-FR" sz="3200" b="0" i="1" dirty="0" err="1"/>
              <a:t>method</a:t>
            </a:r>
            <a:r>
              <a:rPr lang="fr-FR" sz="3200" b="0" i="1" dirty="0"/>
              <a:t> </a:t>
            </a:r>
            <a:r>
              <a:rPr lang="fr-FR" sz="3200" b="0" i="1" dirty="0" err="1" smtClean="0"/>
              <a:t>approach</a:t>
            </a:r>
            <a:r>
              <a:rPr lang="fr-FR" sz="3200" b="0" i="1" dirty="0" smtClean="0"/>
              <a:t>.</a:t>
            </a:r>
            <a:endParaRPr lang="fr-FR" sz="3200" i="1" dirty="0"/>
          </a:p>
        </p:txBody>
      </p:sp>
      <p:sp>
        <p:nvSpPr>
          <p:cNvPr id="3" name="Sous-titre 2"/>
          <p:cNvSpPr>
            <a:spLocks noGrp="1"/>
          </p:cNvSpPr>
          <p:nvPr>
            <p:ph type="subTitle" idx="1"/>
          </p:nvPr>
        </p:nvSpPr>
        <p:spPr>
          <a:xfrm>
            <a:off x="1371600" y="4131733"/>
            <a:ext cx="6400800" cy="1752600"/>
          </a:xfrm>
        </p:spPr>
        <p:txBody>
          <a:bodyPr>
            <a:normAutofit fontScale="77500" lnSpcReduction="20000"/>
          </a:bodyPr>
          <a:lstStyle/>
          <a:p>
            <a:r>
              <a:rPr lang="fr-BE" sz="3300" dirty="0"/>
              <a:t>Apports des interactions </a:t>
            </a:r>
            <a:r>
              <a:rPr lang="fr-BE" sz="3300" dirty="0" smtClean="0"/>
              <a:t/>
            </a:r>
            <a:br>
              <a:rPr lang="fr-BE" sz="3300" dirty="0" smtClean="0"/>
            </a:br>
            <a:r>
              <a:rPr lang="fr-BE" sz="3300" dirty="0" smtClean="0"/>
              <a:t>entre </a:t>
            </a:r>
            <a:r>
              <a:rPr lang="fr-BE" sz="3300" dirty="0"/>
              <a:t>recherches et pratiques </a:t>
            </a:r>
            <a:endParaRPr lang="fr-BE" sz="3300" dirty="0" smtClean="0"/>
          </a:p>
          <a:p>
            <a:r>
              <a:rPr lang="fr-FR" sz="2800" dirty="0" smtClean="0">
                <a:solidFill>
                  <a:schemeClr val="accent2"/>
                </a:solidFill>
              </a:rPr>
              <a:t>Une synthèse de quelques travaux de la Chaire UNESCO de pédagogie </a:t>
            </a:r>
            <a:r>
              <a:rPr lang="fr-FR" sz="2800" dirty="0" smtClean="0">
                <a:solidFill>
                  <a:schemeClr val="accent2"/>
                </a:solidFill>
              </a:rPr>
              <a:t>universitaire</a:t>
            </a:r>
          </a:p>
          <a:p>
            <a:r>
              <a:rPr lang="fr-FR" sz="2800" dirty="0" smtClean="0">
                <a:solidFill>
                  <a:schemeClr val="tx1"/>
                </a:solidFill>
              </a:rPr>
              <a:t>Prof. Mariane Frenay</a:t>
            </a:r>
            <a:endParaRPr lang="fr-FR" sz="2800" dirty="0">
              <a:solidFill>
                <a:schemeClr val="tx1"/>
              </a:solidFill>
            </a:endParaRPr>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pic>
        <p:nvPicPr>
          <p:cNvPr id="5" name="Image 4"/>
          <p:cNvPicPr>
            <a:picLocks noChangeAspect="1"/>
          </p:cNvPicPr>
          <p:nvPr/>
        </p:nvPicPr>
        <p:blipFill>
          <a:blip r:embed="rId4"/>
          <a:stretch>
            <a:fillRect/>
          </a:stretch>
        </p:blipFill>
        <p:spPr>
          <a:xfrm>
            <a:off x="7349066" y="24411"/>
            <a:ext cx="1591733" cy="1575789"/>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989" y="476125"/>
            <a:ext cx="6093823" cy="5847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ZoneTexte 5"/>
          <p:cNvSpPr txBox="1"/>
          <p:nvPr/>
        </p:nvSpPr>
        <p:spPr>
          <a:xfrm>
            <a:off x="1361209" y="1967346"/>
            <a:ext cx="311727" cy="3170099"/>
          </a:xfrm>
          <a:prstGeom prst="rect">
            <a:avLst/>
          </a:prstGeom>
          <a:solidFill>
            <a:schemeClr val="bg1"/>
          </a:solidFill>
          <a:ln>
            <a:solidFill>
              <a:schemeClr val="tx2"/>
            </a:solidFill>
          </a:ln>
        </p:spPr>
        <p:txBody>
          <a:bodyPr wrap="square" rtlCol="0">
            <a:spAutoFit/>
          </a:bodyPr>
          <a:lstStyle/>
          <a:p>
            <a:r>
              <a:rPr lang="fr-BE" sz="2000" b="1" dirty="0" smtClean="0">
                <a:solidFill>
                  <a:schemeClr val="accent1"/>
                </a:solidFill>
              </a:rPr>
              <a:t>Background</a:t>
            </a:r>
            <a:endParaRPr lang="fr-BE" sz="2000" b="1" dirty="0">
              <a:solidFill>
                <a:schemeClr val="accent1"/>
              </a:solidFill>
            </a:endParaRPr>
          </a:p>
        </p:txBody>
      </p:sp>
      <p:sp>
        <p:nvSpPr>
          <p:cNvPr id="2" name="Rectangle 1"/>
          <p:cNvSpPr/>
          <p:nvPr/>
        </p:nvSpPr>
        <p:spPr>
          <a:xfrm>
            <a:off x="1370512" y="6333169"/>
            <a:ext cx="6591300" cy="338554"/>
          </a:xfrm>
          <a:prstGeom prst="rect">
            <a:avLst/>
          </a:prstGeom>
        </p:spPr>
        <p:txBody>
          <a:bodyPr wrap="square">
            <a:spAutoFit/>
          </a:bodyPr>
          <a:lstStyle/>
          <a:p>
            <a:pPr lvl="2"/>
            <a:r>
              <a:rPr lang="en-US" sz="1600" dirty="0" smtClean="0"/>
              <a:t>Self</a:t>
            </a:r>
            <a:r>
              <a:rPr lang="en-US" sz="1600" dirty="0"/>
              <a:t>-system process model </a:t>
            </a:r>
            <a:r>
              <a:rPr lang="en-US" sz="1400" dirty="0" smtClean="0">
                <a:latin typeface="Times New Roman" panose="02020603050405020304" pitchFamily="18" charset="0"/>
                <a:cs typeface="Times New Roman" panose="02020603050405020304" pitchFamily="18" charset="0"/>
              </a:rPr>
              <a:t>(</a:t>
            </a:r>
            <a:r>
              <a:rPr lang="en-US" sz="1400" dirty="0">
                <a:latin typeface="Times New Roman" panose="02020603050405020304" pitchFamily="18" charset="0"/>
                <a:cs typeface="Times New Roman" panose="02020603050405020304" pitchFamily="18" charset="0"/>
              </a:rPr>
              <a:t>Appleton, Christenson &amp; Furlong, 2008)</a:t>
            </a:r>
          </a:p>
        </p:txBody>
      </p:sp>
    </p:spTree>
    <p:extLst>
      <p:ext uri="{BB962C8B-B14F-4D97-AF65-F5344CB8AC3E}">
        <p14:creationId xmlns:p14="http://schemas.microsoft.com/office/powerpoint/2010/main" val="119985664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 variables importantes</a:t>
            </a:r>
            <a:endParaRPr lang="fr-FR" dirty="0"/>
          </a:p>
        </p:txBody>
      </p:sp>
      <p:sp>
        <p:nvSpPr>
          <p:cNvPr id="3" name="Espace réservé du contenu 2"/>
          <p:cNvSpPr>
            <a:spLocks noGrp="1"/>
          </p:cNvSpPr>
          <p:nvPr>
            <p:ph idx="1"/>
          </p:nvPr>
        </p:nvSpPr>
        <p:spPr>
          <a:xfrm>
            <a:off x="457200" y="1689100"/>
            <a:ext cx="8229600" cy="4525963"/>
          </a:xfrm>
        </p:spPr>
        <p:txBody>
          <a:bodyPr>
            <a:normAutofit fontScale="62500" lnSpcReduction="20000"/>
          </a:bodyPr>
          <a:lstStyle/>
          <a:p>
            <a:r>
              <a:rPr lang="fr-FR" dirty="0" smtClean="0"/>
              <a:t>Variables en amont</a:t>
            </a:r>
          </a:p>
          <a:p>
            <a:pPr lvl="1"/>
            <a:r>
              <a:rPr lang="fr-FR" dirty="0" smtClean="0"/>
              <a:t>Parcours antérieur</a:t>
            </a:r>
          </a:p>
          <a:p>
            <a:pPr lvl="1"/>
            <a:r>
              <a:rPr lang="fr-FR" dirty="0" smtClean="0"/>
              <a:t>Projet de formation et démarches orientation</a:t>
            </a:r>
          </a:p>
          <a:p>
            <a:r>
              <a:rPr lang="fr-FR" dirty="0" smtClean="0"/>
              <a:t>Variables contextuelles</a:t>
            </a:r>
          </a:p>
          <a:p>
            <a:pPr lvl="1"/>
            <a:r>
              <a:rPr lang="fr-FR" dirty="0" smtClean="0"/>
              <a:t>Perception des dispositifs pédagogiques, du soutien enseignant, soutien des pairs</a:t>
            </a:r>
          </a:p>
          <a:p>
            <a:pPr lvl="1"/>
            <a:r>
              <a:rPr lang="fr-FR" dirty="0" smtClean="0"/>
              <a:t>Types de méthodes pédagogiques et dispositifs évaluation</a:t>
            </a:r>
          </a:p>
          <a:p>
            <a:pPr lvl="1"/>
            <a:r>
              <a:rPr lang="fr-FR" dirty="0" smtClean="0"/>
              <a:t>Types de dispositifs accompagnement proposés </a:t>
            </a:r>
          </a:p>
          <a:p>
            <a:r>
              <a:rPr lang="fr-FR" dirty="0" smtClean="0"/>
              <a:t>Variables motivationnelles</a:t>
            </a:r>
          </a:p>
          <a:p>
            <a:pPr lvl="1"/>
            <a:r>
              <a:rPr lang="fr-FR" dirty="0" smtClean="0"/>
              <a:t>Valeur et sens accordés aux études</a:t>
            </a:r>
          </a:p>
          <a:p>
            <a:pPr lvl="1"/>
            <a:r>
              <a:rPr lang="fr-FR" dirty="0"/>
              <a:t>S</a:t>
            </a:r>
            <a:r>
              <a:rPr lang="fr-FR" dirty="0" smtClean="0"/>
              <a:t>entiment efficacité personnelle</a:t>
            </a:r>
          </a:p>
          <a:p>
            <a:r>
              <a:rPr lang="fr-FR" dirty="0" smtClean="0"/>
              <a:t>Variables d’engagement</a:t>
            </a:r>
          </a:p>
          <a:p>
            <a:pPr lvl="1"/>
            <a:r>
              <a:rPr lang="fr-FR" dirty="0" smtClean="0"/>
              <a:t>Comportemental </a:t>
            </a:r>
          </a:p>
          <a:p>
            <a:pPr lvl="1"/>
            <a:r>
              <a:rPr lang="fr-FR" dirty="0" smtClean="0"/>
              <a:t>Cognitif et métacognitif</a:t>
            </a:r>
          </a:p>
          <a:p>
            <a:pPr lvl="1"/>
            <a:r>
              <a:rPr lang="fr-FR" dirty="0" smtClean="0"/>
              <a:t>Ajustement émotionnel</a:t>
            </a:r>
          </a:p>
          <a:p>
            <a:pPr lvl="1"/>
            <a:endParaRPr lang="fr-FR" dirty="0" smtClean="0"/>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35876836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1257301" y="825500"/>
            <a:ext cx="6604000" cy="5278993"/>
          </a:xfrm>
          <a:prstGeom prst="rect">
            <a:avLst/>
          </a:prstGeom>
        </p:spPr>
      </p:pic>
    </p:spTree>
    <p:extLst>
      <p:ext uri="{BB962C8B-B14F-4D97-AF65-F5344CB8AC3E}">
        <p14:creationId xmlns:p14="http://schemas.microsoft.com/office/powerpoint/2010/main" val="177053965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Exemples de recherches menées</a:t>
            </a:r>
            <a:endParaRPr lang="fr-FR" dirty="0"/>
          </a:p>
        </p:txBody>
      </p:sp>
      <p:sp>
        <p:nvSpPr>
          <p:cNvPr id="3" name="Espace réservé du contenu 2"/>
          <p:cNvSpPr>
            <a:spLocks noGrp="1"/>
          </p:cNvSpPr>
          <p:nvPr>
            <p:ph idx="1"/>
          </p:nvPr>
        </p:nvSpPr>
        <p:spPr>
          <a:xfrm>
            <a:off x="457200" y="1771763"/>
            <a:ext cx="8229600" cy="4525963"/>
          </a:xfrm>
        </p:spPr>
        <p:txBody>
          <a:bodyPr>
            <a:normAutofit lnSpcReduction="10000"/>
          </a:bodyPr>
          <a:lstStyle/>
          <a:p>
            <a:pPr marL="971550" lvl="1" indent="-514350">
              <a:lnSpc>
                <a:spcPct val="80000"/>
              </a:lnSpc>
              <a:buFont typeface="+mj-lt"/>
              <a:buAutoNum type="arabicPeriod"/>
            </a:pPr>
            <a:r>
              <a:rPr lang="fr-FR" sz="3200" dirty="0" smtClean="0">
                <a:ea typeface="ＭＳ Ｐゴシック" pitchFamily="-1" charset="-128"/>
                <a:cs typeface="ＭＳ Ｐゴシック" pitchFamily="-1" charset="-128"/>
              </a:rPr>
              <a:t>L'intégration </a:t>
            </a:r>
            <a:r>
              <a:rPr lang="fr-FR" sz="3200" dirty="0">
                <a:ea typeface="ＭＳ Ｐゴシック" pitchFamily="-1" charset="-128"/>
                <a:cs typeface="ＭＳ Ｐゴシック" pitchFamily="-1" charset="-128"/>
              </a:rPr>
              <a:t>académique et sociale dans les études </a:t>
            </a:r>
            <a:r>
              <a:rPr lang="fr-FR" sz="3200" dirty="0" smtClean="0">
                <a:ea typeface="ＭＳ Ｐゴシック" pitchFamily="-1" charset="-128"/>
                <a:cs typeface="ＭＳ Ｐゴシック" pitchFamily="-1" charset="-128"/>
              </a:rPr>
              <a:t>universitaires </a:t>
            </a:r>
            <a:r>
              <a:rPr lang="fr-FR" sz="1800" dirty="0" smtClean="0">
                <a:ea typeface="ＭＳ Ｐゴシック" pitchFamily="-1" charset="-128"/>
                <a:cs typeface="ＭＳ Ｐゴシック" pitchFamily="-1" charset="-128"/>
              </a:rPr>
              <a:t>(</a:t>
            </a:r>
            <a:r>
              <a:rPr lang="fr-FR" sz="1800" dirty="0" err="1" smtClean="0">
                <a:ea typeface="ＭＳ Ｐゴシック" pitchFamily="-1" charset="-128"/>
                <a:cs typeface="ＭＳ Ｐゴシック" pitchFamily="-1" charset="-128"/>
              </a:rPr>
              <a:t>Schmitz</a:t>
            </a:r>
            <a:r>
              <a:rPr lang="fr-FR" sz="1800" dirty="0" smtClean="0">
                <a:ea typeface="ＭＳ Ｐゴシック" pitchFamily="-1" charset="-128"/>
                <a:cs typeface="ＭＳ Ｐゴシック" pitchFamily="-1" charset="-128"/>
              </a:rPr>
              <a:t> &amp; Frenay, 2013)</a:t>
            </a:r>
          </a:p>
          <a:p>
            <a:pPr marL="971550" lvl="1" indent="-514350">
              <a:lnSpc>
                <a:spcPct val="80000"/>
              </a:lnSpc>
              <a:buFont typeface="+mj-lt"/>
              <a:buAutoNum type="arabicPeriod"/>
            </a:pPr>
            <a:r>
              <a:rPr lang="en-US" sz="3200" dirty="0">
                <a:latin typeface="Calibri" panose="020F0502020204030204" pitchFamily="34" charset="0"/>
              </a:rPr>
              <a:t>Student’s adjustment process in the first year at university: </a:t>
            </a:r>
            <a:br>
              <a:rPr lang="en-US" sz="3200" dirty="0">
                <a:latin typeface="Calibri" panose="020F0502020204030204" pitchFamily="34" charset="0"/>
              </a:rPr>
            </a:br>
            <a:r>
              <a:rPr lang="en-US" sz="3200" dirty="0">
                <a:latin typeface="Calibri" panose="020F0502020204030204" pitchFamily="34" charset="0"/>
              </a:rPr>
              <a:t>a qualitative and longitudinal </a:t>
            </a:r>
            <a:r>
              <a:rPr lang="en-US" sz="3200" dirty="0" smtClean="0">
                <a:latin typeface="Calibri" panose="020F0502020204030204" pitchFamily="34" charset="0"/>
              </a:rPr>
              <a:t>approach </a:t>
            </a:r>
            <a:r>
              <a:rPr lang="en-US" sz="2200" dirty="0" smtClean="0">
                <a:latin typeface="Calibri" panose="020F0502020204030204" pitchFamily="34" charset="0"/>
              </a:rPr>
              <a:t>(Roland &amp; </a:t>
            </a:r>
            <a:r>
              <a:rPr lang="en-US" sz="2200" dirty="0" err="1" smtClean="0">
                <a:latin typeface="Calibri" panose="020F0502020204030204" pitchFamily="34" charset="0"/>
              </a:rPr>
              <a:t>Frenay</a:t>
            </a:r>
            <a:r>
              <a:rPr lang="en-US" sz="2200" dirty="0" smtClean="0">
                <a:latin typeface="Calibri" panose="020F0502020204030204" pitchFamily="34" charset="0"/>
              </a:rPr>
              <a:t>, 2015)</a:t>
            </a:r>
            <a:endParaRPr lang="fr-FR" sz="2200" dirty="0">
              <a:ea typeface="ＭＳ Ｐゴシック" pitchFamily="-1" charset="-128"/>
              <a:cs typeface="ＭＳ Ｐゴシック" pitchFamily="-1" charset="-128"/>
            </a:endParaRPr>
          </a:p>
          <a:p>
            <a:pPr marL="971550" lvl="1" indent="-514350">
              <a:lnSpc>
                <a:spcPct val="80000"/>
              </a:lnSpc>
              <a:buFont typeface="+mj-lt"/>
              <a:buAutoNum type="arabicPeriod"/>
            </a:pPr>
            <a:r>
              <a:rPr lang="en-GB" sz="3200" dirty="0"/>
              <a:t>Can normative factors influence academic persistence? An investigation through the theory of planned behaviour </a:t>
            </a:r>
            <a:r>
              <a:rPr lang="en-GB" sz="1800" dirty="0" smtClean="0"/>
              <a:t>(De </a:t>
            </a:r>
            <a:r>
              <a:rPr lang="en-GB" sz="1800" dirty="0" err="1" smtClean="0"/>
              <a:t>Clercq</a:t>
            </a:r>
            <a:r>
              <a:rPr lang="en-GB" sz="1800" dirty="0" smtClean="0"/>
              <a:t>, </a:t>
            </a:r>
            <a:r>
              <a:rPr lang="en-GB" sz="1800" dirty="0" err="1" smtClean="0"/>
              <a:t>Galand</a:t>
            </a:r>
            <a:r>
              <a:rPr lang="en-GB" sz="1800" dirty="0" smtClean="0"/>
              <a:t>, </a:t>
            </a:r>
            <a:r>
              <a:rPr lang="en-GB" sz="1800" dirty="0" err="1" smtClean="0"/>
              <a:t>Frenay</a:t>
            </a:r>
            <a:r>
              <a:rPr lang="en-GB" sz="1800" dirty="0" smtClean="0"/>
              <a:t>, 2015)</a:t>
            </a:r>
            <a:endParaRPr lang="fr-FR" sz="3200" dirty="0" smtClean="0">
              <a:ea typeface="ＭＳ Ｐゴシック" pitchFamily="-1" charset="-128"/>
              <a:cs typeface="ＭＳ Ｐゴシック" pitchFamily="-1" charset="-128"/>
            </a:endParaRPr>
          </a:p>
          <a:p>
            <a:pPr marL="971550" lvl="1" indent="-514350">
              <a:lnSpc>
                <a:spcPct val="80000"/>
              </a:lnSpc>
              <a:buFont typeface="+mj-lt"/>
              <a:buAutoNum type="arabicPeriod"/>
            </a:pPr>
            <a:r>
              <a:rPr lang="fr-FR" sz="3200" dirty="0" smtClean="0">
                <a:ea typeface="ＭＳ Ｐゴシック" pitchFamily="-1" charset="-128"/>
                <a:cs typeface="ＭＳ Ｐゴシック" pitchFamily="-1" charset="-128"/>
              </a:rPr>
              <a:t>Recherche </a:t>
            </a:r>
            <a:r>
              <a:rPr lang="fr-FR" sz="3200" dirty="0">
                <a:ea typeface="ＭＳ Ｐゴシック" pitchFamily="-1" charset="-128"/>
                <a:cs typeface="ＭＳ Ｐゴシック" pitchFamily="-1" charset="-128"/>
              </a:rPr>
              <a:t>d'aide et dispositifs </a:t>
            </a:r>
            <a:r>
              <a:rPr lang="fr-FR" sz="3200" dirty="0" smtClean="0">
                <a:ea typeface="ＭＳ Ｐゴシック" pitchFamily="-1" charset="-128"/>
                <a:cs typeface="ＭＳ Ｐゴシック" pitchFamily="-1" charset="-128"/>
              </a:rPr>
              <a:t>d'accompagnement </a:t>
            </a:r>
            <a:r>
              <a:rPr lang="fr-FR" sz="1800" dirty="0" smtClean="0">
                <a:ea typeface="ＭＳ Ｐゴシック" pitchFamily="-1" charset="-128"/>
                <a:cs typeface="ＭＳ Ｐゴシック" pitchFamily="-1" charset="-128"/>
              </a:rPr>
              <a:t>(Neuville, </a:t>
            </a:r>
            <a:r>
              <a:rPr lang="fr-FR" sz="1800" dirty="0" err="1" smtClean="0">
                <a:ea typeface="ＭＳ Ｐゴシック" pitchFamily="-1" charset="-128"/>
                <a:cs typeface="ＭＳ Ｐゴシック" pitchFamily="-1" charset="-128"/>
              </a:rPr>
              <a:t>Schmitz</a:t>
            </a:r>
            <a:r>
              <a:rPr lang="fr-FR" sz="1800" dirty="0" smtClean="0">
                <a:ea typeface="ＭＳ Ｐゴシック" pitchFamily="-1" charset="-128"/>
                <a:cs typeface="ＭＳ Ｐゴシック" pitchFamily="-1" charset="-128"/>
              </a:rPr>
              <a:t> &amp; Frenay, 2013)</a:t>
            </a:r>
          </a:p>
          <a:p>
            <a:pPr marL="457200" lvl="1" indent="0">
              <a:lnSpc>
                <a:spcPct val="80000"/>
              </a:lnSpc>
              <a:buNone/>
            </a:pPr>
            <a:endParaRPr lang="fr-FR" sz="3200" dirty="0">
              <a:ea typeface="ＭＳ Ｐゴシック" pitchFamily="-1" charset="-128"/>
              <a:cs typeface="ＭＳ Ｐゴシック" pitchFamily="-1" charset="-128"/>
            </a:endParaRPr>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372846408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Autofit/>
          </a:bodyPr>
          <a:lstStyle/>
          <a:p>
            <a:r>
              <a:rPr lang="fr-FR" sz="3600" dirty="0" smtClean="0"/>
              <a:t>Exemple 1: </a:t>
            </a:r>
            <a:br>
              <a:rPr lang="fr-FR" sz="3600" dirty="0" smtClean="0"/>
            </a:br>
            <a:r>
              <a:rPr lang="fr-FR" sz="3600" dirty="0" smtClean="0"/>
              <a:t>L’intégration académique et sociale dans les études universitaires</a:t>
            </a:r>
            <a:endParaRPr lang="fr-FR" sz="3600" dirty="0"/>
          </a:p>
        </p:txBody>
      </p:sp>
      <p:sp>
        <p:nvSpPr>
          <p:cNvPr id="3" name="Espace réservé du contenu 2"/>
          <p:cNvSpPr>
            <a:spLocks noGrp="1"/>
          </p:cNvSpPr>
          <p:nvPr>
            <p:ph idx="1"/>
          </p:nvPr>
        </p:nvSpPr>
        <p:spPr>
          <a:xfrm>
            <a:off x="365325" y="1754065"/>
            <a:ext cx="8402477" cy="4237469"/>
          </a:xfrm>
        </p:spPr>
        <p:txBody>
          <a:bodyPr>
            <a:noAutofit/>
          </a:bodyPr>
          <a:lstStyle/>
          <a:p>
            <a:r>
              <a:rPr lang="fr-BE" sz="2400" b="1" dirty="0" smtClean="0">
                <a:solidFill>
                  <a:srgbClr val="9F2936"/>
                </a:solidFill>
              </a:rPr>
              <a:t>Origine</a:t>
            </a:r>
            <a:r>
              <a:rPr lang="fr-BE" sz="2400" b="1" dirty="0" smtClean="0"/>
              <a:t> : </a:t>
            </a:r>
            <a:r>
              <a:rPr lang="fr-BE" sz="2400" dirty="0" smtClean="0"/>
              <a:t>préoccupation des professeurs et services d’aide et d’orientation par rapport à l’ampleur des phénomènes d’échec et d’abandon à l’université</a:t>
            </a:r>
          </a:p>
          <a:p>
            <a:r>
              <a:rPr lang="fr-BE" sz="2400" b="1" dirty="0" smtClean="0">
                <a:solidFill>
                  <a:srgbClr val="9F2936"/>
                </a:solidFill>
              </a:rPr>
              <a:t>Questions de recherche </a:t>
            </a:r>
            <a:r>
              <a:rPr lang="fr-BE" sz="2400" b="1" dirty="0" smtClean="0"/>
              <a:t>: </a:t>
            </a:r>
            <a:r>
              <a:rPr lang="fr-BE" sz="2400" dirty="0" smtClean="0"/>
              <a:t>Comment expliquer l’intention de persévérer durant les premières semaines à l’université ? Quel est le rôle joué par l’intégration sociale ? (Tinto, 1997) et le sentiment d’efficacité personnelle ?</a:t>
            </a:r>
          </a:p>
          <a:p>
            <a:r>
              <a:rPr lang="en-GB" sz="2400" b="1" dirty="0" err="1" smtClean="0">
                <a:solidFill>
                  <a:srgbClr val="9F2936"/>
                </a:solidFill>
              </a:rPr>
              <a:t>Contexte</a:t>
            </a:r>
            <a:r>
              <a:rPr lang="en-GB" sz="2400" b="1" dirty="0" smtClean="0"/>
              <a:t> : </a:t>
            </a:r>
            <a:r>
              <a:rPr lang="en-GB" sz="2400" dirty="0" err="1" smtClean="0"/>
              <a:t>étudiants</a:t>
            </a:r>
            <a:r>
              <a:rPr lang="en-GB" sz="2400" dirty="0" smtClean="0"/>
              <a:t> </a:t>
            </a:r>
            <a:r>
              <a:rPr lang="en-GB" sz="2400" dirty="0" err="1" smtClean="0"/>
              <a:t>primants</a:t>
            </a:r>
            <a:r>
              <a:rPr lang="en-GB" sz="2400" dirty="0" smtClean="0"/>
              <a:t> de </a:t>
            </a:r>
            <a:r>
              <a:rPr lang="en-GB" sz="2400" dirty="0" err="1" smtClean="0"/>
              <a:t>Bac</a:t>
            </a:r>
            <a:r>
              <a:rPr lang="en-GB" sz="2400" dirty="0" smtClean="0"/>
              <a:t> 1 </a:t>
            </a:r>
            <a:r>
              <a:rPr lang="en-GB" sz="2400" dirty="0" err="1" smtClean="0"/>
              <a:t>inscrits</a:t>
            </a:r>
            <a:r>
              <a:rPr lang="en-GB" sz="2400" dirty="0" smtClean="0"/>
              <a:t> </a:t>
            </a:r>
            <a:r>
              <a:rPr lang="en-GB" sz="2400" dirty="0" err="1" smtClean="0"/>
              <a:t>à</a:t>
            </a:r>
            <a:r>
              <a:rPr lang="en-GB" sz="2400" dirty="0" smtClean="0"/>
              <a:t> </a:t>
            </a:r>
            <a:r>
              <a:rPr lang="en-GB" sz="2400" dirty="0" err="1" smtClean="0"/>
              <a:t>l’UCL</a:t>
            </a:r>
            <a:r>
              <a:rPr lang="en-GB" sz="2400" dirty="0" smtClean="0"/>
              <a:t> (site de Louvain et site de Mons) </a:t>
            </a:r>
            <a:r>
              <a:rPr lang="en-GB" sz="2400" dirty="0" err="1" smtClean="0"/>
              <a:t>dans</a:t>
            </a:r>
            <a:r>
              <a:rPr lang="en-GB" sz="2400" dirty="0" smtClean="0"/>
              <a:t> disciplines </a:t>
            </a:r>
            <a:r>
              <a:rPr lang="en-GB" sz="2400" dirty="0" err="1" smtClean="0"/>
              <a:t>différentes</a:t>
            </a:r>
            <a:endParaRPr lang="en-GB" sz="2400" dirty="0" smtClean="0"/>
          </a:p>
          <a:p>
            <a:r>
              <a:rPr lang="en-GB" sz="2400" b="1" dirty="0" smtClean="0">
                <a:solidFill>
                  <a:srgbClr val="9F2936"/>
                </a:solidFill>
              </a:rPr>
              <a:t>Quelques </a:t>
            </a:r>
            <a:r>
              <a:rPr lang="en-GB" sz="2400" b="1" dirty="0" err="1" smtClean="0">
                <a:solidFill>
                  <a:srgbClr val="9F2936"/>
                </a:solidFill>
              </a:rPr>
              <a:t>résultats</a:t>
            </a:r>
            <a:r>
              <a:rPr lang="en-GB" sz="2400" b="1" dirty="0" smtClean="0">
                <a:solidFill>
                  <a:srgbClr val="9F2936"/>
                </a:solidFill>
              </a:rPr>
              <a:t> </a:t>
            </a:r>
            <a:r>
              <a:rPr lang="en-GB" sz="2400" b="1" dirty="0" smtClean="0"/>
              <a:t>: </a:t>
            </a:r>
          </a:p>
          <a:p>
            <a:pPr lvl="1"/>
            <a:r>
              <a:rPr lang="en-GB" sz="2000" dirty="0" smtClean="0"/>
              <a:t>Importance </a:t>
            </a:r>
            <a:r>
              <a:rPr lang="en-GB" sz="2000" dirty="0"/>
              <a:t>des </a:t>
            </a:r>
            <a:r>
              <a:rPr lang="en-GB" sz="2000" dirty="0" err="1"/>
              <a:t>approches</a:t>
            </a:r>
            <a:r>
              <a:rPr lang="en-GB" sz="2000" dirty="0"/>
              <a:t> </a:t>
            </a:r>
            <a:r>
              <a:rPr lang="en-GB" sz="2000" dirty="0" err="1" smtClean="0"/>
              <a:t>théoriques</a:t>
            </a:r>
            <a:r>
              <a:rPr lang="en-GB" sz="2000" dirty="0" smtClean="0"/>
              <a:t> </a:t>
            </a:r>
            <a:r>
              <a:rPr lang="en-GB" sz="2000" dirty="0" err="1"/>
              <a:t>intégratives</a:t>
            </a:r>
            <a:r>
              <a:rPr lang="en-GB" sz="2000" dirty="0"/>
              <a:t> </a:t>
            </a:r>
            <a:r>
              <a:rPr lang="en-GB" sz="2000" dirty="0" smtClean="0"/>
              <a:t>pour </a:t>
            </a:r>
            <a:r>
              <a:rPr lang="en-GB" sz="2000" dirty="0" err="1"/>
              <a:t>expliquer</a:t>
            </a:r>
            <a:r>
              <a:rPr lang="en-GB" sz="2000" dirty="0"/>
              <a:t> un </a:t>
            </a:r>
            <a:r>
              <a:rPr lang="en-GB" sz="2000" dirty="0" err="1"/>
              <a:t>phénomène</a:t>
            </a:r>
            <a:r>
              <a:rPr lang="en-GB" sz="2000" dirty="0"/>
              <a:t> </a:t>
            </a:r>
            <a:r>
              <a:rPr lang="en-GB" sz="2000" dirty="0" err="1" smtClean="0"/>
              <a:t>complexe</a:t>
            </a:r>
            <a:r>
              <a:rPr lang="en-GB" sz="2000" dirty="0" smtClean="0"/>
              <a:t> (</a:t>
            </a:r>
            <a:r>
              <a:rPr lang="en-GB" sz="2000" dirty="0" smtClean="0"/>
              <a:t>Schmitz &amp; </a:t>
            </a:r>
            <a:r>
              <a:rPr lang="en-GB" sz="2000" dirty="0" err="1" smtClean="0"/>
              <a:t>Frenay</a:t>
            </a:r>
            <a:r>
              <a:rPr lang="en-GB" sz="2000" dirty="0" smtClean="0"/>
              <a:t>, </a:t>
            </a:r>
            <a:r>
              <a:rPr lang="en-GB" sz="2000" dirty="0" smtClean="0"/>
              <a:t>2013, Schmitz, </a:t>
            </a:r>
            <a:r>
              <a:rPr lang="en-GB" sz="2000" dirty="0" err="1" smtClean="0"/>
              <a:t>Frenay</a:t>
            </a:r>
            <a:r>
              <a:rPr lang="en-GB" sz="2000" dirty="0" smtClean="0"/>
              <a:t> et al. 2010)</a:t>
            </a:r>
            <a:endParaRPr lang="en-GB" sz="2000" dirty="0"/>
          </a:p>
        </p:txBody>
      </p:sp>
      <p:pic>
        <p:nvPicPr>
          <p:cNvPr id="5" name="Image 4"/>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374802439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Espace réservé du numéro de diapositive 2"/>
          <p:cNvSpPr>
            <a:spLocks noGrp="1"/>
          </p:cNvSpPr>
          <p:nvPr>
            <p:ph type="sldNum" sz="quarter" idx="11"/>
          </p:nvPr>
        </p:nvSpPr>
        <p:spPr/>
        <p:txBody>
          <a:bodyPr/>
          <a:lstStyle/>
          <a:p>
            <a:fld id="{CDFB9E4A-CABD-E842-B30E-BCD73EB3CF0D}" type="slidenum">
              <a:rPr lang="en-US"/>
              <a:pPr/>
              <a:t>15</a:t>
            </a:fld>
            <a:endParaRPr lang="en-US"/>
          </a:p>
        </p:txBody>
      </p:sp>
      <p:sp>
        <p:nvSpPr>
          <p:cNvPr id="206850" name="Line 2"/>
          <p:cNvSpPr>
            <a:spLocks noChangeShapeType="1"/>
          </p:cNvSpPr>
          <p:nvPr/>
        </p:nvSpPr>
        <p:spPr bwMode="auto">
          <a:xfrm>
            <a:off x="1676400" y="2476500"/>
            <a:ext cx="1066800" cy="1866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57" name="Rectangle 9"/>
          <p:cNvSpPr>
            <a:spLocks noChangeArrowheads="1"/>
          </p:cNvSpPr>
          <p:nvPr/>
        </p:nvSpPr>
        <p:spPr bwMode="auto">
          <a:xfrm>
            <a:off x="304800" y="1524000"/>
            <a:ext cx="8610600" cy="44196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grpSp>
        <p:nvGrpSpPr>
          <p:cNvPr id="206925" name="Group 77"/>
          <p:cNvGrpSpPr>
            <a:grpSpLocks/>
          </p:cNvGrpSpPr>
          <p:nvPr/>
        </p:nvGrpSpPr>
        <p:grpSpPr bwMode="auto">
          <a:xfrm>
            <a:off x="990600" y="2057400"/>
            <a:ext cx="8001000" cy="3689350"/>
            <a:chOff x="624" y="1296"/>
            <a:chExt cx="5040" cy="2324"/>
          </a:xfrm>
        </p:grpSpPr>
        <p:grpSp>
          <p:nvGrpSpPr>
            <p:cNvPr id="206921" name="Group 73"/>
            <p:cNvGrpSpPr>
              <a:grpSpLocks/>
            </p:cNvGrpSpPr>
            <p:nvPr/>
          </p:nvGrpSpPr>
          <p:grpSpPr bwMode="auto">
            <a:xfrm>
              <a:off x="624" y="1968"/>
              <a:ext cx="5040" cy="1652"/>
              <a:chOff x="624" y="1968"/>
              <a:chExt cx="5040" cy="1652"/>
            </a:xfrm>
          </p:grpSpPr>
          <p:sp>
            <p:nvSpPr>
              <p:cNvPr id="206864" name="Line 16"/>
              <p:cNvSpPr>
                <a:spLocks noChangeShapeType="1"/>
              </p:cNvSpPr>
              <p:nvPr/>
            </p:nvSpPr>
            <p:spPr bwMode="auto">
              <a:xfrm>
                <a:off x="2736" y="2064"/>
                <a:ext cx="720" cy="1200"/>
              </a:xfrm>
              <a:prstGeom prst="line">
                <a:avLst/>
              </a:prstGeom>
              <a:noFill/>
              <a:ln w="9525">
                <a:solidFill>
                  <a:srgbClr val="C0C0C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grpSp>
            <p:nvGrpSpPr>
              <p:cNvPr id="206920" name="Group 72"/>
              <p:cNvGrpSpPr>
                <a:grpSpLocks/>
              </p:cNvGrpSpPr>
              <p:nvPr/>
            </p:nvGrpSpPr>
            <p:grpSpPr bwMode="auto">
              <a:xfrm>
                <a:off x="624" y="1968"/>
                <a:ext cx="5040" cy="1652"/>
                <a:chOff x="624" y="1968"/>
                <a:chExt cx="5040" cy="1652"/>
              </a:xfrm>
            </p:grpSpPr>
            <p:sp>
              <p:nvSpPr>
                <p:cNvPr id="206858" name="Text Box 10"/>
                <p:cNvSpPr txBox="1">
                  <a:spLocks noChangeArrowheads="1"/>
                </p:cNvSpPr>
                <p:nvPr/>
              </p:nvSpPr>
              <p:spPr bwMode="auto">
                <a:xfrm>
                  <a:off x="4872" y="2208"/>
                  <a:ext cx="792" cy="524"/>
                </a:xfrm>
                <a:prstGeom prst="rect">
                  <a:avLst/>
                </a:prstGeom>
                <a:solidFill>
                  <a:schemeClr val="bg1"/>
                </a:solidFill>
                <a:ln w="9525">
                  <a:solidFill>
                    <a:srgbClr val="336699"/>
                  </a:solidFill>
                  <a:miter lim="800000"/>
                  <a:headEnd/>
                  <a:tailEnd/>
                </a:ln>
              </p:spPr>
              <p:txBody>
                <a:bodyPr/>
                <a:lstStyle/>
                <a:p>
                  <a:pPr algn="ctr" eaLnBrk="0" hangingPunct="0">
                    <a:spcBef>
                      <a:spcPct val="0"/>
                    </a:spcBef>
                    <a:buClrTx/>
                    <a:buSzTx/>
                    <a:buFontTx/>
                    <a:buNone/>
                  </a:pPr>
                  <a:endParaRPr lang="fr-FR" sz="1200">
                    <a:solidFill>
                      <a:schemeClr val="tx1"/>
                    </a:solidFill>
                    <a:latin typeface="Times New Roman" charset="0"/>
                  </a:endParaRPr>
                </a:p>
                <a:p>
                  <a:pPr algn="ctr" eaLnBrk="0" hangingPunct="0">
                    <a:spcBef>
                      <a:spcPct val="0"/>
                    </a:spcBef>
                    <a:buClrTx/>
                    <a:buSzTx/>
                    <a:buFontTx/>
                    <a:buNone/>
                  </a:pPr>
                  <a:r>
                    <a:rPr lang="fr-FR" sz="1600">
                      <a:latin typeface="Times New Roman" charset="0"/>
                    </a:rPr>
                    <a:t>Intention de persévérer</a:t>
                  </a:r>
                </a:p>
                <a:p>
                  <a:pPr algn="ctr" eaLnBrk="0" hangingPunct="0">
                    <a:spcBef>
                      <a:spcPct val="0"/>
                    </a:spcBef>
                    <a:buClrTx/>
                    <a:buSzTx/>
                    <a:buFontTx/>
                    <a:buNone/>
                  </a:pPr>
                  <a:endParaRPr lang="fr-FR" sz="1600">
                    <a:solidFill>
                      <a:schemeClr val="tx1"/>
                    </a:solidFill>
                    <a:latin typeface="Times New Roman" charset="0"/>
                  </a:endParaRPr>
                </a:p>
              </p:txBody>
            </p:sp>
            <p:sp>
              <p:nvSpPr>
                <p:cNvPr id="206860" name="Line 12"/>
                <p:cNvSpPr>
                  <a:spLocks noChangeShapeType="1"/>
                </p:cNvSpPr>
                <p:nvPr/>
              </p:nvSpPr>
              <p:spPr bwMode="auto">
                <a:xfrm flipV="1">
                  <a:off x="4080" y="2712"/>
                  <a:ext cx="792" cy="50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61" name="Line 13"/>
                <p:cNvSpPr>
                  <a:spLocks noChangeShapeType="1"/>
                </p:cNvSpPr>
                <p:nvPr/>
              </p:nvSpPr>
              <p:spPr bwMode="auto">
                <a:xfrm>
                  <a:off x="3648" y="2352"/>
                  <a:ext cx="122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62" name="Line 14"/>
                <p:cNvSpPr>
                  <a:spLocks noChangeShapeType="1"/>
                </p:cNvSpPr>
                <p:nvPr/>
              </p:nvSpPr>
              <p:spPr bwMode="auto">
                <a:xfrm>
                  <a:off x="1296" y="3504"/>
                  <a:ext cx="216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63" name="Text Box 15"/>
                <p:cNvSpPr txBox="1">
                  <a:spLocks noChangeArrowheads="1"/>
                </p:cNvSpPr>
                <p:nvPr/>
              </p:nvSpPr>
              <p:spPr bwMode="auto">
                <a:xfrm>
                  <a:off x="624" y="3360"/>
                  <a:ext cx="864" cy="216"/>
                </a:xfrm>
                <a:prstGeom prst="rect">
                  <a:avLst/>
                </a:prstGeom>
                <a:solidFill>
                  <a:srgbClr val="E2E2E2"/>
                </a:solidFill>
                <a:ln w="9525">
                  <a:solidFill>
                    <a:schemeClr val="tx1"/>
                  </a:solidFill>
                  <a:miter lim="800000"/>
                  <a:headEnd/>
                  <a:tailEnd/>
                </a:ln>
              </p:spPr>
              <p:txBody>
                <a:bodyPr/>
                <a:lstStyle/>
                <a:p>
                  <a:pPr algn="ctr" eaLnBrk="0" hangingPunct="0">
                    <a:spcBef>
                      <a:spcPct val="0"/>
                    </a:spcBef>
                    <a:buClrTx/>
                    <a:buSzTx/>
                    <a:buFontTx/>
                    <a:buNone/>
                  </a:pPr>
                  <a:r>
                    <a:rPr lang="fr-FR" sz="1600">
                      <a:solidFill>
                        <a:srgbClr val="000000"/>
                      </a:solidFill>
                      <a:latin typeface="Times New Roman" charset="0"/>
                    </a:rPr>
                    <a:t>Passé scolaire</a:t>
                  </a:r>
                  <a:endParaRPr lang="fr-FR" sz="1600">
                    <a:solidFill>
                      <a:schemeClr val="tx1"/>
                    </a:solidFill>
                    <a:latin typeface="Times New Roman" charset="0"/>
                  </a:endParaRPr>
                </a:p>
              </p:txBody>
            </p:sp>
            <p:sp>
              <p:nvSpPr>
                <p:cNvPr id="206865" name="Line 17"/>
                <p:cNvSpPr>
                  <a:spLocks noChangeShapeType="1"/>
                </p:cNvSpPr>
                <p:nvPr/>
              </p:nvSpPr>
              <p:spPr bwMode="auto">
                <a:xfrm>
                  <a:off x="2496" y="2064"/>
                  <a:ext cx="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6866" name="Line 18"/>
                <p:cNvSpPr>
                  <a:spLocks noChangeShapeType="1"/>
                </p:cNvSpPr>
                <p:nvPr/>
              </p:nvSpPr>
              <p:spPr bwMode="auto">
                <a:xfrm>
                  <a:off x="4896" y="2064"/>
                  <a:ext cx="0" cy="14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867" name="Text Box 19"/>
                <p:cNvSpPr txBox="1">
                  <a:spLocks noChangeArrowheads="1"/>
                </p:cNvSpPr>
                <p:nvPr/>
              </p:nvSpPr>
              <p:spPr bwMode="auto">
                <a:xfrm>
                  <a:off x="3456" y="3120"/>
                  <a:ext cx="888" cy="480"/>
                </a:xfrm>
                <a:prstGeom prst="rect">
                  <a:avLst/>
                </a:prstGeom>
                <a:solidFill>
                  <a:schemeClr val="bg1"/>
                </a:solidFill>
                <a:ln w="9525">
                  <a:solidFill>
                    <a:schemeClr val="tx1"/>
                  </a:solidFill>
                  <a:miter lim="800000"/>
                  <a:headEnd/>
                  <a:tailEnd/>
                </a:ln>
              </p:spPr>
              <p:txBody>
                <a:bodyPr/>
                <a:lstStyle/>
                <a:p>
                  <a:pPr algn="ctr" eaLnBrk="0" hangingPunct="0">
                    <a:spcBef>
                      <a:spcPct val="0"/>
                    </a:spcBef>
                    <a:buClrTx/>
                    <a:buSzTx/>
                    <a:buFontTx/>
                    <a:buNone/>
                  </a:pPr>
                  <a:endParaRPr lang="fr-FR" sz="800" b="1">
                    <a:solidFill>
                      <a:srgbClr val="000000"/>
                    </a:solidFill>
                    <a:latin typeface="Times New Roman" charset="0"/>
                  </a:endParaRPr>
                </a:p>
                <a:p>
                  <a:pPr algn="ctr" eaLnBrk="0" hangingPunct="0">
                    <a:spcBef>
                      <a:spcPct val="0"/>
                    </a:spcBef>
                    <a:buClrTx/>
                    <a:buSzTx/>
                    <a:buFontTx/>
                    <a:buNone/>
                  </a:pPr>
                  <a:r>
                    <a:rPr lang="fr-FR" sz="1600">
                      <a:solidFill>
                        <a:srgbClr val="000000"/>
                      </a:solidFill>
                      <a:latin typeface="Times New Roman" charset="0"/>
                    </a:rPr>
                    <a:t>Engagement académique</a:t>
                  </a:r>
                </a:p>
                <a:p>
                  <a:pPr algn="ctr" eaLnBrk="0" hangingPunct="0">
                    <a:spcBef>
                      <a:spcPct val="0"/>
                    </a:spcBef>
                    <a:buClrTx/>
                    <a:buSzTx/>
                    <a:buFontTx/>
                    <a:buNone/>
                  </a:pPr>
                  <a:endParaRPr lang="fr-FR" sz="1600">
                    <a:solidFill>
                      <a:srgbClr val="000000"/>
                    </a:solidFill>
                    <a:latin typeface="Times New Roman" charset="0"/>
                  </a:endParaRPr>
                </a:p>
              </p:txBody>
            </p:sp>
            <p:sp>
              <p:nvSpPr>
                <p:cNvPr id="206868" name="Text Box 20"/>
                <p:cNvSpPr txBox="1">
                  <a:spLocks noChangeArrowheads="1"/>
                </p:cNvSpPr>
                <p:nvPr/>
              </p:nvSpPr>
              <p:spPr bwMode="auto">
                <a:xfrm>
                  <a:off x="4272" y="1968"/>
                  <a:ext cx="384"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-.14</a:t>
                  </a:r>
                  <a:endParaRPr lang="fr-FR" sz="1600">
                    <a:solidFill>
                      <a:schemeClr val="tx1"/>
                    </a:solidFill>
                    <a:latin typeface="Times New Roman" charset="0"/>
                    <a:cs typeface="Arial" charset="0"/>
                  </a:endParaRPr>
                </a:p>
              </p:txBody>
            </p:sp>
            <p:sp>
              <p:nvSpPr>
                <p:cNvPr id="206869" name="Text Box 21"/>
                <p:cNvSpPr txBox="1">
                  <a:spLocks noChangeArrowheads="1"/>
                </p:cNvSpPr>
                <p:nvPr/>
              </p:nvSpPr>
              <p:spPr bwMode="auto">
                <a:xfrm>
                  <a:off x="4320" y="2256"/>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.26</a:t>
                  </a:r>
                  <a:endParaRPr lang="fr-FR" sz="1600">
                    <a:solidFill>
                      <a:schemeClr val="tx1"/>
                    </a:solidFill>
                    <a:latin typeface="Times New Roman" charset="0"/>
                    <a:cs typeface="Arial" charset="0"/>
                  </a:endParaRPr>
                </a:p>
              </p:txBody>
            </p:sp>
            <p:sp>
              <p:nvSpPr>
                <p:cNvPr id="206870" name="Text Box 22"/>
                <p:cNvSpPr txBox="1">
                  <a:spLocks noChangeArrowheads="1"/>
                </p:cNvSpPr>
                <p:nvPr/>
              </p:nvSpPr>
              <p:spPr bwMode="auto">
                <a:xfrm>
                  <a:off x="4464" y="2832"/>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.12</a:t>
                  </a:r>
                  <a:endParaRPr lang="fr-FR" sz="1600">
                    <a:solidFill>
                      <a:schemeClr val="tx1"/>
                    </a:solidFill>
                    <a:latin typeface="Times New Roman" charset="0"/>
                    <a:cs typeface="Arial" charset="0"/>
                  </a:endParaRPr>
                </a:p>
              </p:txBody>
            </p:sp>
            <p:sp>
              <p:nvSpPr>
                <p:cNvPr id="206871" name="Text Box 23"/>
                <p:cNvSpPr txBox="1">
                  <a:spLocks noChangeArrowheads="1"/>
                </p:cNvSpPr>
                <p:nvPr/>
              </p:nvSpPr>
              <p:spPr bwMode="auto">
                <a:xfrm>
                  <a:off x="2352" y="3408"/>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.27</a:t>
                  </a:r>
                  <a:endParaRPr lang="fr-FR" sz="1600">
                    <a:solidFill>
                      <a:schemeClr val="tx1"/>
                    </a:solidFill>
                    <a:latin typeface="Times New Roman" charset="0"/>
                    <a:cs typeface="Arial" charset="0"/>
                  </a:endParaRPr>
                </a:p>
              </p:txBody>
            </p:sp>
          </p:grpSp>
          <p:sp>
            <p:nvSpPr>
              <p:cNvPr id="206872" name="Text Box 24"/>
              <p:cNvSpPr txBox="1">
                <a:spLocks noChangeArrowheads="1"/>
              </p:cNvSpPr>
              <p:nvPr/>
            </p:nvSpPr>
            <p:spPr bwMode="auto">
              <a:xfrm>
                <a:off x="2832" y="2352"/>
                <a:ext cx="336"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rgbClr val="C0C0C0"/>
                    </a:solidFill>
                    <a:latin typeface="Times New Roman" charset="0"/>
                    <a:cs typeface="Arial" charset="0"/>
                  </a:rPr>
                  <a:t>-.09</a:t>
                </a:r>
                <a:endParaRPr lang="fr-FR" sz="1600">
                  <a:solidFill>
                    <a:srgbClr val="C0C0C0"/>
                  </a:solidFill>
                  <a:latin typeface="Times New Roman" charset="0"/>
                  <a:cs typeface="Arial" charset="0"/>
                </a:endParaRPr>
              </a:p>
            </p:txBody>
          </p:sp>
        </p:grpSp>
        <p:grpSp>
          <p:nvGrpSpPr>
            <p:cNvPr id="206873" name="Group 25"/>
            <p:cNvGrpSpPr>
              <a:grpSpLocks/>
            </p:cNvGrpSpPr>
            <p:nvPr/>
          </p:nvGrpSpPr>
          <p:grpSpPr bwMode="auto">
            <a:xfrm>
              <a:off x="1104" y="1296"/>
              <a:ext cx="4416" cy="1824"/>
              <a:chOff x="1056" y="1104"/>
              <a:chExt cx="4416" cy="1824"/>
            </a:xfrm>
          </p:grpSpPr>
          <p:sp>
            <p:nvSpPr>
              <p:cNvPr id="206874" name="Line 26"/>
              <p:cNvSpPr>
                <a:spLocks noChangeShapeType="1"/>
              </p:cNvSpPr>
              <p:nvPr/>
            </p:nvSpPr>
            <p:spPr bwMode="auto">
              <a:xfrm>
                <a:off x="1488" y="1104"/>
                <a:ext cx="3840" cy="0"/>
              </a:xfrm>
              <a:prstGeom prst="line">
                <a:avLst/>
              </a:prstGeom>
              <a:noFill/>
              <a:ln w="9525">
                <a:solidFill>
                  <a:srgbClr val="C0C0C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206875" name="Line 27"/>
              <p:cNvSpPr>
                <a:spLocks noChangeShapeType="1"/>
              </p:cNvSpPr>
              <p:nvPr/>
            </p:nvSpPr>
            <p:spPr bwMode="auto">
              <a:xfrm flipH="1">
                <a:off x="5328" y="1104"/>
                <a:ext cx="0" cy="912"/>
              </a:xfrm>
              <a:prstGeom prst="line">
                <a:avLst/>
              </a:prstGeom>
              <a:noFill/>
              <a:ln w="9525">
                <a:solidFill>
                  <a:srgbClr val="C0C0C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76" name="Line 28"/>
              <p:cNvSpPr>
                <a:spLocks noChangeShapeType="1"/>
              </p:cNvSpPr>
              <p:nvPr/>
            </p:nvSpPr>
            <p:spPr bwMode="auto">
              <a:xfrm>
                <a:off x="1056" y="1416"/>
                <a:ext cx="2736"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77" name="Line 29"/>
              <p:cNvSpPr>
                <a:spLocks noChangeShapeType="1"/>
              </p:cNvSpPr>
              <p:nvPr/>
            </p:nvSpPr>
            <p:spPr bwMode="auto">
              <a:xfrm flipV="1">
                <a:off x="2688" y="1488"/>
                <a:ext cx="1104" cy="28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78" name="Line 30"/>
              <p:cNvSpPr>
                <a:spLocks noChangeShapeType="1"/>
              </p:cNvSpPr>
              <p:nvPr/>
            </p:nvSpPr>
            <p:spPr bwMode="auto">
              <a:xfrm>
                <a:off x="1440" y="1248"/>
                <a:ext cx="2352"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79" name="Line 31"/>
              <p:cNvSpPr>
                <a:spLocks noChangeShapeType="1"/>
              </p:cNvSpPr>
              <p:nvPr/>
            </p:nvSpPr>
            <p:spPr bwMode="auto">
              <a:xfrm>
                <a:off x="4080" y="1728"/>
                <a:ext cx="0" cy="1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80" name="Text Box 32"/>
              <p:cNvSpPr txBox="1">
                <a:spLocks noChangeArrowheads="1"/>
              </p:cNvSpPr>
              <p:nvPr/>
            </p:nvSpPr>
            <p:spPr bwMode="auto">
              <a:xfrm>
                <a:off x="3792" y="1200"/>
                <a:ext cx="816" cy="504"/>
              </a:xfrm>
              <a:prstGeom prst="rect">
                <a:avLst/>
              </a:prstGeom>
              <a:solidFill>
                <a:schemeClr val="bg1"/>
              </a:solidFill>
              <a:ln w="9525">
                <a:solidFill>
                  <a:schemeClr val="tx1"/>
                </a:solidFill>
                <a:miter lim="800000"/>
                <a:headEnd/>
                <a:tailEnd/>
              </a:ln>
            </p:spPr>
            <p:txBody>
              <a:bodyPr/>
              <a:lstStyle/>
              <a:p>
                <a:pPr algn="ctr" eaLnBrk="0" hangingPunct="0">
                  <a:spcBef>
                    <a:spcPct val="0"/>
                  </a:spcBef>
                  <a:buClrTx/>
                  <a:buSzTx/>
                  <a:buFontTx/>
                  <a:buNone/>
                </a:pPr>
                <a:endParaRPr lang="fr-FR" sz="800" b="1">
                  <a:solidFill>
                    <a:srgbClr val="000000"/>
                  </a:solidFill>
                  <a:latin typeface="Times New Roman" charset="0"/>
                </a:endParaRPr>
              </a:p>
              <a:p>
                <a:pPr algn="ctr" eaLnBrk="0" hangingPunct="0">
                  <a:spcBef>
                    <a:spcPct val="0"/>
                  </a:spcBef>
                  <a:buClrTx/>
                  <a:buSzTx/>
                  <a:buFontTx/>
                  <a:buNone/>
                </a:pPr>
                <a:r>
                  <a:rPr lang="fr-FR" sz="1600">
                    <a:solidFill>
                      <a:srgbClr val="000000"/>
                    </a:solidFill>
                    <a:latin typeface="Times New Roman" charset="0"/>
                  </a:rPr>
                  <a:t>Ajustement émotionnel</a:t>
                </a:r>
              </a:p>
              <a:p>
                <a:pPr algn="ctr" eaLnBrk="0" hangingPunct="0">
                  <a:spcBef>
                    <a:spcPct val="0"/>
                  </a:spcBef>
                  <a:buClrTx/>
                  <a:buSzTx/>
                  <a:buFontTx/>
                  <a:buNone/>
                </a:pPr>
                <a:endParaRPr lang="fr-FR" sz="1600">
                  <a:solidFill>
                    <a:srgbClr val="000000"/>
                  </a:solidFill>
                  <a:latin typeface="Times New Roman" charset="0"/>
                </a:endParaRPr>
              </a:p>
            </p:txBody>
          </p:sp>
          <p:sp>
            <p:nvSpPr>
              <p:cNvPr id="206881" name="Line 33"/>
              <p:cNvSpPr>
                <a:spLocks noChangeShapeType="1"/>
              </p:cNvSpPr>
              <p:nvPr/>
            </p:nvSpPr>
            <p:spPr bwMode="auto">
              <a:xfrm>
                <a:off x="4608" y="1392"/>
                <a:ext cx="528" cy="624"/>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882" name="Line 34"/>
              <p:cNvSpPr>
                <a:spLocks noChangeShapeType="1"/>
              </p:cNvSpPr>
              <p:nvPr/>
            </p:nvSpPr>
            <p:spPr bwMode="auto">
              <a:xfrm flipV="1">
                <a:off x="3360" y="1584"/>
                <a:ext cx="432" cy="3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883" name="Text Box 35"/>
              <p:cNvSpPr txBox="1">
                <a:spLocks noChangeArrowheads="1"/>
              </p:cNvSpPr>
              <p:nvPr/>
            </p:nvSpPr>
            <p:spPr bwMode="auto">
              <a:xfrm>
                <a:off x="2352" y="1344"/>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.18</a:t>
                </a:r>
                <a:endParaRPr lang="fr-FR" sz="1600">
                  <a:solidFill>
                    <a:schemeClr val="tx1"/>
                  </a:solidFill>
                  <a:latin typeface="Times New Roman" charset="0"/>
                  <a:cs typeface="Arial" charset="0"/>
                </a:endParaRPr>
              </a:p>
            </p:txBody>
          </p:sp>
          <p:sp>
            <p:nvSpPr>
              <p:cNvPr id="206884" name="Text Box 36"/>
              <p:cNvSpPr txBox="1">
                <a:spLocks noChangeArrowheads="1"/>
              </p:cNvSpPr>
              <p:nvPr/>
            </p:nvSpPr>
            <p:spPr bwMode="auto">
              <a:xfrm>
                <a:off x="2352" y="1152"/>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.26</a:t>
                </a:r>
                <a:endParaRPr lang="fr-FR" sz="1600">
                  <a:solidFill>
                    <a:schemeClr val="tx1"/>
                  </a:solidFill>
                  <a:latin typeface="Times New Roman" charset="0"/>
                  <a:cs typeface="Arial" charset="0"/>
                </a:endParaRPr>
              </a:p>
            </p:txBody>
          </p:sp>
          <p:sp>
            <p:nvSpPr>
              <p:cNvPr id="206885" name="Text Box 37"/>
              <p:cNvSpPr txBox="1">
                <a:spLocks noChangeArrowheads="1"/>
              </p:cNvSpPr>
              <p:nvPr/>
            </p:nvSpPr>
            <p:spPr bwMode="auto">
              <a:xfrm>
                <a:off x="5184" y="1392"/>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rgbClr val="C0C0C0"/>
                    </a:solidFill>
                    <a:latin typeface="Times New Roman" charset="0"/>
                    <a:cs typeface="Arial" charset="0"/>
                  </a:rPr>
                  <a:t>.07</a:t>
                </a:r>
                <a:endParaRPr lang="fr-FR" sz="1600">
                  <a:solidFill>
                    <a:srgbClr val="C0C0C0"/>
                  </a:solidFill>
                  <a:latin typeface="Times New Roman" charset="0"/>
                  <a:cs typeface="Arial" charset="0"/>
                </a:endParaRPr>
              </a:p>
            </p:txBody>
          </p:sp>
          <p:sp>
            <p:nvSpPr>
              <p:cNvPr id="206886" name="Text Box 38"/>
              <p:cNvSpPr txBox="1">
                <a:spLocks noChangeArrowheads="1"/>
              </p:cNvSpPr>
              <p:nvPr/>
            </p:nvSpPr>
            <p:spPr bwMode="auto">
              <a:xfrm>
                <a:off x="3936" y="2352"/>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.15</a:t>
                </a:r>
                <a:endParaRPr lang="fr-FR" sz="1600">
                  <a:solidFill>
                    <a:schemeClr val="tx1"/>
                  </a:solidFill>
                  <a:latin typeface="Times New Roman" charset="0"/>
                  <a:cs typeface="Arial" charset="0"/>
                </a:endParaRPr>
              </a:p>
            </p:txBody>
          </p:sp>
          <p:sp>
            <p:nvSpPr>
              <p:cNvPr id="206887" name="Text Box 39"/>
              <p:cNvSpPr txBox="1">
                <a:spLocks noChangeArrowheads="1"/>
              </p:cNvSpPr>
              <p:nvPr/>
            </p:nvSpPr>
            <p:spPr bwMode="auto">
              <a:xfrm>
                <a:off x="3120" y="1536"/>
                <a:ext cx="384"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-.20</a:t>
                </a:r>
                <a:endParaRPr lang="fr-FR" sz="1600">
                  <a:solidFill>
                    <a:schemeClr val="tx1"/>
                  </a:solidFill>
                  <a:latin typeface="Times New Roman" charset="0"/>
                  <a:cs typeface="Arial" charset="0"/>
                </a:endParaRPr>
              </a:p>
            </p:txBody>
          </p:sp>
          <p:sp>
            <p:nvSpPr>
              <p:cNvPr id="206888" name="Text Box 40"/>
              <p:cNvSpPr txBox="1">
                <a:spLocks noChangeArrowheads="1"/>
              </p:cNvSpPr>
              <p:nvPr/>
            </p:nvSpPr>
            <p:spPr bwMode="auto">
              <a:xfrm>
                <a:off x="4704" y="1488"/>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.23</a:t>
                </a:r>
                <a:endParaRPr lang="fr-FR" sz="1600">
                  <a:solidFill>
                    <a:schemeClr val="tx1"/>
                  </a:solidFill>
                  <a:latin typeface="Times New Roman" charset="0"/>
                  <a:cs typeface="Arial" charset="0"/>
                </a:endParaRPr>
              </a:p>
            </p:txBody>
          </p:sp>
          <p:sp>
            <p:nvSpPr>
              <p:cNvPr id="206889" name="Text Box 41"/>
              <p:cNvSpPr txBox="1">
                <a:spLocks noChangeArrowheads="1"/>
              </p:cNvSpPr>
              <p:nvPr/>
            </p:nvSpPr>
            <p:spPr bwMode="auto">
              <a:xfrm>
                <a:off x="3456" y="1632"/>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.34</a:t>
                </a:r>
                <a:endParaRPr lang="fr-FR" sz="1600">
                  <a:solidFill>
                    <a:schemeClr val="tx1"/>
                  </a:solidFill>
                  <a:latin typeface="Times New Roman" charset="0"/>
                  <a:cs typeface="Arial" charset="0"/>
                </a:endParaRPr>
              </a:p>
            </p:txBody>
          </p:sp>
        </p:grpSp>
      </p:grpSp>
      <p:grpSp>
        <p:nvGrpSpPr>
          <p:cNvPr id="206919" name="Group 71"/>
          <p:cNvGrpSpPr>
            <a:grpSpLocks/>
          </p:cNvGrpSpPr>
          <p:nvPr/>
        </p:nvGrpSpPr>
        <p:grpSpPr bwMode="auto">
          <a:xfrm>
            <a:off x="304800" y="1752600"/>
            <a:ext cx="5943600" cy="3581400"/>
            <a:chOff x="192" y="1104"/>
            <a:chExt cx="3744" cy="2256"/>
          </a:xfrm>
        </p:grpSpPr>
        <p:sp>
          <p:nvSpPr>
            <p:cNvPr id="206899" name="Text Box 51"/>
            <p:cNvSpPr txBox="1">
              <a:spLocks noChangeArrowheads="1"/>
            </p:cNvSpPr>
            <p:nvPr/>
          </p:nvSpPr>
          <p:spPr bwMode="auto">
            <a:xfrm>
              <a:off x="3192" y="2112"/>
              <a:ext cx="744" cy="528"/>
            </a:xfrm>
            <a:prstGeom prst="rect">
              <a:avLst/>
            </a:prstGeom>
            <a:solidFill>
              <a:srgbClr val="336699"/>
            </a:solidFill>
            <a:ln w="9525">
              <a:solidFill>
                <a:schemeClr val="tx1"/>
              </a:solidFill>
              <a:miter lim="800000"/>
              <a:headEnd/>
              <a:tailEnd/>
            </a:ln>
          </p:spPr>
          <p:txBody>
            <a:bodyPr/>
            <a:lstStyle/>
            <a:p>
              <a:pPr algn="ctr" eaLnBrk="0" hangingPunct="0">
                <a:spcBef>
                  <a:spcPct val="0"/>
                </a:spcBef>
                <a:buClrTx/>
                <a:buSzTx/>
                <a:buFontTx/>
                <a:buNone/>
              </a:pPr>
              <a:endParaRPr lang="fr-FR" sz="800">
                <a:solidFill>
                  <a:schemeClr val="tx1"/>
                </a:solidFill>
              </a:endParaRPr>
            </a:p>
            <a:p>
              <a:pPr algn="ctr" eaLnBrk="0" hangingPunct="0">
                <a:spcBef>
                  <a:spcPct val="0"/>
                </a:spcBef>
                <a:buClrTx/>
                <a:buSzTx/>
                <a:buFontTx/>
                <a:buNone/>
              </a:pPr>
              <a:r>
                <a:rPr lang="fr-FR" sz="1600" b="1">
                  <a:solidFill>
                    <a:schemeClr val="bg1"/>
                  </a:solidFill>
                  <a:latin typeface="Times New Roman" charset="0"/>
                </a:rPr>
                <a:t>Intégration sociale</a:t>
              </a:r>
            </a:p>
            <a:p>
              <a:pPr algn="ctr" eaLnBrk="0" hangingPunct="0">
                <a:spcBef>
                  <a:spcPct val="0"/>
                </a:spcBef>
                <a:buClrTx/>
                <a:buSzTx/>
                <a:buFontTx/>
                <a:buNone/>
              </a:pPr>
              <a:endParaRPr lang="fr-FR" sz="1600">
                <a:solidFill>
                  <a:schemeClr val="bg1"/>
                </a:solidFill>
                <a:latin typeface="Times New Roman" charset="0"/>
              </a:endParaRPr>
            </a:p>
          </p:txBody>
        </p:sp>
        <p:sp>
          <p:nvSpPr>
            <p:cNvPr id="206891" name="Line 43"/>
            <p:cNvSpPr>
              <a:spLocks noChangeShapeType="1"/>
            </p:cNvSpPr>
            <p:nvPr/>
          </p:nvSpPr>
          <p:spPr bwMode="auto">
            <a:xfrm>
              <a:off x="1104" y="1728"/>
              <a:ext cx="672" cy="115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896" name="Line 48"/>
            <p:cNvSpPr>
              <a:spLocks noChangeShapeType="1"/>
            </p:cNvSpPr>
            <p:nvPr/>
          </p:nvSpPr>
          <p:spPr bwMode="auto">
            <a:xfrm>
              <a:off x="1920" y="2160"/>
              <a:ext cx="0" cy="67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97" name="Line 49"/>
            <p:cNvSpPr>
              <a:spLocks noChangeShapeType="1"/>
            </p:cNvSpPr>
            <p:nvPr/>
          </p:nvSpPr>
          <p:spPr bwMode="auto">
            <a:xfrm flipH="1">
              <a:off x="2256" y="2448"/>
              <a:ext cx="0" cy="384"/>
            </a:xfrm>
            <a:prstGeom prst="line">
              <a:avLst/>
            </a:prstGeom>
            <a:noFill/>
            <a:ln w="9525">
              <a:solidFill>
                <a:srgbClr val="C0C0C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98" name="Line 50"/>
            <p:cNvSpPr>
              <a:spLocks noChangeShapeType="1"/>
            </p:cNvSpPr>
            <p:nvPr/>
          </p:nvSpPr>
          <p:spPr bwMode="auto">
            <a:xfrm>
              <a:off x="1248" y="2640"/>
              <a:ext cx="504"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900" name="Text Box 52"/>
            <p:cNvSpPr txBox="1">
              <a:spLocks noChangeArrowheads="1"/>
            </p:cNvSpPr>
            <p:nvPr/>
          </p:nvSpPr>
          <p:spPr bwMode="auto">
            <a:xfrm>
              <a:off x="1776" y="2832"/>
              <a:ext cx="912" cy="528"/>
            </a:xfrm>
            <a:prstGeom prst="rect">
              <a:avLst/>
            </a:prstGeom>
            <a:solidFill>
              <a:schemeClr val="bg1"/>
            </a:solidFill>
            <a:ln w="9525">
              <a:solidFill>
                <a:schemeClr val="tx1"/>
              </a:solidFill>
              <a:miter lim="800000"/>
              <a:headEnd/>
              <a:tailEnd/>
            </a:ln>
          </p:spPr>
          <p:txBody>
            <a:bodyPr/>
            <a:lstStyle/>
            <a:p>
              <a:pPr algn="ctr" eaLnBrk="0" hangingPunct="0">
                <a:spcBef>
                  <a:spcPct val="0"/>
                </a:spcBef>
                <a:buClrTx/>
                <a:buSzTx/>
                <a:buFontTx/>
                <a:buNone/>
              </a:pPr>
              <a:r>
                <a:rPr lang="fr-FR" sz="1600">
                  <a:solidFill>
                    <a:schemeClr val="tx1"/>
                  </a:solidFill>
                  <a:latin typeface="Times New Roman" charset="0"/>
                </a:rPr>
                <a:t>Soutien social des collègues de classe</a:t>
              </a:r>
            </a:p>
            <a:p>
              <a:pPr algn="ctr" eaLnBrk="0" hangingPunct="0">
                <a:spcBef>
                  <a:spcPct val="0"/>
                </a:spcBef>
                <a:buClrTx/>
                <a:buSzTx/>
                <a:buFontTx/>
                <a:buNone/>
              </a:pPr>
              <a:endParaRPr lang="fr-FR" sz="1200">
                <a:solidFill>
                  <a:schemeClr val="tx1"/>
                </a:solidFill>
                <a:latin typeface="Times New Roman" charset="0"/>
              </a:endParaRPr>
            </a:p>
          </p:txBody>
        </p:sp>
        <p:sp>
          <p:nvSpPr>
            <p:cNvPr id="206901" name="Text Box 53"/>
            <p:cNvSpPr txBox="1">
              <a:spLocks noChangeArrowheads="1"/>
            </p:cNvSpPr>
            <p:nvPr/>
          </p:nvSpPr>
          <p:spPr bwMode="auto">
            <a:xfrm>
              <a:off x="672" y="2448"/>
              <a:ext cx="624" cy="360"/>
            </a:xfrm>
            <a:prstGeom prst="rect">
              <a:avLst/>
            </a:prstGeom>
            <a:solidFill>
              <a:srgbClr val="E2E2E2"/>
            </a:solidFill>
            <a:ln w="9525">
              <a:solidFill>
                <a:schemeClr val="tx1"/>
              </a:solidFill>
              <a:miter lim="800000"/>
              <a:headEnd/>
              <a:tailEnd/>
            </a:ln>
          </p:spPr>
          <p:txBody>
            <a:bodyPr/>
            <a:lstStyle/>
            <a:p>
              <a:pPr algn="ctr" eaLnBrk="0" hangingPunct="0">
                <a:spcBef>
                  <a:spcPct val="0"/>
                </a:spcBef>
                <a:buClrTx/>
                <a:buSzTx/>
                <a:buFontTx/>
                <a:buNone/>
              </a:pPr>
              <a:r>
                <a:rPr lang="fr-BE" sz="1600">
                  <a:solidFill>
                    <a:srgbClr val="000000"/>
                  </a:solidFill>
                  <a:latin typeface="Times New Roman" charset="0"/>
                </a:rPr>
                <a:t>Habilétés sociales</a:t>
              </a:r>
              <a:endParaRPr lang="fr-FR" sz="1600">
                <a:solidFill>
                  <a:schemeClr val="tx1"/>
                </a:solidFill>
                <a:latin typeface="Times New Roman" charset="0"/>
              </a:endParaRPr>
            </a:p>
          </p:txBody>
        </p:sp>
        <p:sp>
          <p:nvSpPr>
            <p:cNvPr id="206902" name="Text Box 54"/>
            <p:cNvSpPr txBox="1">
              <a:spLocks noChangeArrowheads="1"/>
            </p:cNvSpPr>
            <p:nvPr/>
          </p:nvSpPr>
          <p:spPr bwMode="auto">
            <a:xfrm>
              <a:off x="672" y="1536"/>
              <a:ext cx="624" cy="216"/>
            </a:xfrm>
            <a:prstGeom prst="rect">
              <a:avLst/>
            </a:prstGeom>
            <a:solidFill>
              <a:srgbClr val="E2E2E2"/>
            </a:solidFill>
            <a:ln w="9525">
              <a:solidFill>
                <a:schemeClr val="tx1"/>
              </a:solidFill>
              <a:miter lim="800000"/>
              <a:headEnd/>
              <a:tailEnd/>
            </a:ln>
          </p:spPr>
          <p:txBody>
            <a:bodyPr/>
            <a:lstStyle/>
            <a:p>
              <a:pPr algn="ctr" eaLnBrk="0" hangingPunct="0">
                <a:spcBef>
                  <a:spcPct val="0"/>
                </a:spcBef>
                <a:buClrTx/>
                <a:buSzTx/>
                <a:buFontTx/>
                <a:buNone/>
              </a:pPr>
              <a:r>
                <a:rPr lang="fr-FR" sz="1600">
                  <a:solidFill>
                    <a:srgbClr val="000000"/>
                  </a:solidFill>
                  <a:latin typeface="Times New Roman" charset="0"/>
                </a:rPr>
                <a:t>Genre</a:t>
              </a:r>
              <a:endParaRPr lang="fr-FR" sz="1600">
                <a:solidFill>
                  <a:schemeClr val="tx1"/>
                </a:solidFill>
                <a:latin typeface="Times New Roman" charset="0"/>
              </a:endParaRPr>
            </a:p>
          </p:txBody>
        </p:sp>
        <p:sp>
          <p:nvSpPr>
            <p:cNvPr id="206903" name="Text Box 55"/>
            <p:cNvSpPr txBox="1">
              <a:spLocks noChangeArrowheads="1"/>
            </p:cNvSpPr>
            <p:nvPr/>
          </p:nvSpPr>
          <p:spPr bwMode="auto">
            <a:xfrm>
              <a:off x="1728" y="1968"/>
              <a:ext cx="1008" cy="225"/>
            </a:xfrm>
            <a:prstGeom prst="rect">
              <a:avLst/>
            </a:prstGeom>
            <a:solidFill>
              <a:schemeClr val="bg1"/>
            </a:solidFill>
            <a:ln w="9525">
              <a:solidFill>
                <a:schemeClr val="tx1"/>
              </a:solidFill>
              <a:miter lim="800000"/>
              <a:headEnd/>
              <a:tailEnd/>
            </a:ln>
          </p:spPr>
          <p:txBody>
            <a:bodyPr/>
            <a:lstStyle/>
            <a:p>
              <a:pPr algn="ctr" eaLnBrk="0" hangingPunct="0">
                <a:spcBef>
                  <a:spcPct val="0"/>
                </a:spcBef>
                <a:buClrTx/>
                <a:buSzTx/>
                <a:buFontTx/>
                <a:buNone/>
              </a:pPr>
              <a:r>
                <a:rPr lang="fr-FR" sz="1600">
                  <a:solidFill>
                    <a:srgbClr val="000000"/>
                  </a:solidFill>
                  <a:latin typeface="Times New Roman" charset="0"/>
                </a:rPr>
                <a:t>Compétition</a:t>
              </a:r>
              <a:endParaRPr lang="fr-FR" sz="1600">
                <a:solidFill>
                  <a:schemeClr val="tx1"/>
                </a:solidFill>
                <a:latin typeface="Times New Roman" charset="0"/>
              </a:endParaRPr>
            </a:p>
            <a:p>
              <a:pPr algn="ctr" eaLnBrk="0" hangingPunct="0">
                <a:spcBef>
                  <a:spcPct val="0"/>
                </a:spcBef>
                <a:buClrTx/>
                <a:buSzTx/>
                <a:buFontTx/>
                <a:buNone/>
              </a:pPr>
              <a:endParaRPr lang="fr-FR" sz="1200" b="1">
                <a:solidFill>
                  <a:srgbClr val="008000"/>
                </a:solidFill>
              </a:endParaRPr>
            </a:p>
            <a:p>
              <a:pPr algn="ctr" eaLnBrk="0" hangingPunct="0">
                <a:spcBef>
                  <a:spcPct val="0"/>
                </a:spcBef>
                <a:buClrTx/>
                <a:buSzTx/>
                <a:buFontTx/>
                <a:buNone/>
              </a:pPr>
              <a:endParaRPr lang="fr-FR" sz="1200" b="1">
                <a:solidFill>
                  <a:srgbClr val="000000"/>
                </a:solidFill>
                <a:latin typeface="Times New Roman" charset="0"/>
              </a:endParaRPr>
            </a:p>
          </p:txBody>
        </p:sp>
        <p:sp>
          <p:nvSpPr>
            <p:cNvPr id="206904" name="Line 56"/>
            <p:cNvSpPr>
              <a:spLocks noChangeShapeType="1"/>
            </p:cNvSpPr>
            <p:nvPr/>
          </p:nvSpPr>
          <p:spPr bwMode="auto">
            <a:xfrm flipV="1">
              <a:off x="2688" y="2640"/>
              <a:ext cx="528" cy="336"/>
            </a:xfrm>
            <a:prstGeom prst="line">
              <a:avLst/>
            </a:prstGeom>
            <a:noFill/>
            <a:ln w="9525">
              <a:solidFill>
                <a:srgbClr val="3366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905" name="Line 57"/>
            <p:cNvSpPr>
              <a:spLocks noChangeShapeType="1"/>
            </p:cNvSpPr>
            <p:nvPr/>
          </p:nvSpPr>
          <p:spPr bwMode="auto">
            <a:xfrm>
              <a:off x="1536" y="1440"/>
              <a:ext cx="1632" cy="672"/>
            </a:xfrm>
            <a:prstGeom prst="line">
              <a:avLst/>
            </a:prstGeom>
            <a:noFill/>
            <a:ln w="9525">
              <a:solidFill>
                <a:srgbClr val="336699"/>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206906" name="Text Box 58"/>
            <p:cNvSpPr txBox="1">
              <a:spLocks noChangeArrowheads="1"/>
            </p:cNvSpPr>
            <p:nvPr/>
          </p:nvSpPr>
          <p:spPr bwMode="auto">
            <a:xfrm>
              <a:off x="1104" y="2016"/>
              <a:ext cx="336"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-.26</a:t>
              </a:r>
              <a:endParaRPr lang="fr-FR" sz="1600">
                <a:solidFill>
                  <a:schemeClr val="tx1"/>
                </a:solidFill>
                <a:latin typeface="Times New Roman" charset="0"/>
                <a:cs typeface="Arial" charset="0"/>
              </a:endParaRPr>
            </a:p>
          </p:txBody>
        </p:sp>
        <p:sp>
          <p:nvSpPr>
            <p:cNvPr id="206907" name="Text Box 59"/>
            <p:cNvSpPr txBox="1">
              <a:spLocks noChangeArrowheads="1"/>
            </p:cNvSpPr>
            <p:nvPr/>
          </p:nvSpPr>
          <p:spPr bwMode="auto">
            <a:xfrm>
              <a:off x="2160" y="1680"/>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.21</a:t>
              </a:r>
              <a:endParaRPr lang="fr-FR" sz="1600">
                <a:solidFill>
                  <a:schemeClr val="tx1"/>
                </a:solidFill>
                <a:latin typeface="Times New Roman" charset="0"/>
                <a:cs typeface="Arial" charset="0"/>
              </a:endParaRPr>
            </a:p>
          </p:txBody>
        </p:sp>
        <p:sp>
          <p:nvSpPr>
            <p:cNvPr id="206908" name="Text Box 60"/>
            <p:cNvSpPr txBox="1">
              <a:spLocks noChangeArrowheads="1"/>
            </p:cNvSpPr>
            <p:nvPr/>
          </p:nvSpPr>
          <p:spPr bwMode="auto">
            <a:xfrm>
              <a:off x="1344" y="2688"/>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.31</a:t>
              </a:r>
              <a:endParaRPr lang="fr-FR" sz="1600">
                <a:solidFill>
                  <a:schemeClr val="tx1"/>
                </a:solidFill>
                <a:latin typeface="Times New Roman" charset="0"/>
                <a:cs typeface="Arial" charset="0"/>
              </a:endParaRPr>
            </a:p>
          </p:txBody>
        </p:sp>
        <p:sp>
          <p:nvSpPr>
            <p:cNvPr id="206909" name="Text Box 61"/>
            <p:cNvSpPr txBox="1">
              <a:spLocks noChangeArrowheads="1"/>
            </p:cNvSpPr>
            <p:nvPr/>
          </p:nvSpPr>
          <p:spPr bwMode="auto">
            <a:xfrm>
              <a:off x="2736" y="2736"/>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.67</a:t>
              </a:r>
              <a:endParaRPr lang="fr-FR" sz="1600">
                <a:solidFill>
                  <a:schemeClr val="tx1"/>
                </a:solidFill>
                <a:latin typeface="Times New Roman" charset="0"/>
                <a:cs typeface="Arial" charset="0"/>
              </a:endParaRPr>
            </a:p>
          </p:txBody>
        </p:sp>
        <p:sp>
          <p:nvSpPr>
            <p:cNvPr id="206910" name="Text Box 62"/>
            <p:cNvSpPr txBox="1">
              <a:spLocks noChangeArrowheads="1"/>
            </p:cNvSpPr>
            <p:nvPr/>
          </p:nvSpPr>
          <p:spPr bwMode="auto">
            <a:xfrm>
              <a:off x="1632" y="2352"/>
              <a:ext cx="384"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spcBef>
                  <a:spcPct val="50000"/>
                </a:spcBef>
                <a:buClrTx/>
                <a:buSzTx/>
                <a:buFontTx/>
                <a:buNone/>
              </a:pPr>
              <a:r>
                <a:rPr lang="fr-BE" sz="1600">
                  <a:solidFill>
                    <a:schemeClr val="tx1"/>
                  </a:solidFill>
                  <a:latin typeface="Times New Roman" charset="0"/>
                  <a:cs typeface="Arial" charset="0"/>
                </a:rPr>
                <a:t>-.18</a:t>
              </a:r>
              <a:endParaRPr lang="fr-FR" sz="1600">
                <a:solidFill>
                  <a:schemeClr val="tx1"/>
                </a:solidFill>
                <a:latin typeface="Times New Roman" charset="0"/>
                <a:cs typeface="Arial" charset="0"/>
              </a:endParaRPr>
            </a:p>
          </p:txBody>
        </p:sp>
        <p:sp>
          <p:nvSpPr>
            <p:cNvPr id="206911" name="Text Box 63"/>
            <p:cNvSpPr txBox="1">
              <a:spLocks noChangeArrowheads="1"/>
            </p:cNvSpPr>
            <p:nvPr/>
          </p:nvSpPr>
          <p:spPr bwMode="auto">
            <a:xfrm>
              <a:off x="2112" y="2544"/>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rgbClr val="C0C0C0"/>
                  </a:solidFill>
                  <a:latin typeface="Times New Roman" charset="0"/>
                  <a:cs typeface="Arial" charset="0"/>
                </a:rPr>
                <a:t>.09</a:t>
              </a:r>
              <a:endParaRPr lang="fr-FR" sz="1600">
                <a:solidFill>
                  <a:srgbClr val="C0C0C0"/>
                </a:solidFill>
                <a:latin typeface="Times New Roman" charset="0"/>
                <a:cs typeface="Arial" charset="0"/>
              </a:endParaRPr>
            </a:p>
          </p:txBody>
        </p:sp>
        <p:sp>
          <p:nvSpPr>
            <p:cNvPr id="206912" name="Text Box 64"/>
            <p:cNvSpPr txBox="1">
              <a:spLocks noChangeArrowheads="1"/>
            </p:cNvSpPr>
            <p:nvPr/>
          </p:nvSpPr>
          <p:spPr bwMode="auto">
            <a:xfrm>
              <a:off x="2016" y="2256"/>
              <a:ext cx="768" cy="254"/>
            </a:xfrm>
            <a:prstGeom prst="rect">
              <a:avLst/>
            </a:prstGeom>
            <a:solidFill>
              <a:schemeClr val="bg1"/>
            </a:solidFill>
            <a:ln w="9525">
              <a:solidFill>
                <a:schemeClr val="tx1"/>
              </a:solidFill>
              <a:miter lim="800000"/>
              <a:headEnd/>
              <a:tailEnd/>
            </a:ln>
          </p:spPr>
          <p:txBody>
            <a:bodyPr/>
            <a:lstStyle/>
            <a:p>
              <a:pPr algn="ctr" eaLnBrk="0" hangingPunct="0">
                <a:spcBef>
                  <a:spcPct val="0"/>
                </a:spcBef>
                <a:buClrTx/>
                <a:buSzTx/>
                <a:buFontTx/>
                <a:buNone/>
              </a:pPr>
              <a:r>
                <a:rPr lang="fr-FR" sz="1600">
                  <a:solidFill>
                    <a:schemeClr val="tx1"/>
                  </a:solidFill>
                  <a:latin typeface="Times New Roman" charset="0"/>
                </a:rPr>
                <a:t>Coopération</a:t>
              </a:r>
              <a:endParaRPr lang="fr-FR" sz="1200" b="1">
                <a:solidFill>
                  <a:srgbClr val="000000"/>
                </a:solidFill>
                <a:latin typeface="Times New Roman" charset="0"/>
              </a:endParaRPr>
            </a:p>
          </p:txBody>
        </p:sp>
        <p:sp>
          <p:nvSpPr>
            <p:cNvPr id="206893" name="Line 45"/>
            <p:cNvSpPr>
              <a:spLocks noChangeShapeType="1"/>
            </p:cNvSpPr>
            <p:nvPr/>
          </p:nvSpPr>
          <p:spPr bwMode="auto">
            <a:xfrm>
              <a:off x="1296" y="1440"/>
              <a:ext cx="480" cy="139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206894" name="Text Box 46"/>
            <p:cNvSpPr txBox="1">
              <a:spLocks noChangeArrowheads="1"/>
            </p:cNvSpPr>
            <p:nvPr/>
          </p:nvSpPr>
          <p:spPr bwMode="auto">
            <a:xfrm>
              <a:off x="1344" y="1824"/>
              <a:ext cx="288" cy="21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Tx/>
                <a:buSzTx/>
                <a:buFontTx/>
                <a:buNone/>
              </a:pPr>
              <a:r>
                <a:rPr lang="fr-BE" sz="1600">
                  <a:solidFill>
                    <a:schemeClr val="tx1"/>
                  </a:solidFill>
                  <a:latin typeface="Times New Roman" charset="0"/>
                  <a:cs typeface="Arial" charset="0"/>
                </a:rPr>
                <a:t>.14</a:t>
              </a:r>
              <a:endParaRPr lang="fr-FR" sz="1600">
                <a:solidFill>
                  <a:schemeClr val="tx1"/>
                </a:solidFill>
                <a:latin typeface="Times New Roman" charset="0"/>
                <a:cs typeface="Arial" charset="0"/>
              </a:endParaRPr>
            </a:p>
          </p:txBody>
        </p:sp>
        <p:sp>
          <p:nvSpPr>
            <p:cNvPr id="206913" name="Text Box 65"/>
            <p:cNvSpPr txBox="1">
              <a:spLocks noChangeArrowheads="1"/>
            </p:cNvSpPr>
            <p:nvPr/>
          </p:nvSpPr>
          <p:spPr bwMode="auto">
            <a:xfrm>
              <a:off x="192" y="1104"/>
              <a:ext cx="1344" cy="360"/>
            </a:xfrm>
            <a:prstGeom prst="rect">
              <a:avLst/>
            </a:prstGeom>
            <a:solidFill>
              <a:srgbClr val="E2E2E2"/>
            </a:solidFill>
            <a:ln w="9525">
              <a:solidFill>
                <a:schemeClr val="tx1"/>
              </a:solidFill>
              <a:miter lim="800000"/>
              <a:headEnd/>
              <a:tailEnd/>
            </a:ln>
          </p:spPr>
          <p:txBody>
            <a:bodyPr/>
            <a:lstStyle/>
            <a:p>
              <a:pPr algn="ctr" eaLnBrk="0" hangingPunct="0">
                <a:spcBef>
                  <a:spcPct val="0"/>
                </a:spcBef>
                <a:buClrTx/>
                <a:buSzTx/>
                <a:buFontTx/>
                <a:buNone/>
              </a:pPr>
              <a:r>
                <a:rPr lang="fr-FR" sz="1600">
                  <a:solidFill>
                    <a:srgbClr val="000000"/>
                  </a:solidFill>
                  <a:latin typeface="Times New Roman" charset="0"/>
                </a:rPr>
                <a:t>Sentiment d’efficacité personnelle</a:t>
              </a:r>
              <a:endParaRPr lang="fr-FR" sz="1600">
                <a:solidFill>
                  <a:schemeClr val="tx1"/>
                </a:solidFill>
                <a:latin typeface="Times New Roman" charset="0"/>
              </a:endParaRPr>
            </a:p>
          </p:txBody>
        </p:sp>
      </p:grpSp>
      <p:grpSp>
        <p:nvGrpSpPr>
          <p:cNvPr id="206922" name="Group 74"/>
          <p:cNvGrpSpPr>
            <a:grpSpLocks/>
          </p:cNvGrpSpPr>
          <p:nvPr/>
        </p:nvGrpSpPr>
        <p:grpSpPr bwMode="auto">
          <a:xfrm>
            <a:off x="1600200" y="381000"/>
            <a:ext cx="6913563" cy="792163"/>
            <a:chOff x="1056" y="240"/>
            <a:chExt cx="4355" cy="499"/>
          </a:xfrm>
        </p:grpSpPr>
        <p:sp>
          <p:nvSpPr>
            <p:cNvPr id="206923" name="Rectangle 75"/>
            <p:cNvSpPr>
              <a:spLocks noChangeArrowheads="1"/>
            </p:cNvSpPr>
            <p:nvPr/>
          </p:nvSpPr>
          <p:spPr bwMode="auto">
            <a:xfrm>
              <a:off x="1056" y="240"/>
              <a:ext cx="2948" cy="362"/>
            </a:xfrm>
            <a:prstGeom prst="rect">
              <a:avLst/>
            </a:prstGeom>
            <a:solidFill>
              <a:schemeClr val="bg1"/>
            </a:solidFill>
            <a:ln w="38100">
              <a:solidFill>
                <a:srgbClr val="003366"/>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92075">
                <a:spcBef>
                  <a:spcPct val="0"/>
                </a:spcBef>
                <a:buClrTx/>
                <a:buSzTx/>
                <a:buFontTx/>
                <a:buNone/>
              </a:pPr>
              <a:r>
                <a:rPr lang="fr-BE" b="1">
                  <a:solidFill>
                    <a:srgbClr val="003366"/>
                  </a:solidFill>
                </a:rPr>
                <a:t>Etude empirique</a:t>
              </a:r>
              <a:endParaRPr lang="fr-FR" b="1">
                <a:solidFill>
                  <a:srgbClr val="003366"/>
                </a:solidFill>
              </a:endParaRPr>
            </a:p>
          </p:txBody>
        </p:sp>
        <p:sp>
          <p:nvSpPr>
            <p:cNvPr id="206924" name="Rectangle 76"/>
            <p:cNvSpPr>
              <a:spLocks noChangeArrowheads="1"/>
            </p:cNvSpPr>
            <p:nvPr/>
          </p:nvSpPr>
          <p:spPr bwMode="auto">
            <a:xfrm>
              <a:off x="3596" y="466"/>
              <a:ext cx="1815" cy="273"/>
            </a:xfrm>
            <a:prstGeom prst="rect">
              <a:avLst/>
            </a:prstGeom>
            <a:solidFill>
              <a:srgbClr val="336699"/>
            </a:solidFill>
            <a:ln w="38100">
              <a:solidFill>
                <a:srgbClr val="336699"/>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spcBef>
                  <a:spcPct val="0"/>
                </a:spcBef>
                <a:buClrTx/>
                <a:buSzTx/>
                <a:buFontTx/>
                <a:buNone/>
              </a:pPr>
              <a:r>
                <a:rPr lang="fr-FR" sz="1600" b="1">
                  <a:solidFill>
                    <a:schemeClr val="bg1"/>
                  </a:solidFill>
                  <a:latin typeface="Arial" charset="0"/>
                </a:rPr>
                <a:t>Résultats</a:t>
              </a:r>
            </a:p>
          </p:txBody>
        </p:sp>
      </p:grpSp>
    </p:spTree>
    <p:extLst>
      <p:ext uri="{BB962C8B-B14F-4D97-AF65-F5344CB8AC3E}">
        <p14:creationId xmlns:p14="http://schemas.microsoft.com/office/powerpoint/2010/main" val="35920797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txBox="1">
            <a:spLocks/>
          </p:cNvSpPr>
          <p:nvPr/>
        </p:nvSpPr>
        <p:spPr>
          <a:xfrm>
            <a:off x="399143" y="1905000"/>
            <a:ext cx="8568676" cy="4698999"/>
          </a:xfrm>
          <a:prstGeom prst="rect">
            <a:avLst/>
          </a:prstGeom>
        </p:spPr>
        <p:txBody>
          <a:bodyPr>
            <a:normAutofit fontScale="92500" lnSpcReduction="10000"/>
          </a:bodyPr>
          <a:lstStyle>
            <a:lvl1pPr marL="457200" indent="-457200" algn="l" defTabSz="914400" rtl="0" eaLnBrk="1" latinLnBrk="0" hangingPunct="1">
              <a:spcBef>
                <a:spcPts val="2000"/>
              </a:spcBef>
              <a:buSzPct val="100000"/>
              <a:buFont typeface="Wingdings" pitchFamily="2" charset="2"/>
              <a:buChar char=""/>
              <a:defRPr sz="2200" kern="1200">
                <a:solidFill>
                  <a:schemeClr val="tx1"/>
                </a:solidFill>
                <a:latin typeface="+mn-lt"/>
                <a:ea typeface="+mn-ea"/>
                <a:cs typeface="+mn-cs"/>
              </a:defRPr>
            </a:lvl1pPr>
            <a:lvl2pPr marL="914400" indent="-457200" algn="l" defTabSz="914400" rtl="0" eaLnBrk="1" latinLnBrk="0" hangingPunct="1">
              <a:spcBef>
                <a:spcPts val="1500"/>
              </a:spcBef>
              <a:buClr>
                <a:schemeClr val="tx1">
                  <a:lumMod val="60000"/>
                  <a:lumOff val="40000"/>
                </a:schemeClr>
              </a:buClr>
              <a:buSzPct val="100000"/>
              <a:buFont typeface="Wingdings" pitchFamily="2" charset="2"/>
              <a:buChar char=""/>
              <a:defRPr sz="2000" kern="1200">
                <a:solidFill>
                  <a:schemeClr val="tx1"/>
                </a:solidFill>
                <a:latin typeface="+mn-lt"/>
                <a:ea typeface="+mn-ea"/>
                <a:cs typeface="+mn-cs"/>
              </a:defRPr>
            </a:lvl2pPr>
            <a:lvl3pPr marL="1371600" indent="-457200" algn="l" defTabSz="914400" rtl="0" eaLnBrk="1" latinLnBrk="0" hangingPunct="1">
              <a:spcBef>
                <a:spcPts val="1500"/>
              </a:spcBef>
              <a:buSzPct val="100000"/>
              <a:buFont typeface="Wingdings" pitchFamily="2" charset="2"/>
              <a:buChar char=""/>
              <a:defRPr sz="1800" kern="1200">
                <a:solidFill>
                  <a:schemeClr val="tx1"/>
                </a:solidFill>
                <a:latin typeface="+mn-lt"/>
                <a:ea typeface="+mn-ea"/>
                <a:cs typeface="+mn-cs"/>
              </a:defRPr>
            </a:lvl3pPr>
            <a:lvl4pPr marL="1828800" indent="-457200" algn="l" defTabSz="914400" rtl="0" eaLnBrk="1" latinLnBrk="0" hangingPunct="1">
              <a:spcBef>
                <a:spcPts val="1500"/>
              </a:spcBef>
              <a:buClr>
                <a:schemeClr val="tx1">
                  <a:lumMod val="60000"/>
                  <a:lumOff val="40000"/>
                </a:schemeClr>
              </a:buClr>
              <a:buSzPct val="100000"/>
              <a:buFont typeface="Wingdings" pitchFamily="2" charset="2"/>
              <a:buChar char=""/>
              <a:defRPr sz="1800" kern="1200">
                <a:solidFill>
                  <a:schemeClr val="tx1"/>
                </a:solidFill>
                <a:latin typeface="+mn-lt"/>
                <a:ea typeface="+mn-ea"/>
                <a:cs typeface="+mn-cs"/>
              </a:defRPr>
            </a:lvl4pPr>
            <a:lvl5pPr marL="2286000" indent="-457200" algn="l" defTabSz="914400" rtl="0" eaLnBrk="1" latinLnBrk="0" hangingPunct="1">
              <a:spcBef>
                <a:spcPts val="1500"/>
              </a:spcBef>
              <a:buSzPct val="100000"/>
              <a:buFont typeface="Wingdings" pitchFamily="2" charset="2"/>
              <a:buChar char=""/>
              <a:defRPr sz="1800" kern="1200">
                <a:solidFill>
                  <a:schemeClr val="tx1"/>
                </a:solidFill>
                <a:latin typeface="+mn-lt"/>
                <a:ea typeface="+mn-ea"/>
                <a:cs typeface="+mn-cs"/>
              </a:defRPr>
            </a:lvl5pPr>
            <a:lvl6pPr marL="2743200" indent="-457200" algn="l" defTabSz="914400" rtl="0" eaLnBrk="1" latinLnBrk="0" hangingPunct="1">
              <a:spcBef>
                <a:spcPts val="1500"/>
              </a:spcBef>
              <a:buClr>
                <a:schemeClr val="tx1">
                  <a:lumMod val="60000"/>
                  <a:lumOff val="40000"/>
                </a:schemeClr>
              </a:buClr>
              <a:buSzPct val="100000"/>
              <a:buFont typeface="Wingdings" pitchFamily="2" charset="2"/>
              <a:buChar char=""/>
              <a:tabLst/>
              <a:defRPr sz="1800" kern="1200">
                <a:solidFill>
                  <a:schemeClr val="tx1"/>
                </a:solidFill>
                <a:latin typeface="+mn-lt"/>
                <a:ea typeface="+mn-ea"/>
                <a:cs typeface="+mn-cs"/>
              </a:defRPr>
            </a:lvl6pPr>
            <a:lvl7pPr marL="3200400" indent="-457200" algn="l" defTabSz="914400" rtl="0" eaLnBrk="1" latinLnBrk="0" hangingPunct="1">
              <a:spcBef>
                <a:spcPts val="1500"/>
              </a:spcBef>
              <a:buSzPct val="100000"/>
              <a:buFont typeface="Wingdings" pitchFamily="2" charset="2"/>
              <a:buChar char=""/>
              <a:tabLst/>
              <a:defRPr sz="1800" kern="1200" baseline="0">
                <a:solidFill>
                  <a:schemeClr val="tx1"/>
                </a:solidFill>
                <a:latin typeface="+mn-lt"/>
                <a:ea typeface="+mn-ea"/>
                <a:cs typeface="+mn-cs"/>
              </a:defRPr>
            </a:lvl7pPr>
            <a:lvl8pPr marL="3657600" indent="-457200" algn="l" defTabSz="914400" rtl="0" eaLnBrk="1" latinLnBrk="0" hangingPunct="1">
              <a:spcBef>
                <a:spcPts val="1500"/>
              </a:spcBef>
              <a:buClr>
                <a:schemeClr val="tx1">
                  <a:lumMod val="60000"/>
                  <a:lumOff val="40000"/>
                </a:schemeClr>
              </a:buClr>
              <a:buSzPct val="100000"/>
              <a:buFont typeface="Wingdings" pitchFamily="2" charset="2"/>
              <a:buChar char=""/>
              <a:tabLst/>
              <a:defRPr sz="1800" kern="1200" baseline="0">
                <a:solidFill>
                  <a:schemeClr val="tx1"/>
                </a:solidFill>
                <a:latin typeface="+mn-lt"/>
                <a:ea typeface="+mn-ea"/>
                <a:cs typeface="+mn-cs"/>
              </a:defRPr>
            </a:lvl8pPr>
            <a:lvl9pPr marL="4114800" indent="-457200" algn="l" defTabSz="914400" rtl="0" eaLnBrk="1" latinLnBrk="0" hangingPunct="1">
              <a:spcBef>
                <a:spcPts val="1500"/>
              </a:spcBef>
              <a:buSzPct val="100000"/>
              <a:buFont typeface="Wingdings" pitchFamily="2" charset="2"/>
              <a:buChar char=""/>
              <a:tabLst/>
              <a:defRPr sz="1800" kern="1200" baseline="0">
                <a:solidFill>
                  <a:schemeClr val="tx1"/>
                </a:solidFill>
                <a:latin typeface="+mn-lt"/>
                <a:ea typeface="+mn-ea"/>
                <a:cs typeface="+mn-cs"/>
              </a:defRPr>
            </a:lvl9pPr>
          </a:lstStyle>
          <a:p>
            <a:pPr lvl="1">
              <a:buFont typeface="Wingdings" charset="2"/>
              <a:buChar char="§"/>
            </a:pPr>
            <a:r>
              <a:rPr lang="fr-BE" sz="1900" dirty="0"/>
              <a:t>Rôle essentiel joué par l’intégration </a:t>
            </a:r>
            <a:r>
              <a:rPr lang="fr-BE" sz="1900" dirty="0" smtClean="0"/>
              <a:t> académique et sociale</a:t>
            </a:r>
            <a:endParaRPr lang="fr-BE" sz="1900" dirty="0"/>
          </a:p>
          <a:p>
            <a:pPr lvl="1">
              <a:buFont typeface="Wingdings" charset="2"/>
              <a:buChar char="§"/>
            </a:pPr>
            <a:r>
              <a:rPr lang="fr-BE" sz="1900" dirty="0" smtClean="0"/>
              <a:t>Eclairage nouveau sur ses 2 sources principales : le sentiment d’efficacité personnelle et la perception d’un soutien social par les pairs.  Impact négatif de la perception de compétition</a:t>
            </a:r>
          </a:p>
          <a:p>
            <a:pPr lvl="1">
              <a:buFont typeface="Wingdings" charset="2"/>
              <a:buChar char="§"/>
            </a:pPr>
            <a:r>
              <a:rPr lang="fr-BE" sz="1900" dirty="0" smtClean="0"/>
              <a:t>Importance de l’ajustement émotionnel, influencé positivement par l’intégration sociale</a:t>
            </a:r>
          </a:p>
          <a:p>
            <a:pPr>
              <a:buFont typeface="Wingdings" charset="2"/>
              <a:buChar char="§"/>
            </a:pPr>
            <a:r>
              <a:rPr lang="fr-BE" sz="2100" b="1" dirty="0" smtClean="0">
                <a:solidFill>
                  <a:srgbClr val="9F2936"/>
                </a:solidFill>
              </a:rPr>
              <a:t>Implications</a:t>
            </a:r>
            <a:r>
              <a:rPr lang="fr-BE" sz="2100" dirty="0" smtClean="0">
                <a:solidFill>
                  <a:srgbClr val="9F2936"/>
                </a:solidFill>
              </a:rPr>
              <a:t> : </a:t>
            </a:r>
          </a:p>
          <a:p>
            <a:pPr lvl="1">
              <a:buFont typeface="Wingdings" charset="2"/>
              <a:buChar char="§"/>
            </a:pPr>
            <a:r>
              <a:rPr lang="fr-BE" sz="1900" u="sng" dirty="0" smtClean="0"/>
              <a:t>Universités – facultés</a:t>
            </a:r>
            <a:r>
              <a:rPr lang="fr-BE" sz="1900" dirty="0" smtClean="0"/>
              <a:t> : Quels dispositifs mettre en place pour faciliter la première prise de contact entre étudiants ? </a:t>
            </a:r>
          </a:p>
          <a:p>
            <a:pPr lvl="1">
              <a:buFont typeface="Wingdings" charset="2"/>
              <a:buChar char="§"/>
            </a:pPr>
            <a:r>
              <a:rPr lang="fr-BE" sz="1900" u="sng" dirty="0" smtClean="0"/>
              <a:t>Professeurs</a:t>
            </a:r>
            <a:r>
              <a:rPr lang="fr-BE" sz="1900" dirty="0" smtClean="0"/>
              <a:t> : Quelles pratiques pédagogiques faut-il privilégier pour développer les interactions sociales entre étudiants ?</a:t>
            </a:r>
          </a:p>
          <a:p>
            <a:pPr lvl="1">
              <a:buFont typeface="Wingdings" charset="2"/>
              <a:buChar char="§"/>
            </a:pPr>
            <a:r>
              <a:rPr lang="fr-BE" sz="1900" u="sng" dirty="0" smtClean="0"/>
              <a:t>Conseillers</a:t>
            </a:r>
            <a:r>
              <a:rPr lang="fr-BE" sz="1900" dirty="0" smtClean="0"/>
              <a:t> : En quoi ces résultats aident-ils à choisir les dispositifs d’aide à mettre en place pour renforcer les sources de l’intégration sociale  ? </a:t>
            </a:r>
          </a:p>
        </p:txBody>
      </p:sp>
      <p:pic>
        <p:nvPicPr>
          <p:cNvPr id="5" name="Image 4"/>
          <p:cNvPicPr>
            <a:picLocks noChangeAspect="1"/>
          </p:cNvPicPr>
          <p:nvPr/>
        </p:nvPicPr>
        <p:blipFill>
          <a:blip r:embed="rId3"/>
          <a:stretch>
            <a:fillRect/>
          </a:stretch>
        </p:blipFill>
        <p:spPr>
          <a:xfrm>
            <a:off x="0" y="0"/>
            <a:ext cx="1549401" cy="1712496"/>
          </a:xfrm>
          <a:prstGeom prst="rect">
            <a:avLst/>
          </a:prstGeom>
        </p:spPr>
      </p:pic>
      <p:sp>
        <p:nvSpPr>
          <p:cNvPr id="6" name="Titre 1"/>
          <p:cNvSpPr>
            <a:spLocks noGrp="1"/>
          </p:cNvSpPr>
          <p:nvPr>
            <p:ph type="title"/>
          </p:nvPr>
        </p:nvSpPr>
        <p:spPr>
          <a:xfrm>
            <a:off x="1591732" y="274638"/>
            <a:ext cx="7095068" cy="1143000"/>
          </a:xfrm>
        </p:spPr>
        <p:txBody>
          <a:bodyPr>
            <a:noAutofit/>
          </a:bodyPr>
          <a:lstStyle/>
          <a:p>
            <a:r>
              <a:rPr lang="fr-FR" sz="4000" dirty="0" smtClean="0"/>
              <a:t>Persévérer et s’intégrer socialement</a:t>
            </a:r>
            <a:endParaRPr lang="fr-FR" sz="4000" dirty="0"/>
          </a:p>
        </p:txBody>
      </p:sp>
    </p:spTree>
    <p:extLst>
      <p:ext uri="{BB962C8B-B14F-4D97-AF65-F5344CB8AC3E}">
        <p14:creationId xmlns:p14="http://schemas.microsoft.com/office/powerpoint/2010/main" val="2626800653"/>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972526" y="2114551"/>
            <a:ext cx="6686549" cy="2262781"/>
          </a:xfrm>
        </p:spPr>
        <p:txBody>
          <a:bodyPr>
            <a:noAutofit/>
          </a:bodyPr>
          <a:lstStyle/>
          <a:p>
            <a:pPr algn="r"/>
            <a:r>
              <a:rPr lang="en-US" sz="2800" b="1" dirty="0" smtClean="0">
                <a:latin typeface="Calibri" panose="020F0502020204030204" pitchFamily="34" charset="0"/>
              </a:rPr>
              <a:t>Example 2: </a:t>
            </a:r>
            <a:br>
              <a:rPr lang="en-US" sz="2800" b="1" dirty="0" smtClean="0">
                <a:latin typeface="Calibri" panose="020F0502020204030204" pitchFamily="34" charset="0"/>
              </a:rPr>
            </a:br>
            <a:r>
              <a:rPr lang="en-GB" sz="2800" dirty="0"/>
              <a:t>Can normative factors influence academic persistence? An investigation through the theory of planned behaviour </a:t>
            </a:r>
            <a:endParaRPr lang="fr-FR" sz="2800" dirty="0"/>
          </a:p>
        </p:txBody>
      </p:sp>
      <p:sp>
        <p:nvSpPr>
          <p:cNvPr id="3" name="Sous-titre 2"/>
          <p:cNvSpPr>
            <a:spLocks noGrp="1"/>
          </p:cNvSpPr>
          <p:nvPr>
            <p:ph type="subTitle" idx="1"/>
          </p:nvPr>
        </p:nvSpPr>
        <p:spPr>
          <a:xfrm>
            <a:off x="1371600" y="4368800"/>
            <a:ext cx="6400800" cy="1752600"/>
          </a:xfrm>
        </p:spPr>
        <p:txBody>
          <a:bodyPr/>
          <a:lstStyle/>
          <a:p>
            <a:endParaRPr lang="fr-BE" dirty="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17</a:t>
            </a:fld>
            <a:endParaRPr lang="en-US" dirty="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16" y="1"/>
            <a:ext cx="3275977" cy="749651"/>
          </a:xfrm>
          <a:prstGeom prst="rect">
            <a:avLst/>
          </a:prstGeom>
        </p:spPr>
      </p:pic>
      <p:sp>
        <p:nvSpPr>
          <p:cNvPr id="7" name="Rectangle 6"/>
          <p:cNvSpPr/>
          <p:nvPr/>
        </p:nvSpPr>
        <p:spPr>
          <a:xfrm>
            <a:off x="990600" y="62348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264384431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smtClean="0"/>
              <a:t>Plan</a:t>
            </a:r>
            <a:endParaRPr lang="fr-BE" dirty="0"/>
          </a:p>
        </p:txBody>
      </p:sp>
      <p:sp>
        <p:nvSpPr>
          <p:cNvPr id="3" name="Espace réservé du contenu 2"/>
          <p:cNvSpPr>
            <a:spLocks noGrp="1"/>
          </p:cNvSpPr>
          <p:nvPr>
            <p:ph idx="1"/>
          </p:nvPr>
        </p:nvSpPr>
        <p:spPr>
          <a:xfrm>
            <a:off x="609599" y="1484784"/>
            <a:ext cx="6705792" cy="4556579"/>
          </a:xfrm>
        </p:spPr>
        <p:txBody>
          <a:bodyPr>
            <a:normAutofit/>
          </a:bodyPr>
          <a:lstStyle/>
          <a:p>
            <a:r>
              <a:rPr lang="fr-BE" sz="1900" b="1" dirty="0" smtClean="0"/>
              <a:t>Introduction </a:t>
            </a:r>
          </a:p>
          <a:p>
            <a:pPr lvl="1"/>
            <a:r>
              <a:rPr lang="fr-BE" sz="1900" dirty="0" err="1" smtClean="0"/>
              <a:t>Contextualization</a:t>
            </a:r>
            <a:endParaRPr lang="fr-BE" sz="1900" dirty="0" smtClean="0"/>
          </a:p>
          <a:p>
            <a:pPr lvl="1"/>
            <a:r>
              <a:rPr lang="fr-BE" sz="1900" dirty="0" err="1" smtClean="0"/>
              <a:t>Past</a:t>
            </a:r>
            <a:r>
              <a:rPr lang="fr-BE" sz="1900" dirty="0" smtClean="0"/>
              <a:t> </a:t>
            </a:r>
            <a:r>
              <a:rPr lang="fr-BE" sz="1900" dirty="0" err="1" smtClean="0"/>
              <a:t>researches</a:t>
            </a:r>
            <a:r>
              <a:rPr lang="fr-BE" sz="1900" dirty="0" smtClean="0"/>
              <a:t>  </a:t>
            </a:r>
          </a:p>
          <a:p>
            <a:pPr lvl="1"/>
            <a:r>
              <a:rPr lang="fr-BE" sz="1900" dirty="0"/>
              <a:t>The </a:t>
            </a:r>
            <a:r>
              <a:rPr lang="fr-BE" sz="1900" dirty="0" err="1"/>
              <a:t>theory</a:t>
            </a:r>
            <a:r>
              <a:rPr lang="fr-BE" sz="1900" dirty="0"/>
              <a:t> of </a:t>
            </a:r>
            <a:r>
              <a:rPr lang="fr-BE" sz="1900" dirty="0" err="1"/>
              <a:t>planned</a:t>
            </a:r>
            <a:r>
              <a:rPr lang="fr-BE" sz="1900" dirty="0"/>
              <a:t> </a:t>
            </a:r>
            <a:r>
              <a:rPr lang="fr-BE" sz="1900" dirty="0" err="1"/>
              <a:t>behaviour</a:t>
            </a:r>
            <a:r>
              <a:rPr lang="fr-BE" sz="1900" dirty="0"/>
              <a:t> </a:t>
            </a:r>
            <a:endParaRPr lang="fr-BE" sz="1900" dirty="0" smtClean="0"/>
          </a:p>
          <a:p>
            <a:pPr marL="365760" lvl="1" indent="0">
              <a:buNone/>
            </a:pPr>
            <a:r>
              <a:rPr lang="fr-BE" sz="1900" dirty="0" smtClean="0"/>
              <a:t> </a:t>
            </a:r>
          </a:p>
          <a:p>
            <a:r>
              <a:rPr lang="fr-BE" sz="1900" b="1" dirty="0" err="1" smtClean="0"/>
              <a:t>Study</a:t>
            </a:r>
            <a:endParaRPr lang="fr-BE" sz="1900" b="1" dirty="0" smtClean="0"/>
          </a:p>
          <a:p>
            <a:pPr lvl="1"/>
            <a:r>
              <a:rPr lang="fr-BE" sz="1900" dirty="0" smtClean="0"/>
              <a:t>Participants &amp; questionnaire</a:t>
            </a:r>
          </a:p>
          <a:p>
            <a:pPr lvl="1"/>
            <a:r>
              <a:rPr lang="fr-BE" sz="1900" dirty="0" smtClean="0"/>
              <a:t>Structural </a:t>
            </a:r>
            <a:r>
              <a:rPr lang="fr-BE" sz="1900" dirty="0" err="1" smtClean="0"/>
              <a:t>equation</a:t>
            </a:r>
            <a:r>
              <a:rPr lang="fr-BE" sz="1900" dirty="0" smtClean="0"/>
              <a:t> analyses </a:t>
            </a:r>
          </a:p>
          <a:p>
            <a:pPr marL="365760" lvl="1" indent="0">
              <a:buNone/>
            </a:pPr>
            <a:endParaRPr lang="fr-BE" sz="1900" dirty="0" smtClean="0"/>
          </a:p>
          <a:p>
            <a:r>
              <a:rPr lang="fr-BE" sz="1900" b="1" dirty="0" smtClean="0"/>
              <a:t>Discussion &amp; Conclusion</a:t>
            </a:r>
            <a:endParaRPr lang="fr-BE" sz="1900" b="1" dirty="0"/>
          </a:p>
          <a:p>
            <a:pPr lvl="1"/>
            <a:r>
              <a:rPr lang="fr-BE" sz="1900" dirty="0" smtClean="0"/>
              <a:t>Discussion</a:t>
            </a:r>
          </a:p>
          <a:p>
            <a:pPr lvl="1"/>
            <a:r>
              <a:rPr lang="fr-BE" sz="1900" dirty="0" smtClean="0"/>
              <a:t>Limitations </a:t>
            </a:r>
          </a:p>
          <a:p>
            <a:pPr lvl="1"/>
            <a:r>
              <a:rPr lang="fr-BE" sz="1900" dirty="0" smtClean="0"/>
              <a:t>Conclusion</a:t>
            </a:r>
          </a:p>
          <a:p>
            <a:pPr marL="365760" lvl="1" indent="0">
              <a:buNone/>
            </a:pPr>
            <a:endParaRPr lang="fr-BE" dirty="0" smtClean="0"/>
          </a:p>
          <a:p>
            <a:endParaRPr lang="fr-BE" dirty="0"/>
          </a:p>
        </p:txBody>
      </p:sp>
      <p:sp>
        <p:nvSpPr>
          <p:cNvPr id="8" name="Espace réservé du pied de page 7"/>
          <p:cNvSpPr>
            <a:spLocks noGrp="1"/>
          </p:cNvSpPr>
          <p:nvPr>
            <p:ph type="ftr" sz="quarter" idx="11"/>
          </p:nvPr>
        </p:nvSpPr>
        <p:spPr/>
        <p:txBody>
          <a:bodyPr/>
          <a:lstStyle/>
          <a:p>
            <a:endParaRPr lang="fr-BE" dirty="0"/>
          </a:p>
        </p:txBody>
      </p:sp>
      <p:sp>
        <p:nvSpPr>
          <p:cNvPr id="10" name="Rectangle 9"/>
          <p:cNvSpPr/>
          <p:nvPr/>
        </p:nvSpPr>
        <p:spPr>
          <a:xfrm>
            <a:off x="876300" y="6348252"/>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2101134187"/>
      </p:ext>
    </p:extLst>
  </p:cSld>
  <p:clrMapOvr>
    <a:masterClrMapping/>
  </p:clrMapOvr>
  <mc:AlternateContent xmlns:mc="http://schemas.openxmlformats.org/markup-compatibility/2006" xmlns:p14="http://schemas.microsoft.com/office/powerpoint/2010/main">
    <mc:Choice Requires="p14">
      <p:transition spd="slow" p14:dur="2000" advTm="19172"/>
    </mc:Choice>
    <mc:Fallback xmlns="">
      <p:transition spd="slow" advTm="19172"/>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smtClean="0"/>
              <a:t>Introduction: context</a:t>
            </a:r>
            <a:endParaRPr lang="fr-BE" dirty="0"/>
          </a:p>
        </p:txBody>
      </p:sp>
      <p:sp>
        <p:nvSpPr>
          <p:cNvPr id="3" name="Espace réservé du contenu 2"/>
          <p:cNvSpPr>
            <a:spLocks noGrp="1"/>
          </p:cNvSpPr>
          <p:nvPr>
            <p:ph idx="1"/>
          </p:nvPr>
        </p:nvSpPr>
        <p:spPr/>
        <p:txBody>
          <a:bodyPr>
            <a:noAutofit/>
          </a:bodyPr>
          <a:lstStyle/>
          <a:p>
            <a:r>
              <a:rPr lang="fr-BE" sz="2000" dirty="0" smtClean="0"/>
              <a:t>In </a:t>
            </a:r>
            <a:r>
              <a:rPr lang="fr-BE" sz="2000" dirty="0" err="1" smtClean="0"/>
              <a:t>Belgium</a:t>
            </a:r>
            <a:r>
              <a:rPr lang="fr-BE" sz="2000" dirty="0" smtClean="0"/>
              <a:t>: </a:t>
            </a:r>
          </a:p>
          <a:p>
            <a:pPr lvl="1"/>
            <a:r>
              <a:rPr lang="fr-BE" sz="1800" dirty="0" smtClean="0"/>
              <a:t>The rate of </a:t>
            </a:r>
            <a:r>
              <a:rPr lang="fr-BE" sz="1800" dirty="0" err="1" smtClean="0"/>
              <a:t>failure</a:t>
            </a:r>
            <a:r>
              <a:rPr lang="fr-BE" sz="1800" dirty="0" smtClean="0"/>
              <a:t> and </a:t>
            </a:r>
            <a:r>
              <a:rPr lang="fr-BE" sz="1800" dirty="0" err="1" smtClean="0"/>
              <a:t>dropouts</a:t>
            </a:r>
            <a:r>
              <a:rPr lang="fr-BE" sz="1800" dirty="0" smtClean="0"/>
              <a:t> of first </a:t>
            </a:r>
            <a:r>
              <a:rPr lang="fr-BE" sz="1800" dirty="0" err="1" smtClean="0"/>
              <a:t>year</a:t>
            </a:r>
            <a:r>
              <a:rPr lang="fr-BE" sz="1800" dirty="0" smtClean="0"/>
              <a:t> </a:t>
            </a:r>
            <a:r>
              <a:rPr lang="fr-BE" sz="1800" dirty="0" err="1" smtClean="0"/>
              <a:t>college</a:t>
            </a:r>
            <a:r>
              <a:rPr lang="fr-BE" sz="1800" dirty="0" smtClean="0"/>
              <a:t> </a:t>
            </a:r>
            <a:r>
              <a:rPr lang="fr-BE" sz="1800" dirty="0" err="1" smtClean="0"/>
              <a:t>students</a:t>
            </a:r>
            <a:r>
              <a:rPr lang="fr-BE" sz="1800" dirty="0" smtClean="0"/>
              <a:t> </a:t>
            </a:r>
            <a:r>
              <a:rPr lang="fr-BE" sz="1800" dirty="0" err="1" smtClean="0"/>
              <a:t>is</a:t>
            </a:r>
            <a:r>
              <a:rPr lang="fr-BE" sz="1800" dirty="0" smtClean="0"/>
              <a:t> 60% (ETNIC, 2011) </a:t>
            </a:r>
          </a:p>
          <a:p>
            <a:pPr lvl="1"/>
            <a:r>
              <a:rPr lang="fr-BE" sz="1800" dirty="0" smtClean="0"/>
              <a:t>25% of </a:t>
            </a:r>
            <a:r>
              <a:rPr lang="fr-BE" sz="1800" dirty="0" err="1" smtClean="0"/>
              <a:t>this</a:t>
            </a:r>
            <a:r>
              <a:rPr lang="fr-BE" sz="1800" dirty="0" smtClean="0"/>
              <a:t> </a:t>
            </a:r>
            <a:r>
              <a:rPr lang="fr-BE" sz="1800" dirty="0" err="1" smtClean="0"/>
              <a:t>students</a:t>
            </a:r>
            <a:r>
              <a:rPr lang="fr-BE" sz="1800" dirty="0" smtClean="0"/>
              <a:t> </a:t>
            </a:r>
            <a:r>
              <a:rPr lang="fr-BE" sz="1800" dirty="0" err="1" smtClean="0"/>
              <a:t>give</a:t>
            </a:r>
            <a:r>
              <a:rPr lang="fr-BE" sz="1800" dirty="0" smtClean="0"/>
              <a:t> up (Neuville, Frenay, Noël &amp; </a:t>
            </a:r>
            <a:r>
              <a:rPr lang="fr-BE" sz="1800" dirty="0" err="1" smtClean="0"/>
              <a:t>Wertz</a:t>
            </a:r>
            <a:r>
              <a:rPr lang="fr-BE" sz="1800" dirty="0" smtClean="0"/>
              <a:t>, 2013) </a:t>
            </a:r>
          </a:p>
          <a:p>
            <a:pPr marL="365760" lvl="1" indent="0">
              <a:buNone/>
            </a:pPr>
            <a:endParaRPr lang="fr-BE" sz="500" dirty="0" smtClean="0"/>
          </a:p>
          <a:p>
            <a:r>
              <a:rPr lang="fr-BE" sz="2000" dirty="0"/>
              <a:t>In Europe: </a:t>
            </a:r>
            <a:endParaRPr lang="fr-BE" sz="2000" dirty="0" smtClean="0"/>
          </a:p>
          <a:p>
            <a:pPr lvl="1"/>
            <a:r>
              <a:rPr lang="fr-BE" sz="1800" dirty="0" smtClean="0"/>
              <a:t>30% of </a:t>
            </a:r>
            <a:r>
              <a:rPr lang="fr-BE" sz="1800" dirty="0" err="1" smtClean="0"/>
              <a:t>students</a:t>
            </a:r>
            <a:r>
              <a:rPr lang="fr-BE" sz="1800" dirty="0" smtClean="0"/>
              <a:t> </a:t>
            </a:r>
            <a:r>
              <a:rPr lang="fr-BE" sz="1800" dirty="0" err="1" smtClean="0"/>
              <a:t>give</a:t>
            </a:r>
            <a:r>
              <a:rPr lang="fr-BE" sz="1800" dirty="0" smtClean="0"/>
              <a:t> up </a:t>
            </a:r>
            <a:r>
              <a:rPr lang="fr-BE" sz="1800" dirty="0" err="1" smtClean="0"/>
              <a:t>before</a:t>
            </a:r>
            <a:r>
              <a:rPr lang="fr-BE" sz="1800" dirty="0" smtClean="0"/>
              <a:t> </a:t>
            </a:r>
            <a:r>
              <a:rPr lang="fr-BE" sz="1800" dirty="0" err="1" smtClean="0"/>
              <a:t>getting</a:t>
            </a:r>
            <a:r>
              <a:rPr lang="fr-BE" sz="1800" dirty="0" smtClean="0"/>
              <a:t> </a:t>
            </a:r>
            <a:r>
              <a:rPr lang="fr-BE" sz="1800" dirty="0" err="1" smtClean="0"/>
              <a:t>their</a:t>
            </a:r>
            <a:r>
              <a:rPr lang="fr-BE" sz="1800" dirty="0" smtClean="0"/>
              <a:t> </a:t>
            </a:r>
            <a:r>
              <a:rPr lang="fr-BE" sz="1800" dirty="0" err="1" smtClean="0"/>
              <a:t>degree</a:t>
            </a:r>
            <a:r>
              <a:rPr lang="fr-BE" sz="1800" dirty="0" smtClean="0"/>
              <a:t> (OCDE, 2009) </a:t>
            </a:r>
            <a:endParaRPr lang="fr-BE" sz="1800" dirty="0"/>
          </a:p>
          <a:p>
            <a:pPr marL="0" lvl="0" indent="0" algn="r">
              <a:buClr>
                <a:srgbClr val="59B0B9"/>
              </a:buClr>
              <a:buNone/>
            </a:pPr>
            <a:endParaRPr lang="fr-BE" sz="500" dirty="0" smtClean="0">
              <a:sym typeface="Wingdings" panose="05000000000000000000" pitchFamily="2" charset="2"/>
            </a:endParaRPr>
          </a:p>
          <a:p>
            <a:pPr marL="0" lvl="0" indent="0">
              <a:buClr>
                <a:srgbClr val="59B0B9"/>
              </a:buClr>
              <a:buNone/>
            </a:pPr>
            <a:r>
              <a:rPr lang="fr-BE" sz="2000" dirty="0" smtClean="0">
                <a:solidFill>
                  <a:srgbClr val="C00000"/>
                </a:solidFill>
                <a:sym typeface="Wingdings" panose="05000000000000000000" pitchFamily="2" charset="2"/>
              </a:rPr>
              <a:t> </a:t>
            </a:r>
            <a:r>
              <a:rPr lang="fr-BE" sz="2000" dirty="0" err="1" smtClean="0">
                <a:solidFill>
                  <a:srgbClr val="C00000"/>
                </a:solidFill>
                <a:sym typeface="Wingdings" panose="05000000000000000000" pitchFamily="2" charset="2"/>
              </a:rPr>
              <a:t>Economical</a:t>
            </a:r>
            <a:r>
              <a:rPr lang="fr-BE" sz="2000" dirty="0" smtClean="0">
                <a:solidFill>
                  <a:srgbClr val="C00000"/>
                </a:solidFill>
                <a:sym typeface="Wingdings" panose="05000000000000000000" pitchFamily="2" charset="2"/>
              </a:rPr>
              <a:t> and </a:t>
            </a:r>
            <a:r>
              <a:rPr lang="fr-BE" sz="2000" dirty="0" err="1" smtClean="0">
                <a:solidFill>
                  <a:srgbClr val="C00000"/>
                </a:solidFill>
                <a:sym typeface="Wingdings" panose="05000000000000000000" pitchFamily="2" charset="2"/>
              </a:rPr>
              <a:t>psychological</a:t>
            </a:r>
            <a:r>
              <a:rPr lang="fr-BE" sz="2000" dirty="0" smtClean="0">
                <a:solidFill>
                  <a:srgbClr val="C00000"/>
                </a:solidFill>
                <a:sym typeface="Wingdings" panose="05000000000000000000" pitchFamily="2" charset="2"/>
              </a:rPr>
              <a:t> </a:t>
            </a:r>
            <a:r>
              <a:rPr lang="fr-BE" sz="2000" dirty="0" err="1" smtClean="0">
                <a:solidFill>
                  <a:srgbClr val="C00000"/>
                </a:solidFill>
                <a:sym typeface="Wingdings" panose="05000000000000000000" pitchFamily="2" charset="2"/>
              </a:rPr>
              <a:t>consequences</a:t>
            </a:r>
            <a:r>
              <a:rPr lang="fr-BE" sz="2000" dirty="0" smtClean="0">
                <a:solidFill>
                  <a:srgbClr val="C00000"/>
                </a:solidFill>
                <a:sym typeface="Wingdings" panose="05000000000000000000" pitchFamily="2" charset="2"/>
              </a:rPr>
              <a:t> </a:t>
            </a:r>
            <a:r>
              <a:rPr lang="it-IT" sz="2000" i="1" dirty="0" smtClean="0">
                <a:solidFill>
                  <a:srgbClr val="C00000"/>
                </a:solidFill>
                <a:sym typeface="Wingdings" pitchFamily="2" charset="2"/>
              </a:rPr>
              <a:t>(</a:t>
            </a:r>
            <a:r>
              <a:rPr lang="it-IT" sz="2000" i="1" dirty="0">
                <a:solidFill>
                  <a:srgbClr val="C00000"/>
                </a:solidFill>
                <a:sym typeface="Wingdings" pitchFamily="2" charset="2"/>
              </a:rPr>
              <a:t>e.g. Boudrenghien, 2011 ; DeBerard Spielmans &amp; Julka, 2004 ; </a:t>
            </a:r>
            <a:r>
              <a:rPr lang="fr-BE" sz="2000" dirty="0" err="1">
                <a:solidFill>
                  <a:srgbClr val="C00000"/>
                </a:solidFill>
              </a:rPr>
              <a:t>Schmitz</a:t>
            </a:r>
            <a:r>
              <a:rPr lang="fr-BE" sz="2000" dirty="0">
                <a:solidFill>
                  <a:srgbClr val="C00000"/>
                </a:solidFill>
              </a:rPr>
              <a:t>, 2009</a:t>
            </a:r>
            <a:r>
              <a:rPr lang="it-IT" sz="2000" i="1" dirty="0">
                <a:solidFill>
                  <a:srgbClr val="C00000"/>
                </a:solidFill>
                <a:sym typeface="Wingdings" pitchFamily="2" charset="2"/>
              </a:rPr>
              <a:t>). </a:t>
            </a:r>
            <a:endParaRPr lang="fr-BE" sz="2000" i="1" dirty="0">
              <a:solidFill>
                <a:srgbClr val="C00000"/>
              </a:solidFill>
            </a:endParaRPr>
          </a:p>
          <a:p>
            <a:pPr marL="0" indent="0">
              <a:buNone/>
            </a:pPr>
            <a:r>
              <a:rPr lang="fr-BE" sz="2000" dirty="0" smtClean="0">
                <a:solidFill>
                  <a:schemeClr val="accent5"/>
                </a:solidFill>
                <a:sym typeface="Wingdings" panose="05000000000000000000" pitchFamily="2" charset="2"/>
              </a:rPr>
              <a:t> </a:t>
            </a:r>
            <a:endParaRPr lang="fr-BE" sz="2000" dirty="0">
              <a:solidFill>
                <a:schemeClr val="accent5"/>
              </a:solidFill>
            </a:endParaRPr>
          </a:p>
        </p:txBody>
      </p:sp>
      <p:sp>
        <p:nvSpPr>
          <p:cNvPr id="4" name="Espace réservé du numéro de diapositive 3"/>
          <p:cNvSpPr>
            <a:spLocks noGrp="1"/>
          </p:cNvSpPr>
          <p:nvPr>
            <p:ph type="sldNum" sz="quarter" idx="12"/>
          </p:nvPr>
        </p:nvSpPr>
        <p:spPr/>
        <p:txBody>
          <a:bodyPr>
            <a:normAutofit/>
          </a:bodyPr>
          <a:lstStyle/>
          <a:p>
            <a:fld id="{3DC00026-5C32-4C91-9ED0-D1296EFB2813}" type="slidenum">
              <a:rPr lang="fr-BE" smtClean="0"/>
              <a:t>19</a:t>
            </a:fld>
            <a:endParaRPr lang="fr-BE"/>
          </a:p>
        </p:txBody>
      </p:sp>
      <p:sp>
        <p:nvSpPr>
          <p:cNvPr id="5" name="Espace réservé du pied de page 4"/>
          <p:cNvSpPr>
            <a:spLocks noGrp="1"/>
          </p:cNvSpPr>
          <p:nvPr>
            <p:ph type="ftr" sz="quarter" idx="11"/>
          </p:nvPr>
        </p:nvSpPr>
        <p:spPr/>
        <p:txBody>
          <a:bodyPr/>
          <a:lstStyle/>
          <a:p>
            <a:endParaRPr lang="fr-BE" dirty="0"/>
          </a:p>
        </p:txBody>
      </p:sp>
      <p:sp>
        <p:nvSpPr>
          <p:cNvPr id="10" name="Rectangle 9"/>
          <p:cNvSpPr/>
          <p:nvPr/>
        </p:nvSpPr>
        <p:spPr>
          <a:xfrm>
            <a:off x="13716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custDataLst>
      <p:tags r:id="rId1"/>
    </p:custDataLst>
    <p:extLst>
      <p:ext uri="{BB962C8B-B14F-4D97-AF65-F5344CB8AC3E}">
        <p14:creationId xmlns:p14="http://schemas.microsoft.com/office/powerpoint/2010/main" val="3883742865"/>
      </p:ext>
    </p:extLst>
  </p:cSld>
  <p:clrMapOvr>
    <a:masterClrMapping/>
  </p:clrMapOvr>
  <mc:AlternateContent xmlns:mc="http://schemas.openxmlformats.org/markup-compatibility/2006" xmlns:p14="http://schemas.microsoft.com/office/powerpoint/2010/main">
    <mc:Choice Requires="p14">
      <p:transition spd="slow" p14:dur="2000" advTm="113301"/>
    </mc:Choice>
    <mc:Fallback xmlns="">
      <p:transition spd="slow" advTm="113301"/>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xfrm>
            <a:off x="914398" y="346076"/>
            <a:ext cx="7095068" cy="1143000"/>
          </a:xfrm>
        </p:spPr>
        <p:txBody>
          <a:bodyPr>
            <a:noAutofit/>
          </a:bodyPr>
          <a:lstStyle/>
          <a:p>
            <a:pPr eaLnBrk="1" hangingPunct="1"/>
            <a:r>
              <a:rPr lang="fr-BE" sz="3600" dirty="0">
                <a:ea typeface="ＭＳ Ｐゴシック" pitchFamily="-1" charset="-128"/>
                <a:cs typeface="ＭＳ Ｐゴシック" pitchFamily="-1" charset="-128"/>
              </a:rPr>
              <a:t>Le projet de la </a:t>
            </a:r>
            <a:r>
              <a:rPr lang="fr-BE" sz="3600" dirty="0" smtClean="0">
                <a:ea typeface="ＭＳ Ｐゴシック" pitchFamily="-1" charset="-128"/>
                <a:cs typeface="ＭＳ Ｐゴシック" pitchFamily="-1" charset="-128"/>
              </a:rPr>
              <a:t>Chaire UNESCO </a:t>
            </a:r>
            <a:br>
              <a:rPr lang="fr-BE" sz="3600" dirty="0" smtClean="0">
                <a:ea typeface="ＭＳ Ｐゴシック" pitchFamily="-1" charset="-128"/>
                <a:cs typeface="ＭＳ Ｐゴシック" pitchFamily="-1" charset="-128"/>
              </a:rPr>
            </a:br>
            <a:r>
              <a:rPr lang="fr-BE" sz="3600" dirty="0" smtClean="0">
                <a:ea typeface="ＭＳ Ｐゴシック" pitchFamily="-1" charset="-128"/>
                <a:cs typeface="ＭＳ Ｐゴシック" pitchFamily="-1" charset="-128"/>
              </a:rPr>
              <a:t>de pédagogie universitaire</a:t>
            </a:r>
            <a:endParaRPr lang="fr-FR" sz="3600" dirty="0">
              <a:ea typeface="ＭＳ Ｐゴシック" pitchFamily="-1" charset="-128"/>
              <a:cs typeface="ＭＳ Ｐゴシック" pitchFamily="-1" charset="-128"/>
            </a:endParaRPr>
          </a:p>
        </p:txBody>
      </p:sp>
      <p:sp>
        <p:nvSpPr>
          <p:cNvPr id="17412" name="Rectangle 3"/>
          <p:cNvSpPr>
            <a:spLocks noGrp="1" noChangeArrowheads="1"/>
          </p:cNvSpPr>
          <p:nvPr>
            <p:ph type="body" idx="1"/>
          </p:nvPr>
        </p:nvSpPr>
        <p:spPr/>
        <p:txBody>
          <a:bodyPr>
            <a:normAutofit/>
          </a:bodyPr>
          <a:lstStyle/>
          <a:p>
            <a:pPr eaLnBrk="1" hangingPunct="1"/>
            <a:r>
              <a:rPr lang="fr-FR" dirty="0">
                <a:solidFill>
                  <a:srgbClr val="9F2936"/>
                </a:solidFill>
                <a:ea typeface="ＭＳ Ｐゴシック" pitchFamily="-1" charset="-128"/>
                <a:cs typeface="ＭＳ Ｐゴシック" pitchFamily="-1" charset="-128"/>
              </a:rPr>
              <a:t>La CPU, des recherches en prise avec les préoccupations pédagogiques de terrain à l’UCL</a:t>
            </a:r>
          </a:p>
          <a:p>
            <a:pPr eaLnBrk="1" hangingPunct="1"/>
            <a:r>
              <a:rPr lang="fr-FR" dirty="0" smtClean="0">
                <a:solidFill>
                  <a:srgbClr val="9F2936"/>
                </a:solidFill>
                <a:ea typeface="ＭＳ Ｐゴシック" pitchFamily="-1" charset="-128"/>
                <a:cs typeface="ＭＳ Ｐゴシック" pitchFamily="-1" charset="-128"/>
              </a:rPr>
              <a:t>La CPU, un lieu de réflexion et de recherche sur les pratiques et politiques </a:t>
            </a:r>
          </a:p>
          <a:p>
            <a:pPr eaLnBrk="1" hangingPunct="1"/>
            <a:r>
              <a:rPr lang="fr-FR" dirty="0" smtClean="0">
                <a:solidFill>
                  <a:schemeClr val="bg1">
                    <a:lumMod val="65000"/>
                  </a:schemeClr>
                </a:solidFill>
                <a:ea typeface="ＭＳ Ｐゴシック" pitchFamily="-1" charset="-128"/>
                <a:cs typeface="ＭＳ Ｐゴシック" pitchFamily="-1" charset="-128"/>
              </a:rPr>
              <a:t>La </a:t>
            </a:r>
            <a:r>
              <a:rPr lang="fr-FR" dirty="0">
                <a:solidFill>
                  <a:schemeClr val="bg1">
                    <a:lumMod val="65000"/>
                  </a:schemeClr>
                </a:solidFill>
                <a:ea typeface="ＭＳ Ｐゴシック" pitchFamily="-1" charset="-128"/>
                <a:cs typeface="ＭＳ Ｐゴシック" pitchFamily="-1" charset="-128"/>
              </a:rPr>
              <a:t>CPU, un accent mis sur le </a:t>
            </a:r>
            <a:r>
              <a:rPr lang="fr-FR" dirty="0" err="1">
                <a:solidFill>
                  <a:schemeClr val="bg1">
                    <a:lumMod val="65000"/>
                  </a:schemeClr>
                </a:solidFill>
                <a:ea typeface="ＭＳ Ｐゴシック" pitchFamily="-1" charset="-128"/>
                <a:cs typeface="ＭＳ Ｐゴシック" pitchFamily="-1" charset="-128"/>
              </a:rPr>
              <a:t>Scholarship</a:t>
            </a:r>
            <a:r>
              <a:rPr lang="fr-FR" dirty="0">
                <a:solidFill>
                  <a:schemeClr val="bg1">
                    <a:lumMod val="65000"/>
                  </a:schemeClr>
                </a:solidFill>
                <a:ea typeface="ＭＳ Ｐゴシック" pitchFamily="-1" charset="-128"/>
                <a:cs typeface="ＭＳ Ｐゴシック" pitchFamily="-1" charset="-128"/>
              </a:rPr>
              <a:t> of </a:t>
            </a:r>
            <a:r>
              <a:rPr lang="fr-FR" dirty="0" err="1">
                <a:solidFill>
                  <a:schemeClr val="bg1">
                    <a:lumMod val="65000"/>
                  </a:schemeClr>
                </a:solidFill>
                <a:ea typeface="ＭＳ Ｐゴシック" pitchFamily="-1" charset="-128"/>
                <a:cs typeface="ＭＳ Ｐゴシック" pitchFamily="-1" charset="-128"/>
              </a:rPr>
              <a:t>Teaching</a:t>
            </a:r>
            <a:r>
              <a:rPr lang="fr-FR" dirty="0">
                <a:solidFill>
                  <a:schemeClr val="bg1">
                    <a:lumMod val="65000"/>
                  </a:schemeClr>
                </a:solidFill>
                <a:ea typeface="ＭＳ Ｐゴシック" pitchFamily="-1" charset="-128"/>
                <a:cs typeface="ＭＳ Ｐゴシック" pitchFamily="-1" charset="-128"/>
              </a:rPr>
              <a:t> and Learning (</a:t>
            </a:r>
            <a:r>
              <a:rPr lang="fr-FR" dirty="0" err="1">
                <a:solidFill>
                  <a:schemeClr val="bg1">
                    <a:lumMod val="65000"/>
                  </a:schemeClr>
                </a:solidFill>
                <a:ea typeface="ＭＳ Ｐゴシック" pitchFamily="-1" charset="-128"/>
                <a:cs typeface="ＭＳ Ｐゴシック" pitchFamily="-1" charset="-128"/>
              </a:rPr>
              <a:t>SoTL</a:t>
            </a:r>
            <a:r>
              <a:rPr lang="fr-FR" dirty="0">
                <a:solidFill>
                  <a:schemeClr val="bg1">
                    <a:lumMod val="65000"/>
                  </a:schemeClr>
                </a:solidFill>
                <a:ea typeface="ＭＳ Ｐゴシック" pitchFamily="-1" charset="-128"/>
                <a:cs typeface="ＭＳ Ｐゴシック" pitchFamily="-1" charset="-128"/>
              </a:rPr>
              <a:t>) </a:t>
            </a:r>
          </a:p>
          <a:p>
            <a:pPr eaLnBrk="1" hangingPunct="1"/>
            <a:r>
              <a:rPr lang="fr-FR" dirty="0" smtClean="0">
                <a:solidFill>
                  <a:schemeClr val="bg1">
                    <a:lumMod val="65000"/>
                  </a:schemeClr>
                </a:solidFill>
                <a:ea typeface="ＭＳ Ｐゴシック" pitchFamily="-1" charset="-128"/>
                <a:cs typeface="ＭＳ Ｐゴシック" pitchFamily="-1" charset="-128"/>
              </a:rPr>
              <a:t>La </a:t>
            </a:r>
            <a:r>
              <a:rPr lang="fr-FR" dirty="0">
                <a:solidFill>
                  <a:schemeClr val="bg1">
                    <a:lumMod val="65000"/>
                  </a:schemeClr>
                </a:solidFill>
                <a:ea typeface="ＭＳ Ｐゴシック" pitchFamily="-1" charset="-128"/>
                <a:cs typeface="ＭＳ Ｐゴシック" pitchFamily="-1" charset="-128"/>
              </a:rPr>
              <a:t>CPU, une insertion internationale</a:t>
            </a:r>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pic>
        <p:nvPicPr>
          <p:cNvPr id="5" name="Image 4"/>
          <p:cNvPicPr>
            <a:picLocks noChangeAspect="1"/>
          </p:cNvPicPr>
          <p:nvPr/>
        </p:nvPicPr>
        <p:blipFill>
          <a:blip r:embed="rId4"/>
          <a:stretch>
            <a:fillRect/>
          </a:stretch>
        </p:blipFill>
        <p:spPr>
          <a:xfrm>
            <a:off x="7349066" y="24411"/>
            <a:ext cx="1591733" cy="157578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smtClean="0"/>
              <a:t>Introduction: past research</a:t>
            </a:r>
            <a:endParaRPr lang="fr-BE" dirty="0"/>
          </a:p>
        </p:txBody>
      </p:sp>
      <p:sp>
        <p:nvSpPr>
          <p:cNvPr id="4" name="Espace réservé du contenu 3"/>
          <p:cNvSpPr>
            <a:spLocks noGrp="1"/>
          </p:cNvSpPr>
          <p:nvPr>
            <p:ph idx="1"/>
          </p:nvPr>
        </p:nvSpPr>
        <p:spPr/>
        <p:txBody>
          <a:bodyPr>
            <a:normAutofit fontScale="70000" lnSpcReduction="20000"/>
          </a:bodyPr>
          <a:lstStyle/>
          <a:p>
            <a:r>
              <a:rPr lang="fr-BE" sz="3100" dirty="0" smtClean="0"/>
              <a:t>A lot of </a:t>
            </a:r>
            <a:r>
              <a:rPr lang="fr-BE" sz="3100" dirty="0" err="1" smtClean="0"/>
              <a:t>studies</a:t>
            </a:r>
            <a:r>
              <a:rPr lang="fr-BE" sz="3100" dirty="0" smtClean="0"/>
              <a:t> </a:t>
            </a:r>
            <a:r>
              <a:rPr lang="fr-BE" sz="3100" dirty="0" err="1" smtClean="0"/>
              <a:t>exist</a:t>
            </a:r>
            <a:r>
              <a:rPr lang="fr-BE" sz="3100" dirty="0" smtClean="0"/>
              <a:t> about the </a:t>
            </a:r>
            <a:r>
              <a:rPr lang="fr-BE" sz="3100" dirty="0" err="1" smtClean="0"/>
              <a:t>determinants</a:t>
            </a:r>
            <a:r>
              <a:rPr lang="fr-BE" sz="3100" dirty="0" smtClean="0"/>
              <a:t> of </a:t>
            </a:r>
            <a:r>
              <a:rPr lang="fr-BE" sz="3100" dirty="0" err="1" smtClean="0"/>
              <a:t>academic</a:t>
            </a:r>
            <a:r>
              <a:rPr lang="fr-BE" sz="3100" dirty="0" smtClean="0"/>
              <a:t> </a:t>
            </a:r>
            <a:r>
              <a:rPr lang="fr-BE" sz="3100" dirty="0" err="1" smtClean="0"/>
              <a:t>persistence</a:t>
            </a:r>
            <a:r>
              <a:rPr lang="fr-BE" sz="3100" dirty="0" smtClean="0"/>
              <a:t>:</a:t>
            </a:r>
          </a:p>
          <a:p>
            <a:pPr lvl="1"/>
            <a:r>
              <a:rPr lang="fr-BE" sz="2900" dirty="0"/>
              <a:t>Background </a:t>
            </a:r>
            <a:r>
              <a:rPr lang="fr-BE" sz="2900" dirty="0" err="1"/>
              <a:t>factors</a:t>
            </a:r>
            <a:r>
              <a:rPr lang="fr-BE" sz="2900" dirty="0"/>
              <a:t> (</a:t>
            </a:r>
            <a:r>
              <a:rPr lang="fr-BE" sz="2900" dirty="0" err="1"/>
              <a:t>ethnicity</a:t>
            </a:r>
            <a:r>
              <a:rPr lang="fr-BE" sz="2900" dirty="0"/>
              <a:t>, </a:t>
            </a:r>
            <a:r>
              <a:rPr lang="fr-BE" sz="2900" dirty="0" err="1"/>
              <a:t>income</a:t>
            </a:r>
            <a:r>
              <a:rPr lang="fr-BE" sz="2900" dirty="0"/>
              <a:t>, </a:t>
            </a:r>
            <a:r>
              <a:rPr lang="fr-BE" sz="2900" dirty="0" err="1"/>
              <a:t>parent’s</a:t>
            </a:r>
            <a:r>
              <a:rPr lang="fr-BE" sz="2900" dirty="0"/>
              <a:t> </a:t>
            </a:r>
            <a:r>
              <a:rPr lang="fr-BE" sz="2900" dirty="0" err="1"/>
              <a:t>academic</a:t>
            </a:r>
            <a:r>
              <a:rPr lang="fr-BE" sz="2900" dirty="0"/>
              <a:t> </a:t>
            </a:r>
            <a:r>
              <a:rPr lang="fr-BE" sz="2900" dirty="0" err="1"/>
              <a:t>level</a:t>
            </a:r>
            <a:r>
              <a:rPr lang="fr-BE" sz="2900" dirty="0"/>
              <a:t>, </a:t>
            </a:r>
            <a:r>
              <a:rPr lang="fr-BE" sz="2900" dirty="0" err="1"/>
              <a:t>sex</a:t>
            </a:r>
            <a:r>
              <a:rPr lang="fr-BE" sz="2900" dirty="0"/>
              <a:t>…) (</a:t>
            </a:r>
            <a:r>
              <a:rPr lang="fr-BE" sz="2900" dirty="0" err="1"/>
              <a:t>e.g</a:t>
            </a:r>
            <a:r>
              <a:rPr lang="fr-BE" sz="2900" dirty="0"/>
              <a:t>. </a:t>
            </a:r>
            <a:r>
              <a:rPr lang="fr-BE" sz="2900" dirty="0" err="1"/>
              <a:t>Otero</a:t>
            </a:r>
            <a:r>
              <a:rPr lang="fr-BE" sz="2900" dirty="0"/>
              <a:t>, Rivas &amp; Rivera, 2007; </a:t>
            </a:r>
            <a:r>
              <a:rPr lang="fr-BE" sz="2900" dirty="0" err="1"/>
              <a:t>McCauley</a:t>
            </a:r>
            <a:r>
              <a:rPr lang="fr-BE" sz="2900" dirty="0"/>
              <a:t>, 1998)</a:t>
            </a:r>
          </a:p>
          <a:p>
            <a:pPr lvl="1"/>
            <a:r>
              <a:rPr lang="fr-BE" sz="2900" dirty="0" err="1"/>
              <a:t>Motivational</a:t>
            </a:r>
            <a:r>
              <a:rPr lang="fr-BE" sz="2900" dirty="0"/>
              <a:t> </a:t>
            </a:r>
            <a:r>
              <a:rPr lang="fr-BE" sz="2900" dirty="0" err="1"/>
              <a:t>factors</a:t>
            </a:r>
            <a:r>
              <a:rPr lang="fr-BE" sz="2900" dirty="0"/>
              <a:t> (</a:t>
            </a:r>
            <a:r>
              <a:rPr lang="fr-BE" sz="2900" dirty="0" err="1"/>
              <a:t>expectancy</a:t>
            </a:r>
            <a:r>
              <a:rPr lang="fr-BE" sz="2900" dirty="0"/>
              <a:t>-value, intention, control…) </a:t>
            </a:r>
            <a:r>
              <a:rPr lang="en-GB" sz="2900" dirty="0"/>
              <a:t>(e.g. Eccles &amp; </a:t>
            </a:r>
            <a:r>
              <a:rPr lang="en-GB" sz="2900" dirty="0" err="1"/>
              <a:t>Wigfield</a:t>
            </a:r>
            <a:r>
              <a:rPr lang="en-GB" sz="2900" dirty="0"/>
              <a:t>, 2002; Nora, Cabrera, </a:t>
            </a:r>
            <a:r>
              <a:rPr lang="en-GB" sz="2900" dirty="0" err="1"/>
              <a:t>Hagdorn</a:t>
            </a:r>
            <a:r>
              <a:rPr lang="en-GB" sz="2900" dirty="0"/>
              <a:t> &amp; </a:t>
            </a:r>
            <a:r>
              <a:rPr lang="en-GB" sz="2900" dirty="0" err="1"/>
              <a:t>Pascallera</a:t>
            </a:r>
            <a:r>
              <a:rPr lang="en-GB" sz="2900" dirty="0"/>
              <a:t>, 1996; Pritchard &amp; Wilson, 2003; Schmitz et al., 2010)</a:t>
            </a:r>
          </a:p>
          <a:p>
            <a:endParaRPr lang="fr-BE" sz="900" dirty="0"/>
          </a:p>
          <a:p>
            <a:r>
              <a:rPr lang="fr-BE" sz="3100" dirty="0" err="1" smtClean="0"/>
              <a:t>These</a:t>
            </a:r>
            <a:r>
              <a:rPr lang="fr-BE" sz="3100" dirty="0" smtClean="0"/>
              <a:t> </a:t>
            </a:r>
            <a:r>
              <a:rPr lang="fr-BE" sz="3100" dirty="0" err="1"/>
              <a:t>studies</a:t>
            </a:r>
            <a:r>
              <a:rPr lang="fr-BE" sz="3100" dirty="0"/>
              <a:t> </a:t>
            </a:r>
            <a:r>
              <a:rPr lang="fr-BE" sz="3100" dirty="0" err="1"/>
              <a:t>hardly</a:t>
            </a:r>
            <a:r>
              <a:rPr lang="fr-BE" sz="3100" dirty="0"/>
              <a:t> </a:t>
            </a:r>
            <a:r>
              <a:rPr lang="fr-BE" sz="3100" dirty="0" err="1"/>
              <a:t>consider</a:t>
            </a:r>
            <a:r>
              <a:rPr lang="fr-BE" sz="3100" dirty="0"/>
              <a:t> for normative aspects of </a:t>
            </a:r>
            <a:r>
              <a:rPr lang="fr-BE" sz="3100" dirty="0" err="1"/>
              <a:t>persistence</a:t>
            </a:r>
            <a:r>
              <a:rPr lang="fr-BE" sz="3100" dirty="0"/>
              <a:t> </a:t>
            </a:r>
            <a:r>
              <a:rPr lang="fr-BE" sz="3100" dirty="0" err="1"/>
              <a:t>such</a:t>
            </a:r>
            <a:r>
              <a:rPr lang="fr-BE" sz="3100" dirty="0"/>
              <a:t> as social </a:t>
            </a:r>
            <a:r>
              <a:rPr lang="fr-BE" sz="3100" dirty="0" err="1"/>
              <a:t>norms</a:t>
            </a:r>
            <a:r>
              <a:rPr lang="fr-BE" sz="3100" dirty="0"/>
              <a:t> </a:t>
            </a:r>
            <a:r>
              <a:rPr lang="fr-BE" sz="3100" dirty="0">
                <a:sym typeface="Wingdings" panose="05000000000000000000" pitchFamily="2" charset="2"/>
              </a:rPr>
              <a:t> </a:t>
            </a:r>
            <a:r>
              <a:rPr lang="fr-BE" sz="3100" dirty="0" err="1">
                <a:sym typeface="Wingdings" panose="05000000000000000000" pitchFamily="2" charset="2"/>
              </a:rPr>
              <a:t>infuence</a:t>
            </a:r>
            <a:r>
              <a:rPr lang="fr-BE" sz="3100" dirty="0">
                <a:sym typeface="Wingdings" panose="05000000000000000000" pitchFamily="2" charset="2"/>
              </a:rPr>
              <a:t> of </a:t>
            </a:r>
            <a:r>
              <a:rPr lang="fr-BE" sz="3100" dirty="0" err="1">
                <a:sym typeface="Wingdings" panose="05000000000000000000" pitchFamily="2" charset="2"/>
              </a:rPr>
              <a:t>others</a:t>
            </a:r>
            <a:r>
              <a:rPr lang="fr-BE" sz="3100" dirty="0">
                <a:sym typeface="Wingdings" panose="05000000000000000000" pitchFamily="2" charset="2"/>
              </a:rPr>
              <a:t> in </a:t>
            </a:r>
            <a:r>
              <a:rPr lang="fr-BE" sz="3100" dirty="0" err="1">
                <a:sym typeface="Wingdings" panose="05000000000000000000" pitchFamily="2" charset="2"/>
              </a:rPr>
              <a:t>our</a:t>
            </a:r>
            <a:r>
              <a:rPr lang="fr-BE" sz="3100" dirty="0">
                <a:sym typeface="Wingdings" panose="05000000000000000000" pitchFamily="2" charset="2"/>
              </a:rPr>
              <a:t> life (Corneille, 2010)</a:t>
            </a:r>
            <a:endParaRPr lang="fr-BE" sz="3100" dirty="0"/>
          </a:p>
          <a:p>
            <a:pPr marL="365760" lvl="1" indent="0">
              <a:buNone/>
            </a:pPr>
            <a:endParaRPr lang="fr-BE" sz="900" dirty="0" smtClean="0"/>
          </a:p>
          <a:p>
            <a:r>
              <a:rPr lang="fr-BE" sz="3100" dirty="0" smtClean="0"/>
              <a:t>Social </a:t>
            </a:r>
            <a:r>
              <a:rPr lang="fr-BE" sz="3100" dirty="0" err="1" smtClean="0"/>
              <a:t>norms</a:t>
            </a:r>
            <a:r>
              <a:rPr lang="fr-BE" sz="3100" dirty="0" smtClean="0"/>
              <a:t> </a:t>
            </a:r>
            <a:r>
              <a:rPr lang="fr-BE" sz="3100" dirty="0" err="1" smtClean="0"/>
              <a:t>play</a:t>
            </a:r>
            <a:r>
              <a:rPr lang="fr-BE" sz="3100" dirty="0" smtClean="0"/>
              <a:t> an important </a:t>
            </a:r>
            <a:r>
              <a:rPr lang="fr-BE" sz="3100" dirty="0" err="1" smtClean="0"/>
              <a:t>role</a:t>
            </a:r>
            <a:r>
              <a:rPr lang="fr-BE" sz="3100" dirty="0"/>
              <a:t> </a:t>
            </a:r>
            <a:r>
              <a:rPr lang="fr-BE" sz="3100" dirty="0" smtClean="0"/>
              <a:t>for </a:t>
            </a:r>
            <a:r>
              <a:rPr lang="fr-BE" sz="3100" dirty="0" err="1" smtClean="0"/>
              <a:t>behaviour</a:t>
            </a:r>
            <a:r>
              <a:rPr lang="fr-BE" sz="3100" dirty="0" smtClean="0"/>
              <a:t> (</a:t>
            </a:r>
            <a:r>
              <a:rPr lang="fr-BE" sz="3100" dirty="0" err="1" smtClean="0"/>
              <a:t>Cialdini</a:t>
            </a:r>
            <a:r>
              <a:rPr lang="fr-BE" sz="3100" dirty="0" smtClean="0"/>
              <a:t>, 2012)</a:t>
            </a:r>
          </a:p>
          <a:p>
            <a:pPr lvl="1"/>
            <a:r>
              <a:rPr lang="fr-BE" sz="2900" dirty="0" err="1" smtClean="0"/>
              <a:t>Persistence</a:t>
            </a:r>
            <a:r>
              <a:rPr lang="fr-BE" sz="2900" dirty="0" smtClean="0"/>
              <a:t> </a:t>
            </a:r>
            <a:r>
              <a:rPr lang="fr-BE" sz="2900" dirty="0" err="1" smtClean="0"/>
              <a:t>is</a:t>
            </a:r>
            <a:r>
              <a:rPr lang="fr-BE" sz="2900" dirty="0" smtClean="0"/>
              <a:t> </a:t>
            </a:r>
            <a:r>
              <a:rPr lang="fr-BE" sz="2900" dirty="0" err="1" smtClean="0"/>
              <a:t>considered</a:t>
            </a:r>
            <a:r>
              <a:rPr lang="fr-BE" sz="2900" dirty="0" smtClean="0"/>
              <a:t> as a </a:t>
            </a:r>
            <a:r>
              <a:rPr lang="fr-BE" sz="2900" dirty="0" err="1" smtClean="0"/>
              <a:t>behaviour</a:t>
            </a:r>
            <a:r>
              <a:rPr lang="fr-BE" sz="2900" dirty="0" smtClean="0"/>
              <a:t> (De </a:t>
            </a:r>
            <a:r>
              <a:rPr lang="fr-BE" sz="2900" dirty="0" err="1" smtClean="0"/>
              <a:t>Clercq</a:t>
            </a:r>
            <a:r>
              <a:rPr lang="fr-BE" sz="2900" dirty="0" smtClean="0"/>
              <a:t>, Roland, Dupont, Parmentier &amp; Frenay, 2014)</a:t>
            </a:r>
          </a:p>
          <a:p>
            <a:pPr lvl="1"/>
            <a:endParaRPr lang="fr-BE" dirty="0" smtClean="0"/>
          </a:p>
          <a:p>
            <a:pPr lvl="1"/>
            <a:endParaRPr lang="fr-BE" dirty="0"/>
          </a:p>
          <a:p>
            <a:pPr marL="365760" lvl="1" indent="0">
              <a:buNone/>
            </a:pPr>
            <a:endParaRPr lang="fr-BE" dirty="0" smtClean="0"/>
          </a:p>
        </p:txBody>
      </p:sp>
      <p:sp>
        <p:nvSpPr>
          <p:cNvPr id="6" name="Espace réservé du pied de page 5"/>
          <p:cNvSpPr>
            <a:spLocks noGrp="1"/>
          </p:cNvSpPr>
          <p:nvPr>
            <p:ph type="ftr" sz="quarter" idx="11"/>
          </p:nvPr>
        </p:nvSpPr>
        <p:spPr/>
        <p:txBody>
          <a:bodyPr/>
          <a:lstStyle/>
          <a:p>
            <a:endParaRPr lang="fr-BE"/>
          </a:p>
        </p:txBody>
      </p:sp>
      <p:sp>
        <p:nvSpPr>
          <p:cNvPr id="10" name="Rectangle 9"/>
          <p:cNvSpPr/>
          <p:nvPr/>
        </p:nvSpPr>
        <p:spPr>
          <a:xfrm>
            <a:off x="7874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custDataLst>
      <p:tags r:id="rId1"/>
    </p:custDataLst>
    <p:extLst>
      <p:ext uri="{BB962C8B-B14F-4D97-AF65-F5344CB8AC3E}">
        <p14:creationId xmlns:p14="http://schemas.microsoft.com/office/powerpoint/2010/main" val="2184738229"/>
      </p:ext>
    </p:extLst>
  </p:cSld>
  <p:clrMapOvr>
    <a:masterClrMapping/>
  </p:clrMapOvr>
  <mc:AlternateContent xmlns:mc="http://schemas.openxmlformats.org/markup-compatibility/2006" xmlns:p14="http://schemas.microsoft.com/office/powerpoint/2010/main">
    <mc:Choice Requires="p14">
      <p:transition spd="slow" p14:dur="2000" advTm="118678"/>
    </mc:Choice>
    <mc:Fallback xmlns="">
      <p:transition spd="slow" advTm="118678"/>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9599" y="609600"/>
            <a:ext cx="7810501" cy="967349"/>
          </a:xfrm>
        </p:spPr>
        <p:txBody>
          <a:bodyPr>
            <a:normAutofit/>
          </a:bodyPr>
          <a:lstStyle/>
          <a:p>
            <a:r>
              <a:rPr lang="fr-BE" dirty="0" smtClean="0"/>
              <a:t>The theory </a:t>
            </a:r>
            <a:r>
              <a:rPr lang="fr-BE" dirty="0"/>
              <a:t>of planned behaviour </a:t>
            </a:r>
          </a:p>
        </p:txBody>
      </p:sp>
      <p:sp>
        <p:nvSpPr>
          <p:cNvPr id="19" name="Espace réservé du pied de page 18"/>
          <p:cNvSpPr>
            <a:spLocks noGrp="1"/>
          </p:cNvSpPr>
          <p:nvPr>
            <p:ph type="ftr" sz="quarter" idx="11"/>
          </p:nvPr>
        </p:nvSpPr>
        <p:spPr/>
        <p:txBody>
          <a:bodyPr/>
          <a:lstStyle/>
          <a:p>
            <a:endParaRPr lang="fr-BE"/>
          </a:p>
        </p:txBody>
      </p:sp>
      <p:sp>
        <p:nvSpPr>
          <p:cNvPr id="76" name="ZoneTexte 75"/>
          <p:cNvSpPr txBox="1"/>
          <p:nvPr/>
        </p:nvSpPr>
        <p:spPr>
          <a:xfrm>
            <a:off x="6410301" y="5539583"/>
            <a:ext cx="2321469" cy="369332"/>
          </a:xfrm>
          <a:prstGeom prst="rect">
            <a:avLst/>
          </a:prstGeom>
          <a:noFill/>
          <a:ln w="28575">
            <a:noFill/>
          </a:ln>
        </p:spPr>
        <p:txBody>
          <a:bodyPr wrap="none" rtlCol="0">
            <a:spAutoFit/>
          </a:bodyPr>
          <a:lstStyle/>
          <a:p>
            <a:r>
              <a:rPr lang="fr-BE" dirty="0" smtClean="0"/>
              <a:t>Fishbein &amp; Ajzen, 2010</a:t>
            </a:r>
            <a:endParaRPr lang="fr-BE" dirty="0"/>
          </a:p>
        </p:txBody>
      </p:sp>
      <p:sp>
        <p:nvSpPr>
          <p:cNvPr id="41" name="Ellipse 40"/>
          <p:cNvSpPr/>
          <p:nvPr/>
        </p:nvSpPr>
        <p:spPr>
          <a:xfrm>
            <a:off x="5542571" y="3425277"/>
            <a:ext cx="1450238" cy="648000"/>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Behaviour</a:t>
            </a:r>
            <a:endParaRPr lang="fr-BE" sz="1400" b="1" dirty="0"/>
          </a:p>
        </p:txBody>
      </p:sp>
      <p:sp>
        <p:nvSpPr>
          <p:cNvPr id="46" name="Ellipse 45"/>
          <p:cNvSpPr/>
          <p:nvPr/>
        </p:nvSpPr>
        <p:spPr>
          <a:xfrm>
            <a:off x="3697826" y="3440459"/>
            <a:ext cx="1248172"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47" name="Ellipse 46"/>
          <p:cNvSpPr/>
          <p:nvPr/>
        </p:nvSpPr>
        <p:spPr>
          <a:xfrm>
            <a:off x="1331639" y="2259137"/>
            <a:ext cx="1409752"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49" name="Ellipse 48"/>
          <p:cNvSpPr/>
          <p:nvPr/>
        </p:nvSpPr>
        <p:spPr>
          <a:xfrm>
            <a:off x="1331642" y="2987874"/>
            <a:ext cx="14342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Perceived</a:t>
            </a:r>
            <a:r>
              <a:rPr lang="fr-BE" sz="1400" b="1" dirty="0" smtClean="0"/>
              <a:t> control</a:t>
            </a:r>
            <a:endParaRPr lang="fr-BE" sz="1400" b="1" dirty="0"/>
          </a:p>
        </p:txBody>
      </p:sp>
      <p:sp>
        <p:nvSpPr>
          <p:cNvPr id="82" name="Ellipse 81"/>
          <p:cNvSpPr/>
          <p:nvPr/>
        </p:nvSpPr>
        <p:spPr>
          <a:xfrm>
            <a:off x="1331640" y="3760663"/>
            <a:ext cx="150552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cxnSp>
        <p:nvCxnSpPr>
          <p:cNvPr id="93" name="Connecteur droit avec flèche 92"/>
          <p:cNvCxnSpPr>
            <a:stCxn id="47" idx="6"/>
            <a:endCxn id="46" idx="1"/>
          </p:cNvCxnSpPr>
          <p:nvPr/>
        </p:nvCxnSpPr>
        <p:spPr>
          <a:xfrm>
            <a:off x="2741391" y="2575546"/>
            <a:ext cx="1139226" cy="957587"/>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Connecteur droit avec flèche 95"/>
          <p:cNvCxnSpPr>
            <a:stCxn id="49" idx="6"/>
            <a:endCxn id="46" idx="2"/>
          </p:cNvCxnSpPr>
          <p:nvPr/>
        </p:nvCxnSpPr>
        <p:spPr>
          <a:xfrm>
            <a:off x="2765916" y="3304283"/>
            <a:ext cx="931910" cy="452585"/>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Connecteur droit avec flèche 96"/>
          <p:cNvCxnSpPr>
            <a:stCxn id="82" idx="6"/>
            <a:endCxn id="46" idx="3"/>
          </p:cNvCxnSpPr>
          <p:nvPr/>
        </p:nvCxnSpPr>
        <p:spPr>
          <a:xfrm flipV="1">
            <a:off x="2837168" y="3980603"/>
            <a:ext cx="1043449" cy="96469"/>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8" name="Connecteur droit avec flèche 97"/>
          <p:cNvCxnSpPr>
            <a:stCxn id="46" idx="6"/>
            <a:endCxn id="41" idx="2"/>
          </p:cNvCxnSpPr>
          <p:nvPr/>
        </p:nvCxnSpPr>
        <p:spPr>
          <a:xfrm flipV="1">
            <a:off x="4945998" y="3749277"/>
            <a:ext cx="596573" cy="7591"/>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7" name="Ellipse 106"/>
          <p:cNvSpPr/>
          <p:nvPr/>
        </p:nvSpPr>
        <p:spPr>
          <a:xfrm>
            <a:off x="1331642" y="4566532"/>
            <a:ext cx="14342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smtClean="0"/>
              <a:t>norms</a:t>
            </a:r>
            <a:endParaRPr lang="fr-BE" sz="1400" b="1" dirty="0"/>
          </a:p>
        </p:txBody>
      </p:sp>
      <p:cxnSp>
        <p:nvCxnSpPr>
          <p:cNvPr id="4" name="Connecteur droit avec flèche 3"/>
          <p:cNvCxnSpPr>
            <a:stCxn id="107" idx="6"/>
          </p:cNvCxnSpPr>
          <p:nvPr/>
        </p:nvCxnSpPr>
        <p:spPr>
          <a:xfrm flipV="1">
            <a:off x="2765916" y="4030735"/>
            <a:ext cx="1272422" cy="852206"/>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1" name="Ellipse 20"/>
          <p:cNvSpPr/>
          <p:nvPr/>
        </p:nvSpPr>
        <p:spPr>
          <a:xfrm>
            <a:off x="5542571" y="3429072"/>
            <a:ext cx="1527977" cy="648000"/>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6" name="ZoneTexte 5"/>
          <p:cNvSpPr txBox="1"/>
          <p:nvPr/>
        </p:nvSpPr>
        <p:spPr>
          <a:xfrm>
            <a:off x="3737373" y="2563626"/>
            <a:ext cx="2952328" cy="523220"/>
          </a:xfrm>
          <a:prstGeom prst="rect">
            <a:avLst/>
          </a:prstGeom>
          <a:noFill/>
        </p:spPr>
        <p:txBody>
          <a:bodyPr wrap="square" rtlCol="0">
            <a:spAutoFit/>
          </a:bodyPr>
          <a:lstStyle/>
          <a:p>
            <a:r>
              <a:rPr lang="en-GB" sz="1400" dirty="0">
                <a:solidFill>
                  <a:schemeClr val="tx1">
                    <a:lumMod val="75000"/>
                    <a:lumOff val="25000"/>
                  </a:schemeClr>
                </a:solidFill>
              </a:rPr>
              <a:t>Intention is defined as the estimated likelihood to commit in </a:t>
            </a:r>
            <a:r>
              <a:rPr lang="en-GB" sz="1400" dirty="0" smtClean="0">
                <a:solidFill>
                  <a:schemeClr val="tx1">
                    <a:lumMod val="75000"/>
                    <a:lumOff val="25000"/>
                  </a:schemeClr>
                </a:solidFill>
              </a:rPr>
              <a:t>behaviour.</a:t>
            </a:r>
            <a:endParaRPr lang="fr-BE" sz="1400" dirty="0">
              <a:solidFill>
                <a:schemeClr val="tx1">
                  <a:lumMod val="75000"/>
                  <a:lumOff val="25000"/>
                </a:schemeClr>
              </a:solidFill>
            </a:endParaRPr>
          </a:p>
        </p:txBody>
      </p:sp>
      <p:sp>
        <p:nvSpPr>
          <p:cNvPr id="23" name="Rectangle 22"/>
          <p:cNvSpPr/>
          <p:nvPr/>
        </p:nvSpPr>
        <p:spPr>
          <a:xfrm>
            <a:off x="13716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
        <p:nvSpPr>
          <p:cNvPr id="20" name="ZoneTexte 19"/>
          <p:cNvSpPr txBox="1"/>
          <p:nvPr/>
        </p:nvSpPr>
        <p:spPr>
          <a:xfrm>
            <a:off x="282996" y="1576949"/>
            <a:ext cx="3143175" cy="646331"/>
          </a:xfrm>
          <a:prstGeom prst="rect">
            <a:avLst/>
          </a:prstGeom>
          <a:noFill/>
        </p:spPr>
        <p:txBody>
          <a:bodyPr wrap="square" rtlCol="0">
            <a:spAutoFit/>
          </a:bodyPr>
          <a:lstStyle/>
          <a:p>
            <a:r>
              <a:rPr lang="en-US" sz="1200" dirty="0" smtClean="0">
                <a:solidFill>
                  <a:schemeClr val="tx1">
                    <a:lumMod val="75000"/>
                    <a:lumOff val="25000"/>
                  </a:schemeClr>
                </a:solidFill>
              </a:rPr>
              <a:t>An </a:t>
            </a:r>
            <a:r>
              <a:rPr lang="en-US" sz="1200" dirty="0">
                <a:solidFill>
                  <a:schemeClr val="tx1">
                    <a:lumMod val="75000"/>
                    <a:lumOff val="25000"/>
                  </a:schemeClr>
                </a:solidFill>
              </a:rPr>
              <a:t>attitude can be defined as the evaluation we made toward </a:t>
            </a:r>
            <a:r>
              <a:rPr lang="en-US" sz="1200" dirty="0" err="1">
                <a:solidFill>
                  <a:schemeClr val="tx1">
                    <a:lumMod val="75000"/>
                    <a:lumOff val="25000"/>
                  </a:schemeClr>
                </a:solidFill>
              </a:rPr>
              <a:t>behaviour</a:t>
            </a:r>
            <a:r>
              <a:rPr lang="en-US" sz="1200" dirty="0">
                <a:solidFill>
                  <a:schemeClr val="tx1">
                    <a:lumMod val="75000"/>
                    <a:lumOff val="25000"/>
                  </a:schemeClr>
                </a:solidFill>
              </a:rPr>
              <a:t>. This evaluation can be positive or negative. </a:t>
            </a:r>
            <a:endParaRPr lang="fr-BE" sz="1200" dirty="0">
              <a:solidFill>
                <a:schemeClr val="tx1">
                  <a:lumMod val="75000"/>
                  <a:lumOff val="25000"/>
                </a:schemeClr>
              </a:solidFill>
            </a:endParaRPr>
          </a:p>
        </p:txBody>
      </p:sp>
      <p:sp>
        <p:nvSpPr>
          <p:cNvPr id="3" name="Rectangle 2"/>
          <p:cNvSpPr/>
          <p:nvPr/>
        </p:nvSpPr>
        <p:spPr>
          <a:xfrm>
            <a:off x="182868" y="5216257"/>
            <a:ext cx="4572000" cy="646331"/>
          </a:xfrm>
          <a:prstGeom prst="rect">
            <a:avLst/>
          </a:prstGeom>
        </p:spPr>
        <p:txBody>
          <a:bodyPr>
            <a:spAutoFit/>
          </a:bodyPr>
          <a:lstStyle/>
          <a:p>
            <a:r>
              <a:rPr lang="en-US" sz="1200" dirty="0">
                <a:solidFill>
                  <a:schemeClr val="tx1">
                    <a:lumMod val="75000"/>
                    <a:lumOff val="25000"/>
                  </a:schemeClr>
                </a:solidFill>
              </a:rPr>
              <a:t>Perceived control is the perception of ability a person has to achieve a given </a:t>
            </a:r>
            <a:r>
              <a:rPr lang="en-US" sz="1200" dirty="0" err="1">
                <a:solidFill>
                  <a:schemeClr val="tx1">
                    <a:lumMod val="75000"/>
                    <a:lumOff val="25000"/>
                  </a:schemeClr>
                </a:solidFill>
              </a:rPr>
              <a:t>behaviour</a:t>
            </a:r>
            <a:r>
              <a:rPr lang="en-US" sz="1200" dirty="0">
                <a:solidFill>
                  <a:schemeClr val="tx1">
                    <a:lumMod val="75000"/>
                    <a:lumOff val="25000"/>
                  </a:schemeClr>
                </a:solidFill>
              </a:rPr>
              <a:t> but also the perception of control she has on her performance.</a:t>
            </a:r>
          </a:p>
        </p:txBody>
      </p:sp>
    </p:spTree>
    <p:custDataLst>
      <p:tags r:id="rId1"/>
    </p:custDataLst>
    <p:extLst>
      <p:ext uri="{BB962C8B-B14F-4D97-AF65-F5344CB8AC3E}">
        <p14:creationId xmlns:p14="http://schemas.microsoft.com/office/powerpoint/2010/main" val="3571685312"/>
      </p:ext>
    </p:extLst>
  </p:cSld>
  <p:clrMapOvr>
    <a:masterClrMapping/>
  </p:clrMapOvr>
  <mc:AlternateContent xmlns:mc="http://schemas.openxmlformats.org/markup-compatibility/2006" xmlns:p14="http://schemas.microsoft.com/office/powerpoint/2010/main">
    <mc:Choice Requires="p14">
      <p:transition spd="slow" p14:dur="2000" advTm="39100"/>
    </mc:Choice>
    <mc:Fallback xmlns="">
      <p:transition spd="slow" advTm="39100"/>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ZoneTexte 4"/>
          <p:cNvSpPr txBox="1"/>
          <p:nvPr/>
        </p:nvSpPr>
        <p:spPr>
          <a:xfrm>
            <a:off x="1259632" y="4878172"/>
            <a:ext cx="1697409" cy="1584000"/>
          </a:xfrm>
          <a:prstGeom prst="rect">
            <a:avLst/>
          </a:prstGeom>
          <a:noFill/>
          <a:ln w="28575">
            <a:solidFill>
              <a:schemeClr val="accent5"/>
            </a:solidFill>
          </a:ln>
        </p:spPr>
        <p:txBody>
          <a:bodyPr wrap="square" rtlCol="0">
            <a:spAutoFit/>
          </a:bodyPr>
          <a:lstStyle/>
          <a:p>
            <a:endParaRPr lang="fr-BE" dirty="0" smtClean="0">
              <a:latin typeface="+mj-lt"/>
            </a:endParaRPr>
          </a:p>
          <a:p>
            <a:endParaRPr lang="fr-BE" dirty="0">
              <a:latin typeface="+mj-lt"/>
            </a:endParaRPr>
          </a:p>
          <a:p>
            <a:endParaRPr lang="fr-BE" dirty="0" smtClean="0">
              <a:latin typeface="+mj-lt"/>
            </a:endParaRPr>
          </a:p>
          <a:p>
            <a:endParaRPr lang="fr-BE" dirty="0">
              <a:latin typeface="+mj-lt"/>
            </a:endParaRPr>
          </a:p>
          <a:p>
            <a:endParaRPr lang="fr-BE" dirty="0" smtClean="0">
              <a:latin typeface="+mj-lt"/>
            </a:endParaRPr>
          </a:p>
          <a:p>
            <a:endParaRPr lang="fr-BE" dirty="0">
              <a:latin typeface="+mj-lt"/>
            </a:endParaRPr>
          </a:p>
          <a:p>
            <a:endParaRPr lang="fr-BE" dirty="0">
              <a:latin typeface="+mj-lt"/>
            </a:endParaRPr>
          </a:p>
        </p:txBody>
      </p:sp>
      <p:sp>
        <p:nvSpPr>
          <p:cNvPr id="22" name="Rectangle 21"/>
          <p:cNvSpPr/>
          <p:nvPr/>
        </p:nvSpPr>
        <p:spPr>
          <a:xfrm>
            <a:off x="3563888" y="1871961"/>
            <a:ext cx="3816424" cy="923330"/>
          </a:xfrm>
          <a:prstGeom prst="rect">
            <a:avLst/>
          </a:prstGeom>
        </p:spPr>
        <p:txBody>
          <a:bodyPr wrap="square">
            <a:spAutoFit/>
          </a:bodyPr>
          <a:lstStyle/>
          <a:p>
            <a:r>
              <a:rPr lang="en-US" dirty="0" smtClean="0">
                <a:solidFill>
                  <a:schemeClr val="tx1">
                    <a:lumMod val="75000"/>
                    <a:lumOff val="25000"/>
                  </a:schemeClr>
                </a:solidFill>
              </a:rPr>
              <a:t>The norms </a:t>
            </a:r>
            <a:r>
              <a:rPr lang="en-US" dirty="0">
                <a:solidFill>
                  <a:schemeClr val="tx1">
                    <a:lumMod val="75000"/>
                    <a:lumOff val="25000"/>
                  </a:schemeClr>
                </a:solidFill>
              </a:rPr>
              <a:t>are the perceived social pressure which can influence people to perform </a:t>
            </a:r>
            <a:r>
              <a:rPr lang="en-US" dirty="0" err="1" smtClean="0">
                <a:solidFill>
                  <a:schemeClr val="tx1">
                    <a:lumMod val="75000"/>
                    <a:lumOff val="25000"/>
                  </a:schemeClr>
                </a:solidFill>
              </a:rPr>
              <a:t>behaviour</a:t>
            </a:r>
            <a:r>
              <a:rPr lang="en-US" dirty="0" smtClean="0">
                <a:solidFill>
                  <a:schemeClr val="tx1">
                    <a:lumMod val="75000"/>
                    <a:lumOff val="25000"/>
                  </a:schemeClr>
                </a:solidFill>
              </a:rPr>
              <a:t>. </a:t>
            </a:r>
            <a:endParaRPr lang="fr-BE" dirty="0">
              <a:solidFill>
                <a:schemeClr val="tx1">
                  <a:lumMod val="75000"/>
                  <a:lumOff val="25000"/>
                </a:schemeClr>
              </a:solidFill>
            </a:endParaRPr>
          </a:p>
        </p:txBody>
      </p:sp>
      <p:sp>
        <p:nvSpPr>
          <p:cNvPr id="23" name="Rectangle 22"/>
          <p:cNvSpPr/>
          <p:nvPr/>
        </p:nvSpPr>
        <p:spPr>
          <a:xfrm>
            <a:off x="3697827" y="4764842"/>
            <a:ext cx="3682486" cy="1477328"/>
          </a:xfrm>
          <a:prstGeom prst="rect">
            <a:avLst/>
          </a:prstGeom>
        </p:spPr>
        <p:txBody>
          <a:bodyPr wrap="square">
            <a:spAutoFit/>
          </a:bodyPr>
          <a:lstStyle/>
          <a:p>
            <a:r>
              <a:rPr lang="en-US" dirty="0" smtClean="0">
                <a:solidFill>
                  <a:schemeClr val="tx1">
                    <a:lumMod val="75000"/>
                    <a:lumOff val="25000"/>
                  </a:schemeClr>
                </a:solidFill>
              </a:rPr>
              <a:t>Injunctive norms: what </a:t>
            </a:r>
            <a:r>
              <a:rPr lang="en-US" dirty="0">
                <a:solidFill>
                  <a:schemeClr val="tx1">
                    <a:lumMod val="75000"/>
                    <a:lumOff val="25000"/>
                  </a:schemeClr>
                </a:solidFill>
              </a:rPr>
              <a:t>others think you should </a:t>
            </a:r>
            <a:r>
              <a:rPr lang="en-US" dirty="0" smtClean="0">
                <a:solidFill>
                  <a:schemeClr val="tx1">
                    <a:lumMod val="75000"/>
                    <a:lumOff val="25000"/>
                  </a:schemeClr>
                </a:solidFill>
              </a:rPr>
              <a:t>do.</a:t>
            </a:r>
          </a:p>
          <a:p>
            <a:endParaRPr lang="en-US" dirty="0">
              <a:solidFill>
                <a:schemeClr val="tx1">
                  <a:lumMod val="75000"/>
                  <a:lumOff val="25000"/>
                </a:schemeClr>
              </a:solidFill>
            </a:endParaRPr>
          </a:p>
          <a:p>
            <a:r>
              <a:rPr lang="en-US" dirty="0" smtClean="0">
                <a:solidFill>
                  <a:schemeClr val="tx1">
                    <a:lumMod val="75000"/>
                    <a:lumOff val="25000"/>
                  </a:schemeClr>
                </a:solidFill>
              </a:rPr>
              <a:t>Descriptive norms: what </a:t>
            </a:r>
            <a:r>
              <a:rPr lang="en-US" dirty="0">
                <a:solidFill>
                  <a:schemeClr val="tx1">
                    <a:lumMod val="75000"/>
                    <a:lumOff val="25000"/>
                  </a:schemeClr>
                </a:solidFill>
              </a:rPr>
              <a:t>others have </a:t>
            </a:r>
            <a:r>
              <a:rPr lang="en-US" dirty="0" smtClean="0">
                <a:solidFill>
                  <a:schemeClr val="tx1">
                    <a:lumMod val="75000"/>
                    <a:lumOff val="25000"/>
                  </a:schemeClr>
                </a:solidFill>
              </a:rPr>
              <a:t>accomplished.</a:t>
            </a:r>
            <a:endParaRPr lang="fr-BE" dirty="0">
              <a:solidFill>
                <a:schemeClr val="tx1">
                  <a:lumMod val="75000"/>
                  <a:lumOff val="25000"/>
                </a:schemeClr>
              </a:solidFill>
            </a:endParaRPr>
          </a:p>
        </p:txBody>
      </p:sp>
      <p:sp>
        <p:nvSpPr>
          <p:cNvPr id="24" name="Ellipse 23"/>
          <p:cNvSpPr/>
          <p:nvPr/>
        </p:nvSpPr>
        <p:spPr>
          <a:xfrm>
            <a:off x="1331484" y="3355094"/>
            <a:ext cx="1512909"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drop-out</a:t>
            </a:r>
            <a:endParaRPr lang="fr-BE" sz="1400" b="1" dirty="0"/>
          </a:p>
        </p:txBody>
      </p:sp>
      <p:sp>
        <p:nvSpPr>
          <p:cNvPr id="25" name="Ellipse 24"/>
          <p:cNvSpPr/>
          <p:nvPr/>
        </p:nvSpPr>
        <p:spPr>
          <a:xfrm>
            <a:off x="3697826" y="3584475"/>
            <a:ext cx="1248172"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26" name="Ellipse 25"/>
          <p:cNvSpPr/>
          <p:nvPr/>
        </p:nvSpPr>
        <p:spPr>
          <a:xfrm>
            <a:off x="1331640" y="1700808"/>
            <a:ext cx="141651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27" name="Ellipse 26"/>
          <p:cNvSpPr/>
          <p:nvPr/>
        </p:nvSpPr>
        <p:spPr>
          <a:xfrm>
            <a:off x="1307604" y="2492896"/>
            <a:ext cx="14411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Self-</a:t>
            </a:r>
            <a:r>
              <a:rPr lang="fr-BE" sz="1400" b="1" dirty="0" err="1" smtClean="0"/>
              <a:t>efficacy</a:t>
            </a:r>
            <a:endParaRPr lang="fr-BE" sz="1400" b="1" dirty="0"/>
          </a:p>
        </p:txBody>
      </p:sp>
      <p:sp>
        <p:nvSpPr>
          <p:cNvPr id="28" name="Ellipse 27"/>
          <p:cNvSpPr/>
          <p:nvPr/>
        </p:nvSpPr>
        <p:spPr>
          <a:xfrm>
            <a:off x="1331640" y="4942641"/>
            <a:ext cx="15127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cxnSp>
        <p:nvCxnSpPr>
          <p:cNvPr id="29" name="Connecteur droit avec flèche 28"/>
          <p:cNvCxnSpPr>
            <a:stCxn id="26" idx="6"/>
            <a:endCxn id="25" idx="1"/>
          </p:cNvCxnSpPr>
          <p:nvPr/>
        </p:nvCxnSpPr>
        <p:spPr>
          <a:xfrm>
            <a:off x="2748154" y="2017217"/>
            <a:ext cx="1132463" cy="1659932"/>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flipV="1">
            <a:off x="2807648" y="4053284"/>
            <a:ext cx="960040" cy="343568"/>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a:stCxn id="28" idx="6"/>
            <a:endCxn id="25" idx="3"/>
          </p:cNvCxnSpPr>
          <p:nvPr/>
        </p:nvCxnSpPr>
        <p:spPr>
          <a:xfrm flipV="1">
            <a:off x="2844388" y="4124619"/>
            <a:ext cx="1036229" cy="1134431"/>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a:stCxn id="25" idx="6"/>
          </p:cNvCxnSpPr>
          <p:nvPr/>
        </p:nvCxnSpPr>
        <p:spPr>
          <a:xfrm flipV="1">
            <a:off x="4945998" y="3893293"/>
            <a:ext cx="596573" cy="7591"/>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3" name="Ellipse 32"/>
          <p:cNvSpPr/>
          <p:nvPr/>
        </p:nvSpPr>
        <p:spPr>
          <a:xfrm>
            <a:off x="1331640" y="5748510"/>
            <a:ext cx="14411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dirty="0" err="1" smtClean="0"/>
              <a:t>norms</a:t>
            </a:r>
            <a:endParaRPr lang="fr-BE" sz="1400" b="1" dirty="0"/>
          </a:p>
        </p:txBody>
      </p:sp>
      <p:cxnSp>
        <p:nvCxnSpPr>
          <p:cNvPr id="34" name="Connecteur droit avec flèche 33"/>
          <p:cNvCxnSpPr>
            <a:stCxn id="33" idx="6"/>
          </p:cNvCxnSpPr>
          <p:nvPr/>
        </p:nvCxnSpPr>
        <p:spPr>
          <a:xfrm flipV="1">
            <a:off x="2772788" y="4217293"/>
            <a:ext cx="1265550" cy="1847626"/>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5" name="Ellipse 34"/>
          <p:cNvSpPr/>
          <p:nvPr/>
        </p:nvSpPr>
        <p:spPr>
          <a:xfrm>
            <a:off x="5564303" y="3573088"/>
            <a:ext cx="1527977" cy="648000"/>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36" name="Ellipse 35"/>
          <p:cNvSpPr/>
          <p:nvPr/>
        </p:nvSpPr>
        <p:spPr>
          <a:xfrm>
            <a:off x="1331640" y="4155848"/>
            <a:ext cx="1512909"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a:t>
            </a:r>
            <a:r>
              <a:rPr lang="fr-BE" sz="1400" b="1" dirty="0" err="1" smtClean="0"/>
              <a:t>persistence</a:t>
            </a:r>
            <a:endParaRPr lang="fr-BE" sz="1400" b="1" dirty="0"/>
          </a:p>
        </p:txBody>
      </p:sp>
      <p:cxnSp>
        <p:nvCxnSpPr>
          <p:cNvPr id="37" name="Connecteur droit avec flèche 36"/>
          <p:cNvCxnSpPr>
            <a:endCxn id="25" idx="2"/>
          </p:cNvCxnSpPr>
          <p:nvPr/>
        </p:nvCxnSpPr>
        <p:spPr>
          <a:xfrm>
            <a:off x="2807648" y="3671503"/>
            <a:ext cx="890178" cy="229381"/>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a:off x="2713750" y="2809305"/>
            <a:ext cx="1053938" cy="979735"/>
          </a:xfrm>
          <a:prstGeom prst="straightConnector1">
            <a:avLst/>
          </a:prstGeom>
          <a:ln w="19050">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4945998" y="6285350"/>
            <a:ext cx="3192734" cy="584775"/>
          </a:xfrm>
          <a:prstGeom prst="rect">
            <a:avLst/>
          </a:prstGeom>
          <a:noFill/>
          <a:ln w="28575">
            <a:noFill/>
          </a:ln>
        </p:spPr>
        <p:txBody>
          <a:bodyPr wrap="none" rtlCol="0">
            <a:spAutoFit/>
          </a:bodyPr>
          <a:lstStyle/>
          <a:p>
            <a:r>
              <a:rPr lang="fr-BE" sz="1600" dirty="0"/>
              <a:t>Fishbein &amp; Ajzen, </a:t>
            </a:r>
            <a:r>
              <a:rPr lang="fr-BE" sz="1600" dirty="0" smtClean="0"/>
              <a:t>2010</a:t>
            </a:r>
          </a:p>
          <a:p>
            <a:r>
              <a:rPr lang="fr-BE" sz="1600" dirty="0" smtClean="0"/>
              <a:t>Roland, Frenay, Boudrenghien, 2014</a:t>
            </a:r>
            <a:endParaRPr lang="fr-BE" sz="1600" dirty="0"/>
          </a:p>
        </p:txBody>
      </p:sp>
      <p:sp>
        <p:nvSpPr>
          <p:cNvPr id="4" name="Espace réservé du pied de page 3"/>
          <p:cNvSpPr>
            <a:spLocks noGrp="1"/>
          </p:cNvSpPr>
          <p:nvPr>
            <p:ph type="ftr" sz="quarter" idx="11"/>
          </p:nvPr>
        </p:nvSpPr>
        <p:spPr/>
        <p:txBody>
          <a:bodyPr/>
          <a:lstStyle/>
          <a:p>
            <a:endParaRPr lang="fr-BE"/>
          </a:p>
        </p:txBody>
      </p:sp>
      <p:sp>
        <p:nvSpPr>
          <p:cNvPr id="39" name="Titre 1"/>
          <p:cNvSpPr>
            <a:spLocks noGrp="1"/>
          </p:cNvSpPr>
          <p:nvPr>
            <p:ph type="title"/>
          </p:nvPr>
        </p:nvSpPr>
        <p:spPr>
          <a:xfrm>
            <a:off x="609599" y="609600"/>
            <a:ext cx="7848601" cy="927100"/>
          </a:xfrm>
        </p:spPr>
        <p:txBody>
          <a:bodyPr>
            <a:normAutofit/>
          </a:bodyPr>
          <a:lstStyle/>
          <a:p>
            <a:r>
              <a:rPr lang="fr-BE" dirty="0" smtClean="0"/>
              <a:t>The theory </a:t>
            </a:r>
            <a:r>
              <a:rPr lang="fr-BE" dirty="0"/>
              <a:t>of planned behaviour </a:t>
            </a:r>
          </a:p>
        </p:txBody>
      </p:sp>
      <p:sp>
        <p:nvSpPr>
          <p:cNvPr id="2" name="ZoneTexte 1"/>
          <p:cNvSpPr txBox="1"/>
          <p:nvPr/>
        </p:nvSpPr>
        <p:spPr>
          <a:xfrm>
            <a:off x="334725" y="2017217"/>
            <a:ext cx="513410" cy="3376052"/>
          </a:xfrm>
          <a:prstGeom prst="rect">
            <a:avLst/>
          </a:prstGeom>
          <a:noFill/>
        </p:spPr>
        <p:txBody>
          <a:bodyPr vert="wordArtVert" wrap="none" rtlCol="0">
            <a:spAutoFit/>
          </a:bodyPr>
          <a:lstStyle/>
          <a:p>
            <a:r>
              <a:rPr lang="fr-BE" dirty="0" smtClean="0"/>
              <a:t>background</a:t>
            </a:r>
            <a:endParaRPr lang="fr-BE" dirty="0"/>
          </a:p>
        </p:txBody>
      </p:sp>
    </p:spTree>
    <p:custDataLst>
      <p:tags r:id="rId1"/>
    </p:custDataLst>
    <p:extLst>
      <p:ext uri="{BB962C8B-B14F-4D97-AF65-F5344CB8AC3E}">
        <p14:creationId xmlns:p14="http://schemas.microsoft.com/office/powerpoint/2010/main" val="878082040"/>
      </p:ext>
    </p:extLst>
  </p:cSld>
  <p:clrMapOvr>
    <a:masterClrMapping/>
  </p:clrMapOvr>
  <mc:AlternateContent xmlns:mc="http://schemas.openxmlformats.org/markup-compatibility/2006" xmlns:p14="http://schemas.microsoft.com/office/powerpoint/2010/main">
    <mc:Choice Requires="p14">
      <p:transition spd="slow" p14:dur="2000" advTm="28375"/>
    </mc:Choice>
    <mc:Fallback xmlns="">
      <p:transition spd="slow" advTm="28375"/>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28"/>
                                        </p:tgtEl>
                                      </p:cBhvr>
                                    </p:animEffect>
                                    <p:animScale>
                                      <p:cBhvr>
                                        <p:cTn id="7" dur="250" autoRev="1" fill="hold"/>
                                        <p:tgtEl>
                                          <p:spTgt spid="28"/>
                                        </p:tgtEl>
                                      </p:cBhvr>
                                      <p:by x="105000" y="105000"/>
                                    </p:animScale>
                                  </p:childTnLst>
                                </p:cTn>
                              </p:par>
                              <p:par>
                                <p:cTn id="8" presetID="26" presetClass="emph" presetSubtype="0" fill="hold" grpId="0" nodeType="withEffect">
                                  <p:stCondLst>
                                    <p:cond delay="0"/>
                                  </p:stCondLst>
                                  <p:childTnLst>
                                    <p:animEffect transition="out" filter="fade">
                                      <p:cBhvr>
                                        <p:cTn id="9" dur="500" tmFilter="0, 0; .2, .5; .8, .5; 1, 0"/>
                                        <p:tgtEl>
                                          <p:spTgt spid="33"/>
                                        </p:tgtEl>
                                      </p:cBhvr>
                                    </p:animEffect>
                                    <p:animScale>
                                      <p:cBhvr>
                                        <p:cTn id="10" dur="250" autoRev="1" fill="hold"/>
                                        <p:tgtEl>
                                          <p:spTgt spid="33"/>
                                        </p:tgtEl>
                                      </p:cBhvr>
                                      <p:by x="105000" y="105000"/>
                                    </p:animScale>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3" grpId="0"/>
      <p:bldP spid="28" grpId="0" animBg="1"/>
      <p:bldP spid="33" grpId="0" animBg="1"/>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normAutofit/>
          </a:bodyPr>
          <a:lstStyle/>
          <a:p>
            <a:r>
              <a:rPr lang="fr-BE" dirty="0" smtClean="0"/>
              <a:t>Participants &amp; questionnaire</a:t>
            </a:r>
            <a:endParaRPr lang="fr-BE" dirty="0"/>
          </a:p>
        </p:txBody>
      </p:sp>
      <p:sp>
        <p:nvSpPr>
          <p:cNvPr id="6" name="Espace réservé du contenu 5"/>
          <p:cNvSpPr>
            <a:spLocks noGrp="1"/>
          </p:cNvSpPr>
          <p:nvPr>
            <p:ph idx="1"/>
          </p:nvPr>
        </p:nvSpPr>
        <p:spPr/>
        <p:txBody>
          <a:bodyPr/>
          <a:lstStyle/>
          <a:p>
            <a:r>
              <a:rPr lang="fr-BE" sz="2000" dirty="0" smtClean="0"/>
              <a:t>Replication </a:t>
            </a:r>
            <a:r>
              <a:rPr lang="fr-BE" sz="2000" dirty="0" smtClean="0"/>
              <a:t>of a study, done with </a:t>
            </a:r>
            <a:r>
              <a:rPr lang="fr-BE" sz="2000" dirty="0" smtClean="0"/>
              <a:t>162 </a:t>
            </a:r>
            <a:r>
              <a:rPr lang="fr-BE" sz="2000" dirty="0" smtClean="0"/>
              <a:t>first year college students in </a:t>
            </a:r>
            <a:r>
              <a:rPr lang="fr-BE" sz="2000" dirty="0" smtClean="0"/>
              <a:t>psychology</a:t>
            </a:r>
            <a:endParaRPr lang="fr-BE" sz="2000" dirty="0" smtClean="0"/>
          </a:p>
          <a:p>
            <a:endParaRPr lang="fr-BE" sz="1000" dirty="0" smtClean="0"/>
          </a:p>
          <a:p>
            <a:r>
              <a:rPr lang="fr-BE" sz="2000" dirty="0" smtClean="0"/>
              <a:t>727 </a:t>
            </a:r>
            <a:r>
              <a:rPr lang="fr-BE" sz="2000" dirty="0" err="1" smtClean="0"/>
              <a:t>students</a:t>
            </a:r>
            <a:r>
              <a:rPr lang="fr-BE" sz="2000" dirty="0" smtClean="0"/>
              <a:t> </a:t>
            </a:r>
            <a:r>
              <a:rPr lang="fr-BE" sz="2000" dirty="0" err="1" smtClean="0"/>
              <a:t>from</a:t>
            </a:r>
            <a:r>
              <a:rPr lang="fr-BE" sz="2000" dirty="0" smtClean="0"/>
              <a:t> 9 </a:t>
            </a:r>
            <a:r>
              <a:rPr lang="fr-BE" sz="2000" dirty="0" err="1" smtClean="0"/>
              <a:t>faculties</a:t>
            </a:r>
            <a:r>
              <a:rPr lang="fr-BE" sz="2000" dirty="0" smtClean="0"/>
              <a:t> </a:t>
            </a:r>
          </a:p>
          <a:p>
            <a:pPr lvl="1"/>
            <a:r>
              <a:rPr lang="fr-BE" sz="1800" dirty="0" smtClean="0"/>
              <a:t>70,8% girls</a:t>
            </a:r>
            <a:endParaRPr lang="fr-BE" sz="1800" dirty="0"/>
          </a:p>
          <a:p>
            <a:pPr lvl="1"/>
            <a:endParaRPr lang="fr-BE" sz="1000" dirty="0" smtClean="0"/>
          </a:p>
          <a:p>
            <a:r>
              <a:rPr lang="fr-BE" sz="2000" dirty="0" smtClean="0"/>
              <a:t>Questionnaire</a:t>
            </a:r>
          </a:p>
          <a:p>
            <a:pPr lvl="1"/>
            <a:r>
              <a:rPr lang="fr-BE" sz="1800" dirty="0" err="1" smtClean="0"/>
              <a:t>Based</a:t>
            </a:r>
            <a:r>
              <a:rPr lang="fr-BE" sz="1800" dirty="0" smtClean="0"/>
              <a:t> on the recommandations of Fishbein &amp; Ajzen (2010)</a:t>
            </a:r>
          </a:p>
          <a:p>
            <a:pPr lvl="1"/>
            <a:r>
              <a:rPr lang="fr-BE" sz="1800" dirty="0"/>
              <a:t>Self-</a:t>
            </a:r>
            <a:r>
              <a:rPr lang="fr-BE" sz="1800" dirty="0" err="1"/>
              <a:t>completion</a:t>
            </a:r>
            <a:r>
              <a:rPr lang="fr-BE" sz="1800" dirty="0"/>
              <a:t> questionnaire</a:t>
            </a:r>
          </a:p>
          <a:p>
            <a:endParaRPr lang="fr-BE" dirty="0" smtClean="0"/>
          </a:p>
          <a:p>
            <a:pPr marL="365760" lvl="1" indent="0">
              <a:buNone/>
            </a:pPr>
            <a:endParaRPr lang="fr-BE" dirty="0" smtClean="0"/>
          </a:p>
        </p:txBody>
      </p:sp>
      <p:sp>
        <p:nvSpPr>
          <p:cNvPr id="3" name="Espace réservé du pied de page 2"/>
          <p:cNvSpPr>
            <a:spLocks noGrp="1"/>
          </p:cNvSpPr>
          <p:nvPr>
            <p:ph type="ftr" sz="quarter" idx="11"/>
          </p:nvPr>
        </p:nvSpPr>
        <p:spPr/>
        <p:txBody>
          <a:bodyPr/>
          <a:lstStyle/>
          <a:p>
            <a:endParaRPr lang="fr-BE"/>
          </a:p>
        </p:txBody>
      </p:sp>
      <p:sp>
        <p:nvSpPr>
          <p:cNvPr id="10" name="Rectangle 9"/>
          <p:cNvSpPr/>
          <p:nvPr/>
        </p:nvSpPr>
        <p:spPr>
          <a:xfrm>
            <a:off x="8636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2516118465"/>
      </p:ext>
    </p:extLst>
  </p:cSld>
  <p:clrMapOvr>
    <a:masterClrMapping/>
  </p:clrMapOvr>
  <mc:AlternateContent xmlns:mc="http://schemas.openxmlformats.org/markup-compatibility/2006" xmlns:p14="http://schemas.microsoft.com/office/powerpoint/2010/main">
    <mc:Choice Requires="p14">
      <p:transition spd="slow" p14:dur="2000" advTm="56935"/>
    </mc:Choice>
    <mc:Fallback xmlns="">
      <p:transition spd="slow" advTm="56935"/>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t>Participants </a:t>
            </a:r>
            <a:r>
              <a:rPr lang="fr-BE" dirty="0"/>
              <a:t>&amp; questionnaire</a:t>
            </a:r>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normAutofit/>
          </a:bodyPr>
          <a:lstStyle/>
          <a:p>
            <a:fld id="{3DC00026-5C32-4C91-9ED0-D1296EFB2813}" type="slidenum">
              <a:rPr lang="fr-BE" smtClean="0"/>
              <a:t>24</a:t>
            </a:fld>
            <a:endParaRPr lang="fr-BE"/>
          </a:p>
        </p:txBody>
      </p:sp>
      <p:graphicFrame>
        <p:nvGraphicFramePr>
          <p:cNvPr id="8" name="Tableau 7"/>
          <p:cNvGraphicFramePr>
            <a:graphicFrameLocks noGrp="1"/>
          </p:cNvGraphicFramePr>
          <p:nvPr>
            <p:extLst>
              <p:ext uri="{D42A27DB-BD31-4B8C-83A1-F6EECF244321}">
                <p14:modId xmlns:p14="http://schemas.microsoft.com/office/powerpoint/2010/main" val="2819365355"/>
              </p:ext>
            </p:extLst>
          </p:nvPr>
        </p:nvGraphicFramePr>
        <p:xfrm>
          <a:off x="467544" y="1340768"/>
          <a:ext cx="8424936" cy="5315663"/>
        </p:xfrm>
        <a:graphic>
          <a:graphicData uri="http://schemas.openxmlformats.org/drawingml/2006/table">
            <a:tbl>
              <a:tblPr firstRow="1" firstCol="1" bandRow="1">
                <a:tableStyleId>{69CF1AB2-1976-4502-BF36-3FF5EA218861}</a:tableStyleId>
              </a:tblPr>
              <a:tblGrid>
                <a:gridCol w="1368152"/>
                <a:gridCol w="523161"/>
                <a:gridCol w="849232"/>
                <a:gridCol w="5684391"/>
              </a:tblGrid>
              <a:tr h="595518">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Persistence </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pPr>
                      <a:endParaRPr lang="fr-BE" sz="1500" dirty="0">
                        <a:effectLst/>
                        <a:latin typeface="Arial" panose="020B0604020202020204" pitchFamily="34" charset="0"/>
                        <a:cs typeface="Arial" panose="020B0604020202020204" pitchFamily="34" charset="0"/>
                      </a:endParaRPr>
                    </a:p>
                  </a:txBody>
                  <a:tcPr marL="68580" marR="68580" marT="9525" marB="0"/>
                </a:tc>
                <a:tc>
                  <a:txBody>
                    <a:bodyPr/>
                    <a:lstStyle/>
                    <a:p>
                      <a:pPr algn="ctr">
                        <a:lnSpc>
                          <a:spcPct val="115000"/>
                        </a:lnSpc>
                        <a:spcAft>
                          <a:spcPts val="0"/>
                        </a:spcAft>
                      </a:pPr>
                      <a:r>
                        <a:rPr lang="en-US" sz="1500" b="0" kern="1200" dirty="0">
                          <a:effectLst/>
                          <a:latin typeface="Arial" panose="020B0604020202020204" pitchFamily="34" charset="0"/>
                          <a:cs typeface="Arial" panose="020B0604020202020204" pitchFamily="34" charset="0"/>
                        </a:rPr>
                        <a:t>/</a:t>
                      </a:r>
                      <a:endParaRPr lang="fr-BE" sz="1500" b="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b="0" kern="1200" dirty="0">
                          <a:effectLst/>
                          <a:latin typeface="Arial" panose="020B0604020202020204" pitchFamily="34" charset="0"/>
                          <a:cs typeface="Arial" panose="020B0604020202020204" pitchFamily="34" charset="0"/>
                        </a:rPr>
                        <a:t>S</a:t>
                      </a:r>
                      <a:r>
                        <a:rPr lang="en-US" sz="1500" b="0" kern="1200" dirty="0" smtClean="0">
                          <a:effectLst/>
                          <a:latin typeface="Arial" panose="020B0604020202020204" pitchFamily="34" charset="0"/>
                          <a:cs typeface="Arial" panose="020B0604020202020204" pitchFamily="34" charset="0"/>
                        </a:rPr>
                        <a:t>tudents </a:t>
                      </a:r>
                      <a:r>
                        <a:rPr lang="en-US" sz="1500" b="0" kern="1200" dirty="0">
                          <a:effectLst/>
                          <a:latin typeface="Arial" panose="020B0604020202020204" pitchFamily="34" charset="0"/>
                          <a:cs typeface="Arial" panose="020B0604020202020204" pitchFamily="34" charset="0"/>
                        </a:rPr>
                        <a:t>who continued in the same field were coded “1” ; students who didn’t continue in the same field were coded “0”</a:t>
                      </a:r>
                      <a:endParaRPr lang="fr-BE" sz="1500" b="0" dirty="0">
                        <a:effectLst/>
                        <a:latin typeface="Arial" panose="020B0604020202020204" pitchFamily="34" charset="0"/>
                        <a:ea typeface="Calibri"/>
                        <a:cs typeface="Arial" panose="020B0604020202020204" pitchFamily="34" charset="0"/>
                      </a:endParaRPr>
                    </a:p>
                  </a:txBody>
                  <a:tcPr marL="68580" marR="68580" marT="9525" marB="0"/>
                </a:tc>
              </a:tr>
              <a:tr h="516780">
                <a:tc>
                  <a:txBody>
                    <a:bodyPr/>
                    <a:lstStyle/>
                    <a:p>
                      <a:pPr>
                        <a:lnSpc>
                          <a:spcPct val="115000"/>
                        </a:lnSpc>
                        <a:spcAft>
                          <a:spcPts val="0"/>
                        </a:spcAft>
                      </a:pPr>
                      <a:r>
                        <a:rPr lang="en-US" sz="1500" kern="1200">
                          <a:effectLst/>
                          <a:latin typeface="Arial" panose="020B0604020202020204" pitchFamily="34" charset="0"/>
                          <a:cs typeface="Arial" panose="020B0604020202020204" pitchFamily="34" charset="0"/>
                        </a:rPr>
                        <a:t>Intention</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a:effectLst/>
                          <a:latin typeface="Arial" panose="020B0604020202020204" pitchFamily="34" charset="0"/>
                          <a:cs typeface="Arial" panose="020B0604020202020204" pitchFamily="34" charset="0"/>
                        </a:rPr>
                        <a:t>N=5</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86</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smtClean="0">
                          <a:effectLst/>
                          <a:latin typeface="Arial" panose="020B0604020202020204" pitchFamily="34" charset="0"/>
                          <a:cs typeface="Arial" panose="020B0604020202020204" pitchFamily="34" charset="0"/>
                        </a:rPr>
                        <a:t>If </a:t>
                      </a:r>
                      <a:r>
                        <a:rPr lang="en-US" sz="1500" kern="1200" dirty="0">
                          <a:effectLst/>
                          <a:latin typeface="Arial" panose="020B0604020202020204" pitchFamily="34" charset="0"/>
                          <a:cs typeface="Arial" panose="020B0604020202020204" pitchFamily="34" charset="0"/>
                        </a:rPr>
                        <a:t>I encounter difficulties during this academic year, I’ll drop out my </a:t>
                      </a:r>
                      <a:r>
                        <a:rPr lang="en-US" sz="1500" kern="1200" dirty="0" smtClean="0">
                          <a:effectLst/>
                          <a:latin typeface="Arial" panose="020B0604020202020204" pitchFamily="34" charset="0"/>
                          <a:cs typeface="Arial" panose="020B0604020202020204" pitchFamily="34" charset="0"/>
                        </a:rPr>
                        <a:t>studies </a:t>
                      </a:r>
                      <a:r>
                        <a:rPr lang="en-US" sz="1500" kern="1200" dirty="0">
                          <a:effectLst/>
                          <a:latin typeface="Arial" panose="020B0604020202020204" pitchFamily="34" charset="0"/>
                          <a:cs typeface="Arial" panose="020B0604020202020204" pitchFamily="34" charset="0"/>
                        </a:rPr>
                        <a:t>(reverse item).</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1021102">
                <a:tc>
                  <a:txBody>
                    <a:bodyPr/>
                    <a:lstStyle/>
                    <a:p>
                      <a:pPr>
                        <a:lnSpc>
                          <a:spcPct val="115000"/>
                        </a:lnSpc>
                        <a:spcAft>
                          <a:spcPts val="0"/>
                        </a:spcAft>
                      </a:pPr>
                      <a:r>
                        <a:rPr lang="en-US" sz="1500" kern="1200">
                          <a:effectLst/>
                          <a:latin typeface="Arial" panose="020B0604020202020204" pitchFamily="34" charset="0"/>
                          <a:cs typeface="Arial" panose="020B0604020202020204" pitchFamily="34" charset="0"/>
                        </a:rPr>
                        <a:t>Attitude</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smtClean="0">
                          <a:effectLst/>
                          <a:latin typeface="Arial" panose="020B0604020202020204" pitchFamily="34" charset="0"/>
                          <a:cs typeface="Arial" panose="020B0604020202020204" pitchFamily="34" charset="0"/>
                        </a:rPr>
                        <a:t>N=5</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.86</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“If I encounter difficulties during this academic year, continuing my studies will </a:t>
                      </a:r>
                      <a:r>
                        <a:rPr lang="en-US" sz="1500" kern="1200" dirty="0" smtClean="0">
                          <a:effectLst/>
                          <a:latin typeface="Arial" panose="020B0604020202020204" pitchFamily="34" charset="0"/>
                          <a:cs typeface="Arial" panose="020B0604020202020204" pitchFamily="34" charset="0"/>
                        </a:rPr>
                        <a:t>be..” </a:t>
                      </a:r>
                      <a:r>
                        <a:rPr lang="en-US" sz="1500" dirty="0" smtClean="0">
                          <a:latin typeface="Arial" panose="020B0604020202020204" pitchFamily="34" charset="0"/>
                          <a:cs typeface="Arial" panose="020B0604020202020204" pitchFamily="34" charset="0"/>
                        </a:rPr>
                        <a:t>was rated on 5 bipolar adjective scales </a:t>
                      </a:r>
                      <a:r>
                        <a:rPr lang="en-US" sz="1500" kern="1200" dirty="0" smtClean="0">
                          <a:effectLst/>
                          <a:latin typeface="Arial" panose="020B0604020202020204" pitchFamily="34" charset="0"/>
                          <a:cs typeface="Arial" panose="020B0604020202020204" pitchFamily="34" charset="0"/>
                        </a:rPr>
                        <a:t>(pleasant-unpleasant</a:t>
                      </a:r>
                      <a:r>
                        <a:rPr lang="en-US" sz="1500" kern="1200" dirty="0">
                          <a:effectLst/>
                          <a:latin typeface="Arial" panose="020B0604020202020204" pitchFamily="34" charset="0"/>
                          <a:cs typeface="Arial" panose="020B0604020202020204" pitchFamily="34" charset="0"/>
                        </a:rPr>
                        <a:t>; positive-negative; useful-useless; good-bad; desirable-undesirable; important-not important; rewarding-frustrating)</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595518">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Injunctive norms</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smtClean="0">
                          <a:effectLst/>
                          <a:latin typeface="Arial" panose="020B0604020202020204" pitchFamily="34" charset="0"/>
                          <a:cs typeface="Arial" panose="020B0604020202020204" pitchFamily="34" charset="0"/>
                        </a:rPr>
                        <a:t>N=4</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.85</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If I encounter difficulties during this academic year, my relatives will encourage me to make </a:t>
                      </a:r>
                      <a:r>
                        <a:rPr lang="en-US" sz="1500" kern="1200" dirty="0" smtClean="0">
                          <a:effectLst/>
                          <a:latin typeface="Arial" panose="020B0604020202020204" pitchFamily="34" charset="0"/>
                          <a:cs typeface="Arial" panose="020B0604020202020204" pitchFamily="34" charset="0"/>
                        </a:rPr>
                        <a:t>some effort </a:t>
                      </a:r>
                      <a:r>
                        <a:rPr lang="en-US" sz="1500" kern="1200" dirty="0">
                          <a:effectLst/>
                          <a:latin typeface="Arial" panose="020B0604020202020204" pitchFamily="34" charset="0"/>
                          <a:cs typeface="Arial" panose="020B0604020202020204" pitchFamily="34" charset="0"/>
                        </a:rPr>
                        <a:t>to continue my studies</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595518">
                <a:tc>
                  <a:txBody>
                    <a:bodyPr/>
                    <a:lstStyle/>
                    <a:p>
                      <a:pPr>
                        <a:lnSpc>
                          <a:spcPct val="115000"/>
                        </a:lnSpc>
                        <a:spcAft>
                          <a:spcPts val="0"/>
                        </a:spcAft>
                      </a:pPr>
                      <a:r>
                        <a:rPr lang="en-US" sz="1500" kern="1200">
                          <a:effectLst/>
                          <a:latin typeface="Arial" panose="020B0604020202020204" pitchFamily="34" charset="0"/>
                          <a:cs typeface="Arial" panose="020B0604020202020204" pitchFamily="34" charset="0"/>
                        </a:rPr>
                        <a:t>Descriptive norms</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smtClean="0">
                          <a:effectLst/>
                          <a:latin typeface="Arial" panose="020B0604020202020204" pitchFamily="34" charset="0"/>
                          <a:cs typeface="Arial" panose="020B0604020202020204" pitchFamily="34" charset="0"/>
                        </a:rPr>
                        <a:t>N=12</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76</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When </a:t>
                      </a:r>
                      <a:r>
                        <a:rPr lang="en-US" sz="1500" kern="1200" dirty="0" smtClean="0">
                          <a:effectLst/>
                          <a:latin typeface="Arial" panose="020B0604020202020204" pitchFamily="34" charset="0"/>
                          <a:cs typeface="Arial" panose="020B0604020202020204" pitchFamily="34" charset="0"/>
                        </a:rPr>
                        <a:t>he </a:t>
                      </a:r>
                      <a:r>
                        <a:rPr lang="en-US" sz="1500" kern="1200" dirty="0">
                          <a:effectLst/>
                          <a:latin typeface="Arial" panose="020B0604020202020204" pitchFamily="34" charset="0"/>
                          <a:cs typeface="Arial" panose="020B0604020202020204" pitchFamily="34" charset="0"/>
                        </a:rPr>
                        <a:t>encountered difficulties during their studies, </a:t>
                      </a:r>
                      <a:r>
                        <a:rPr lang="en-US" sz="1500" kern="1200" dirty="0" smtClean="0">
                          <a:effectLst/>
                          <a:latin typeface="Arial" panose="020B0604020202020204" pitchFamily="34" charset="0"/>
                          <a:cs typeface="Arial" panose="020B0604020202020204" pitchFamily="34" charset="0"/>
                        </a:rPr>
                        <a:t>my father continued his </a:t>
                      </a:r>
                      <a:r>
                        <a:rPr lang="en-US" sz="1500" kern="1200" dirty="0">
                          <a:effectLst/>
                          <a:latin typeface="Arial" panose="020B0604020202020204" pitchFamily="34" charset="0"/>
                          <a:cs typeface="Arial" panose="020B0604020202020204" pitchFamily="34" charset="0"/>
                        </a:rPr>
                        <a:t>studies </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530734">
                <a:tc>
                  <a:txBody>
                    <a:bodyPr/>
                    <a:lstStyle/>
                    <a:p>
                      <a:pPr>
                        <a:lnSpc>
                          <a:spcPct val="115000"/>
                        </a:lnSpc>
                        <a:spcAft>
                          <a:spcPts val="0"/>
                        </a:spcAft>
                      </a:pPr>
                      <a:r>
                        <a:rPr lang="en-US" sz="1500" kern="1200">
                          <a:effectLst/>
                          <a:latin typeface="Arial" panose="020B0604020202020204" pitchFamily="34" charset="0"/>
                          <a:cs typeface="Arial" panose="020B0604020202020204" pitchFamily="34" charset="0"/>
                        </a:rPr>
                        <a:t>Self-efficacy</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a:effectLst/>
                          <a:latin typeface="Arial" panose="020B0604020202020204" pitchFamily="34" charset="0"/>
                          <a:cs typeface="Arial" panose="020B0604020202020204" pitchFamily="34" charset="0"/>
                        </a:rPr>
                        <a:t>N=5</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84</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If I encounter difficulties during the academic year, I’m sure I’ll be able to persist </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538676">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Control on drop-out</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a:effectLst/>
                          <a:latin typeface="Arial" panose="020B0604020202020204" pitchFamily="34" charset="0"/>
                          <a:cs typeface="Arial" panose="020B0604020202020204" pitchFamily="34" charset="0"/>
                        </a:rPr>
                        <a:t>N=3</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86</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If I encounter difficulties during the academic year, I’ll decide if I give up my studies </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r h="595848">
                <a:tc>
                  <a:txBody>
                    <a:bodyPr/>
                    <a:lstStyle/>
                    <a:p>
                      <a:pPr>
                        <a:lnSpc>
                          <a:spcPct val="115000"/>
                        </a:lnSpc>
                        <a:spcAft>
                          <a:spcPts val="0"/>
                        </a:spcAft>
                      </a:pPr>
                      <a:r>
                        <a:rPr lang="en-US" sz="1500" kern="1200">
                          <a:effectLst/>
                          <a:latin typeface="Arial" panose="020B0604020202020204" pitchFamily="34" charset="0"/>
                          <a:cs typeface="Arial" panose="020B0604020202020204" pitchFamily="34" charset="0"/>
                        </a:rPr>
                        <a:t>Control on persistence</a:t>
                      </a:r>
                      <a:endParaRPr lang="fr-BE" sz="150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fr-BE" sz="1500" kern="1200" dirty="0">
                          <a:effectLst/>
                          <a:latin typeface="Arial" panose="020B0604020202020204" pitchFamily="34" charset="0"/>
                          <a:cs typeface="Arial" panose="020B0604020202020204" pitchFamily="34" charset="0"/>
                        </a:rPr>
                        <a:t>N=2</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gn="ctr">
                        <a:lnSpc>
                          <a:spcPct val="115000"/>
                        </a:lnSpc>
                        <a:spcAft>
                          <a:spcPts val="0"/>
                        </a:spcAft>
                      </a:pPr>
                      <a:r>
                        <a:rPr lang="fr-BE" sz="1500" kern="1200" dirty="0">
                          <a:effectLst/>
                          <a:latin typeface="Arial" panose="020B0604020202020204" pitchFamily="34" charset="0"/>
                          <a:cs typeface="Arial" panose="020B0604020202020204" pitchFamily="34" charset="0"/>
                        </a:rPr>
                        <a:t>α</a:t>
                      </a:r>
                      <a:r>
                        <a:rPr lang="en-US" sz="1500" kern="1200" dirty="0">
                          <a:effectLst/>
                          <a:latin typeface="Arial" panose="020B0604020202020204" pitchFamily="34" charset="0"/>
                          <a:cs typeface="Arial" panose="020B0604020202020204" pitchFamily="34" charset="0"/>
                        </a:rPr>
                        <a:t> = </a:t>
                      </a:r>
                      <a:r>
                        <a:rPr lang="en-US" sz="1500" kern="1200" dirty="0" smtClean="0">
                          <a:effectLst/>
                          <a:latin typeface="Arial" panose="020B0604020202020204" pitchFamily="34" charset="0"/>
                          <a:cs typeface="Arial" panose="020B0604020202020204" pitchFamily="34" charset="0"/>
                        </a:rPr>
                        <a:t>.86</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c>
                  <a:txBody>
                    <a:bodyPr/>
                    <a:lstStyle/>
                    <a:p>
                      <a:pPr>
                        <a:lnSpc>
                          <a:spcPct val="115000"/>
                        </a:lnSpc>
                        <a:spcAft>
                          <a:spcPts val="0"/>
                        </a:spcAft>
                      </a:pPr>
                      <a:r>
                        <a:rPr lang="en-US" sz="1500" kern="1200" dirty="0">
                          <a:effectLst/>
                          <a:latin typeface="Arial" panose="020B0604020202020204" pitchFamily="34" charset="0"/>
                          <a:cs typeface="Arial" panose="020B0604020202020204" pitchFamily="34" charset="0"/>
                        </a:rPr>
                        <a:t>If I encounter difficulties during the academic year, I’ll decide if I continue my studies</a:t>
                      </a:r>
                      <a:endParaRPr lang="fr-BE" sz="1500" dirty="0">
                        <a:effectLst/>
                        <a:latin typeface="Arial" panose="020B0604020202020204" pitchFamily="34" charset="0"/>
                        <a:ea typeface="Calibri"/>
                        <a:cs typeface="Arial" panose="020B0604020202020204" pitchFamily="34" charset="0"/>
                      </a:endParaRPr>
                    </a:p>
                  </a:txBody>
                  <a:tcPr marL="68580" marR="68580" marT="9525" marB="0"/>
                </a:tc>
              </a:tr>
            </a:tbl>
          </a:graphicData>
        </a:graphic>
      </p:graphicFrame>
    </p:spTree>
    <p:extLst>
      <p:ext uri="{BB962C8B-B14F-4D97-AF65-F5344CB8AC3E}">
        <p14:creationId xmlns:p14="http://schemas.microsoft.com/office/powerpoint/2010/main" val="599658139"/>
      </p:ext>
    </p:extLst>
  </p:cSld>
  <p:clrMapOvr>
    <a:masterClrMapping/>
  </p:clrMapOvr>
  <mc:AlternateContent xmlns:mc="http://schemas.openxmlformats.org/markup-compatibility/2006" xmlns:p14="http://schemas.microsoft.com/office/powerpoint/2010/main">
    <mc:Choice Requires="p14">
      <p:transition spd="slow" p14:dur="2000" advTm="55213"/>
    </mc:Choice>
    <mc:Fallback xmlns="">
      <p:transition spd="slow" advTm="55213"/>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t>Structural </a:t>
            </a:r>
            <a:r>
              <a:rPr lang="fr-BE" dirty="0"/>
              <a:t>equation </a:t>
            </a:r>
            <a:r>
              <a:rPr lang="fr-BE" dirty="0" smtClean="0"/>
              <a:t>analyses</a:t>
            </a:r>
            <a:endParaRPr lang="fr-BE" dirty="0"/>
          </a:p>
        </p:txBody>
      </p:sp>
      <p:sp>
        <p:nvSpPr>
          <p:cNvPr id="4" name="Espace réservé du contenu 3"/>
          <p:cNvSpPr>
            <a:spLocks noGrp="1"/>
          </p:cNvSpPr>
          <p:nvPr>
            <p:ph idx="1"/>
          </p:nvPr>
        </p:nvSpPr>
        <p:spPr>
          <a:xfrm>
            <a:off x="609598" y="1700808"/>
            <a:ext cx="6554689" cy="4340555"/>
          </a:xfrm>
        </p:spPr>
        <p:txBody>
          <a:bodyPr>
            <a:normAutofit fontScale="92500" lnSpcReduction="20000"/>
          </a:bodyPr>
          <a:lstStyle/>
          <a:p>
            <a:pPr>
              <a:spcBef>
                <a:spcPts val="0"/>
              </a:spcBef>
            </a:pPr>
            <a:r>
              <a:rPr lang="fr-BE" sz="2200" dirty="0" smtClean="0"/>
              <a:t>Analyses : structural </a:t>
            </a:r>
            <a:r>
              <a:rPr lang="fr-BE" sz="2200" dirty="0" err="1" smtClean="0"/>
              <a:t>equation</a:t>
            </a:r>
            <a:r>
              <a:rPr lang="fr-BE" sz="2200" dirty="0" smtClean="0"/>
              <a:t> analyses </a:t>
            </a:r>
            <a:r>
              <a:rPr lang="fr-BE" sz="2200" dirty="0" err="1" smtClean="0"/>
              <a:t>with</a:t>
            </a:r>
            <a:r>
              <a:rPr lang="fr-BE" sz="2200" dirty="0" smtClean="0"/>
              <a:t> Amos 19</a:t>
            </a:r>
          </a:p>
          <a:p>
            <a:pPr>
              <a:spcBef>
                <a:spcPts val="0"/>
              </a:spcBef>
            </a:pPr>
            <a:endParaRPr lang="fr-BE" sz="1600" dirty="0" smtClean="0"/>
          </a:p>
          <a:p>
            <a:pPr>
              <a:spcBef>
                <a:spcPts val="0"/>
              </a:spcBef>
            </a:pPr>
            <a:r>
              <a:rPr lang="fr-BE" sz="2200" dirty="0" err="1" smtClean="0"/>
              <a:t>Aim</a:t>
            </a:r>
            <a:r>
              <a:rPr lang="fr-BE" sz="2200" dirty="0" smtClean="0"/>
              <a:t>: 	</a:t>
            </a:r>
          </a:p>
          <a:p>
            <a:pPr lvl="1">
              <a:spcBef>
                <a:spcPts val="0"/>
              </a:spcBef>
              <a:buFont typeface="Courier New" panose="02070309020205020404" pitchFamily="49" charset="0"/>
              <a:buChar char="o"/>
            </a:pPr>
            <a:r>
              <a:rPr lang="fr-BE" sz="1800" dirty="0" err="1" smtClean="0"/>
              <a:t>Overall</a:t>
            </a:r>
            <a:r>
              <a:rPr lang="fr-BE" sz="1800" dirty="0" smtClean="0"/>
              <a:t> </a:t>
            </a:r>
            <a:r>
              <a:rPr lang="fr-BE" sz="1800" dirty="0" err="1"/>
              <a:t>assesment</a:t>
            </a:r>
            <a:r>
              <a:rPr lang="fr-BE" sz="1800" dirty="0"/>
              <a:t> of the </a:t>
            </a:r>
            <a:r>
              <a:rPr lang="fr-BE" sz="1800" dirty="0" err="1"/>
              <a:t>research</a:t>
            </a:r>
            <a:r>
              <a:rPr lang="fr-BE" sz="1800" dirty="0"/>
              <a:t> model </a:t>
            </a:r>
          </a:p>
          <a:p>
            <a:pPr lvl="1">
              <a:spcBef>
                <a:spcPts val="0"/>
              </a:spcBef>
              <a:buFont typeface="Courier New" panose="02070309020205020404" pitchFamily="49" charset="0"/>
              <a:buChar char="o"/>
            </a:pPr>
            <a:r>
              <a:rPr lang="fr-BE" sz="1800" dirty="0" smtClean="0"/>
              <a:t>Comparaison </a:t>
            </a:r>
            <a:r>
              <a:rPr lang="fr-BE" sz="1800" dirty="0"/>
              <a:t>of </a:t>
            </a:r>
            <a:r>
              <a:rPr lang="fr-BE" sz="1800" dirty="0" err="1"/>
              <a:t>different</a:t>
            </a:r>
            <a:r>
              <a:rPr lang="fr-BE" sz="1800" dirty="0"/>
              <a:t> </a:t>
            </a:r>
            <a:r>
              <a:rPr lang="fr-BE" sz="1800" dirty="0" err="1" smtClean="0"/>
              <a:t>models</a:t>
            </a:r>
            <a:r>
              <a:rPr lang="fr-BE" sz="1800" dirty="0" smtClean="0"/>
              <a:t> </a:t>
            </a:r>
          </a:p>
          <a:p>
            <a:pPr marL="457200" lvl="1" indent="0">
              <a:spcBef>
                <a:spcPts val="0"/>
              </a:spcBef>
              <a:buNone/>
            </a:pPr>
            <a:endParaRPr lang="fr-BE" dirty="0"/>
          </a:p>
          <a:p>
            <a:pPr marL="342900" lvl="1" indent="-342900">
              <a:spcBef>
                <a:spcPts val="0"/>
              </a:spcBef>
            </a:pPr>
            <a:r>
              <a:rPr lang="fr-BE" sz="2200" dirty="0" err="1" smtClean="0"/>
              <a:t>Measure</a:t>
            </a:r>
            <a:r>
              <a:rPr lang="fr-BE" sz="2200" dirty="0" smtClean="0"/>
              <a:t> part (</a:t>
            </a:r>
            <a:r>
              <a:rPr lang="fr-BE" sz="2200" dirty="0">
                <a:sym typeface="Wingdings" panose="05000000000000000000" pitchFamily="2" charset="2"/>
              </a:rPr>
              <a:t> </a:t>
            </a:r>
            <a:r>
              <a:rPr lang="fr-BE" sz="2200" dirty="0" smtClean="0">
                <a:sym typeface="Wingdings" panose="05000000000000000000" pitchFamily="2" charset="2"/>
              </a:rPr>
              <a:t>test the </a:t>
            </a:r>
            <a:r>
              <a:rPr lang="fr-BE" sz="2200" dirty="0" err="1" smtClean="0">
                <a:sym typeface="Wingdings" panose="05000000000000000000" pitchFamily="2" charset="2"/>
              </a:rPr>
              <a:t>factorial</a:t>
            </a:r>
            <a:r>
              <a:rPr lang="fr-BE" sz="2200" dirty="0" smtClean="0">
                <a:sym typeface="Wingdings" panose="05000000000000000000" pitchFamily="2" charset="2"/>
              </a:rPr>
              <a:t> structure)</a:t>
            </a:r>
          </a:p>
          <a:p>
            <a:pPr marL="342900" lvl="1" indent="-342900">
              <a:spcBef>
                <a:spcPts val="0"/>
              </a:spcBef>
            </a:pPr>
            <a:endParaRPr lang="fr-BE" dirty="0" smtClean="0">
              <a:sym typeface="Wingdings" panose="05000000000000000000" pitchFamily="2" charset="2"/>
            </a:endParaRPr>
          </a:p>
          <a:p>
            <a:pPr marL="342900" lvl="1" indent="-342900">
              <a:spcBef>
                <a:spcPts val="0"/>
              </a:spcBef>
            </a:pPr>
            <a:endParaRPr lang="fr-BE" sz="700" dirty="0"/>
          </a:p>
          <a:p>
            <a:pPr marL="342900" lvl="1" indent="-342900">
              <a:spcBef>
                <a:spcPts val="0"/>
              </a:spcBef>
            </a:pPr>
            <a:r>
              <a:rPr lang="fr-BE" sz="2200" dirty="0" smtClean="0"/>
              <a:t>Structural part (</a:t>
            </a:r>
            <a:r>
              <a:rPr lang="fr-BE" sz="2200" dirty="0">
                <a:sym typeface="Wingdings" panose="05000000000000000000" pitchFamily="2" charset="2"/>
              </a:rPr>
              <a:t> </a:t>
            </a:r>
            <a:r>
              <a:rPr lang="fr-BE" sz="2200" dirty="0" smtClean="0">
                <a:sym typeface="Wingdings" panose="05000000000000000000" pitchFamily="2" charset="2"/>
              </a:rPr>
              <a:t>test the structural </a:t>
            </a:r>
            <a:r>
              <a:rPr lang="fr-BE" sz="2200" dirty="0" err="1" smtClean="0">
                <a:sym typeface="Wingdings" panose="05000000000000000000" pitchFamily="2" charset="2"/>
              </a:rPr>
              <a:t>relationships</a:t>
            </a:r>
            <a:r>
              <a:rPr lang="fr-BE" sz="2200" dirty="0" smtClean="0">
                <a:sym typeface="Wingdings" panose="05000000000000000000" pitchFamily="2" charset="2"/>
              </a:rPr>
              <a:t> </a:t>
            </a:r>
            <a:r>
              <a:rPr lang="fr-BE" sz="2200" dirty="0" err="1" smtClean="0">
                <a:sym typeface="Wingdings" panose="05000000000000000000" pitchFamily="2" charset="2"/>
              </a:rPr>
              <a:t>between</a:t>
            </a:r>
            <a:r>
              <a:rPr lang="fr-BE" sz="2200" dirty="0" smtClean="0">
                <a:sym typeface="Wingdings" panose="05000000000000000000" pitchFamily="2" charset="2"/>
              </a:rPr>
              <a:t> latent </a:t>
            </a:r>
            <a:r>
              <a:rPr lang="fr-BE" sz="2200" dirty="0" err="1" smtClean="0">
                <a:sym typeface="Wingdings" panose="05000000000000000000" pitchFamily="2" charset="2"/>
              </a:rPr>
              <a:t>factors</a:t>
            </a:r>
            <a:r>
              <a:rPr lang="fr-BE" sz="2200" dirty="0" smtClean="0">
                <a:sym typeface="Wingdings" panose="05000000000000000000" pitchFamily="2" charset="2"/>
              </a:rPr>
              <a:t>)</a:t>
            </a:r>
          </a:p>
          <a:p>
            <a:pPr marL="342900" lvl="1" indent="-342900">
              <a:spcBef>
                <a:spcPts val="0"/>
              </a:spcBef>
            </a:pPr>
            <a:endParaRPr lang="fr-BE" dirty="0"/>
          </a:p>
          <a:p>
            <a:pPr marL="342900" lvl="1" indent="-342900">
              <a:spcBef>
                <a:spcPts val="0"/>
              </a:spcBef>
            </a:pPr>
            <a:r>
              <a:rPr lang="fr-BE" sz="2200" dirty="0" smtClean="0"/>
              <a:t>Fit indices </a:t>
            </a:r>
            <a:r>
              <a:rPr lang="fr-BE" sz="2200" dirty="0" smtClean="0">
                <a:sym typeface="Wingdings" pitchFamily="2" charset="2"/>
              </a:rPr>
              <a:t>(Kline, 2012) </a:t>
            </a:r>
            <a:r>
              <a:rPr lang="fr-BE" sz="2200" dirty="0" smtClean="0"/>
              <a:t>: </a:t>
            </a:r>
          </a:p>
          <a:p>
            <a:pPr lvl="1">
              <a:spcBef>
                <a:spcPts val="0"/>
              </a:spcBef>
              <a:buFont typeface="Courier New" panose="02070309020205020404" pitchFamily="49" charset="0"/>
              <a:buChar char="o"/>
            </a:pPr>
            <a:r>
              <a:rPr lang="fr-BE" sz="1800" dirty="0" smtClean="0">
                <a:sym typeface="Symbol" pitchFamily="18" charset="2"/>
              </a:rPr>
              <a:t></a:t>
            </a:r>
            <a:r>
              <a:rPr lang="fr-BE" sz="1800" baseline="30000" dirty="0" smtClean="0">
                <a:sym typeface="Symbol" pitchFamily="18" charset="2"/>
              </a:rPr>
              <a:t> ²</a:t>
            </a:r>
          </a:p>
          <a:p>
            <a:pPr lvl="1">
              <a:spcBef>
                <a:spcPts val="0"/>
              </a:spcBef>
              <a:buFont typeface="Courier New" panose="02070309020205020404" pitchFamily="49" charset="0"/>
              <a:buChar char="o"/>
            </a:pPr>
            <a:r>
              <a:rPr lang="fr-BE" sz="1800" dirty="0">
                <a:sym typeface="Symbol" pitchFamily="18" charset="2"/>
              </a:rPr>
              <a:t></a:t>
            </a:r>
            <a:r>
              <a:rPr lang="fr-BE" sz="1800" baseline="30000" dirty="0">
                <a:sym typeface="Symbol" pitchFamily="18" charset="2"/>
              </a:rPr>
              <a:t> </a:t>
            </a:r>
            <a:r>
              <a:rPr lang="fr-BE" sz="1800" baseline="30000" dirty="0" smtClean="0">
                <a:sym typeface="Symbol" pitchFamily="18" charset="2"/>
              </a:rPr>
              <a:t>²</a:t>
            </a:r>
            <a:r>
              <a:rPr lang="fr-BE" sz="1800" dirty="0" smtClean="0"/>
              <a:t>/</a:t>
            </a:r>
            <a:r>
              <a:rPr lang="fr-BE" sz="1800" dirty="0" err="1" smtClean="0"/>
              <a:t>df</a:t>
            </a:r>
            <a:r>
              <a:rPr lang="fr-BE" sz="1800" dirty="0" smtClean="0"/>
              <a:t> </a:t>
            </a:r>
            <a:r>
              <a:rPr lang="fr-BE" sz="1800" dirty="0" err="1" smtClean="0"/>
              <a:t>between</a:t>
            </a:r>
            <a:r>
              <a:rPr lang="fr-BE" sz="1800" dirty="0" smtClean="0"/>
              <a:t> 1 and 3</a:t>
            </a:r>
            <a:endParaRPr lang="fr-BE" sz="1800" dirty="0"/>
          </a:p>
          <a:p>
            <a:pPr lvl="1">
              <a:spcBef>
                <a:spcPts val="0"/>
              </a:spcBef>
              <a:buFont typeface="Courier New" panose="02070309020205020404" pitchFamily="49" charset="0"/>
              <a:buChar char="o"/>
            </a:pPr>
            <a:r>
              <a:rPr lang="fr-BE" sz="1800" dirty="0" smtClean="0"/>
              <a:t>RMSEA </a:t>
            </a:r>
            <a:r>
              <a:rPr lang="fr-BE" sz="1800" dirty="0" err="1" smtClean="0"/>
              <a:t>between</a:t>
            </a:r>
            <a:r>
              <a:rPr lang="fr-BE" sz="1800" dirty="0" smtClean="0"/>
              <a:t> .05 and .08</a:t>
            </a:r>
          </a:p>
          <a:p>
            <a:pPr lvl="1">
              <a:spcBef>
                <a:spcPts val="0"/>
              </a:spcBef>
              <a:buFont typeface="Courier New" panose="02070309020205020404" pitchFamily="49" charset="0"/>
              <a:buChar char="o"/>
            </a:pPr>
            <a:r>
              <a:rPr lang="fr-BE" sz="1800" dirty="0" smtClean="0"/>
              <a:t>GFI &amp; AGFI </a:t>
            </a:r>
            <a:r>
              <a:rPr lang="fr-BE" sz="1800" dirty="0"/>
              <a:t>&gt; .90</a:t>
            </a:r>
          </a:p>
          <a:p>
            <a:pPr lvl="1">
              <a:spcBef>
                <a:spcPts val="0"/>
              </a:spcBef>
              <a:buFont typeface="Courier New" panose="02070309020205020404" pitchFamily="49" charset="0"/>
              <a:buChar char="o"/>
            </a:pPr>
            <a:r>
              <a:rPr lang="fr-BE" sz="1800" dirty="0"/>
              <a:t>NNFI &gt; .</a:t>
            </a:r>
            <a:r>
              <a:rPr lang="fr-BE" sz="1800" dirty="0" smtClean="0"/>
              <a:t>90</a:t>
            </a:r>
            <a:endParaRPr lang="fr-BE" sz="1800" dirty="0" smtClean="0">
              <a:sym typeface="Symbol" pitchFamily="18" charset="2"/>
            </a:endParaRPr>
          </a:p>
          <a:p>
            <a:pPr marL="0" indent="0">
              <a:buNone/>
            </a:pPr>
            <a:endParaRPr lang="fr-BE" dirty="0"/>
          </a:p>
        </p:txBody>
      </p:sp>
      <p:sp>
        <p:nvSpPr>
          <p:cNvPr id="6" name="Espace réservé du pied de page 5"/>
          <p:cNvSpPr>
            <a:spLocks noGrp="1"/>
          </p:cNvSpPr>
          <p:nvPr>
            <p:ph type="ftr" sz="quarter" idx="11"/>
          </p:nvPr>
        </p:nvSpPr>
        <p:spPr/>
        <p:txBody>
          <a:bodyPr/>
          <a:lstStyle/>
          <a:p>
            <a:endParaRPr lang="fr-BE"/>
          </a:p>
        </p:txBody>
      </p:sp>
      <p:sp>
        <p:nvSpPr>
          <p:cNvPr id="10" name="Rectangle 9"/>
          <p:cNvSpPr/>
          <p:nvPr/>
        </p:nvSpPr>
        <p:spPr>
          <a:xfrm>
            <a:off x="8636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2747107719"/>
      </p:ext>
    </p:extLst>
  </p:cSld>
  <p:clrMapOvr>
    <a:masterClrMapping/>
  </p:clrMapOvr>
  <mc:AlternateContent xmlns:mc="http://schemas.openxmlformats.org/markup-compatibility/2006" xmlns:p14="http://schemas.microsoft.com/office/powerpoint/2010/main">
    <mc:Choice Requires="p14">
      <p:transition spd="slow" p14:dur="2000" advTm="124488"/>
    </mc:Choice>
    <mc:Fallback xmlns="">
      <p:transition spd="slow" advTm="124488"/>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BE" dirty="0" smtClean="0"/>
              <a:t>b) Structural </a:t>
            </a:r>
            <a:r>
              <a:rPr lang="fr-BE" dirty="0" err="1" smtClean="0"/>
              <a:t>equation</a:t>
            </a:r>
            <a:r>
              <a:rPr lang="fr-BE" dirty="0" smtClean="0"/>
              <a:t> analyses</a:t>
            </a:r>
            <a:endParaRPr lang="fr-BE" dirty="0"/>
          </a:p>
        </p:txBody>
      </p:sp>
      <p:sp>
        <p:nvSpPr>
          <p:cNvPr id="3" name="Espace réservé du numéro de diapositive 2"/>
          <p:cNvSpPr>
            <a:spLocks noGrp="1"/>
          </p:cNvSpPr>
          <p:nvPr>
            <p:ph type="sldNum" sz="quarter" idx="12"/>
          </p:nvPr>
        </p:nvSpPr>
        <p:spPr>
          <a:xfrm>
            <a:off x="0" y="1268760"/>
            <a:ext cx="560070" cy="219787"/>
          </a:xfrm>
          <a:ln>
            <a:noFill/>
            <a:headEnd type="none" w="med" len="med"/>
            <a:tailEnd type="triangle" w="med" len="med"/>
          </a:ln>
        </p:spPr>
        <p:txBody>
          <a:bodyPr>
            <a:normAutofit fontScale="85000" lnSpcReduction="20000"/>
          </a:bodyPr>
          <a:lstStyle/>
          <a:p>
            <a:fld id="{3DC00026-5C32-4C91-9ED0-D1296EFB2813}" type="slidenum">
              <a:rPr lang="fr-BE" smtClean="0"/>
              <a:t>26</a:t>
            </a:fld>
            <a:endParaRPr lang="fr-BE"/>
          </a:p>
        </p:txBody>
      </p:sp>
      <p:graphicFrame>
        <p:nvGraphicFramePr>
          <p:cNvPr id="23" name="Tableau 22"/>
          <p:cNvGraphicFramePr>
            <a:graphicFrameLocks noGrp="1" noChangeAspect="1"/>
          </p:cNvGraphicFramePr>
          <p:nvPr>
            <p:extLst>
              <p:ext uri="{D42A27DB-BD31-4B8C-83A1-F6EECF244321}">
                <p14:modId xmlns:p14="http://schemas.microsoft.com/office/powerpoint/2010/main" val="3994041965"/>
              </p:ext>
            </p:extLst>
          </p:nvPr>
        </p:nvGraphicFramePr>
        <p:xfrm>
          <a:off x="4067944" y="5702908"/>
          <a:ext cx="5040560" cy="1128267"/>
        </p:xfrm>
        <a:graphic>
          <a:graphicData uri="http://schemas.openxmlformats.org/drawingml/2006/table">
            <a:tbl>
              <a:tblPr firstRow="1" bandRow="1">
                <a:tableStyleId>{5C22544A-7EE6-4342-B048-85BDC9FD1C3A}</a:tableStyleId>
              </a:tblPr>
              <a:tblGrid>
                <a:gridCol w="648072"/>
                <a:gridCol w="720080"/>
                <a:gridCol w="522058"/>
                <a:gridCol w="630070"/>
                <a:gridCol w="630070"/>
                <a:gridCol w="630070"/>
                <a:gridCol w="630070"/>
                <a:gridCol w="630070"/>
              </a:tblGrid>
              <a:tr h="411480">
                <a:tc>
                  <a:txBody>
                    <a:bodyPr/>
                    <a:lstStyle/>
                    <a:p>
                      <a:r>
                        <a:rPr lang="fr-BE" sz="1200" dirty="0" smtClean="0"/>
                        <a:t>Model</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endParaRPr lang="fr-BE" sz="1200" dirty="0" smtClean="0"/>
                    </a:p>
                    <a:p>
                      <a:pPr algn="ctr"/>
                      <a:endParaRPr lang="fr-BE" sz="1200" dirty="0"/>
                    </a:p>
                  </a:txBody>
                  <a:tcPr/>
                </a:tc>
                <a:tc>
                  <a:txBody>
                    <a:bodyPr/>
                    <a:lstStyle/>
                    <a:p>
                      <a:pPr algn="ctr"/>
                      <a:r>
                        <a:rPr lang="fr-BE" sz="1200" dirty="0" err="1" smtClean="0"/>
                        <a:t>df</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r>
                        <a:rPr lang="fr-BE" sz="1200" dirty="0" smtClean="0"/>
                        <a:t>/</a:t>
                      </a:r>
                      <a:r>
                        <a:rPr lang="fr-BE" sz="1200" dirty="0" err="1" smtClean="0"/>
                        <a:t>df</a:t>
                      </a:r>
                      <a:endParaRPr lang="fr-BE" sz="1200" dirty="0"/>
                    </a:p>
                  </a:txBody>
                  <a:tcPr/>
                </a:tc>
                <a:tc>
                  <a:txBody>
                    <a:bodyPr/>
                    <a:lstStyle/>
                    <a:p>
                      <a:pPr algn="ctr"/>
                      <a:r>
                        <a:rPr lang="fr-BE" sz="1200" dirty="0" smtClean="0"/>
                        <a:t>GFI</a:t>
                      </a:r>
                      <a:endParaRPr lang="fr-BE" sz="1200" dirty="0"/>
                    </a:p>
                  </a:txBody>
                  <a:tcPr/>
                </a:tc>
                <a:tc>
                  <a:txBody>
                    <a:bodyPr/>
                    <a:lstStyle/>
                    <a:p>
                      <a:pPr algn="ctr"/>
                      <a:r>
                        <a:rPr lang="fr-BE" sz="1200" dirty="0" smtClean="0"/>
                        <a:t>AGFI</a:t>
                      </a:r>
                      <a:endParaRPr lang="fr-BE" sz="1200" dirty="0"/>
                    </a:p>
                  </a:txBody>
                  <a:tcPr/>
                </a:tc>
                <a:tc>
                  <a:txBody>
                    <a:bodyPr/>
                    <a:lstStyle/>
                    <a:p>
                      <a:pPr algn="ctr"/>
                      <a:r>
                        <a:rPr lang="fr-BE" sz="1200" dirty="0" smtClean="0"/>
                        <a:t>NNFI</a:t>
                      </a:r>
                      <a:endParaRPr lang="fr-BE" sz="1200" dirty="0"/>
                    </a:p>
                  </a:txBody>
                  <a:tcPr/>
                </a:tc>
                <a:tc>
                  <a:txBody>
                    <a:bodyPr/>
                    <a:lstStyle/>
                    <a:p>
                      <a:pPr algn="ctr"/>
                      <a:r>
                        <a:rPr lang="fr-BE" sz="1200" dirty="0" smtClean="0"/>
                        <a:t>RMSEA</a:t>
                      </a:r>
                      <a:endParaRPr lang="fr-BE" sz="1200" dirty="0"/>
                    </a:p>
                  </a:txBody>
                  <a:tcPr/>
                </a:tc>
              </a:tr>
              <a:tr h="658367">
                <a:tc>
                  <a:txBody>
                    <a:bodyPr/>
                    <a:lstStyle/>
                    <a:p>
                      <a:r>
                        <a:rPr lang="fr-BE" sz="1200" b="1" dirty="0" smtClean="0"/>
                        <a:t>Model</a:t>
                      </a:r>
                      <a:r>
                        <a:rPr lang="fr-BE" sz="1200" b="1" baseline="0" dirty="0" smtClean="0"/>
                        <a:t> fit</a:t>
                      </a:r>
                      <a:endParaRPr lang="fr-BE" sz="1200" b="1" dirty="0"/>
                    </a:p>
                  </a:txBody>
                  <a:tcPr/>
                </a:tc>
                <a:tc>
                  <a:txBody>
                    <a:bodyPr/>
                    <a:lstStyle/>
                    <a:p>
                      <a:pPr algn="ctr"/>
                      <a:r>
                        <a:rPr lang="fr-BE" sz="1400" b="1" dirty="0" smtClean="0"/>
                        <a:t>352,92</a:t>
                      </a:r>
                      <a:endParaRPr lang="fr-BE" sz="1400" b="1" dirty="0"/>
                    </a:p>
                  </a:txBody>
                  <a:tcPr/>
                </a:tc>
                <a:tc>
                  <a:txBody>
                    <a:bodyPr/>
                    <a:lstStyle/>
                    <a:p>
                      <a:pPr algn="ctr"/>
                      <a:r>
                        <a:rPr lang="fr-BE" sz="1400" b="1" dirty="0" smtClean="0"/>
                        <a:t>57</a:t>
                      </a:r>
                      <a:endParaRPr lang="fr-BE" sz="1400" b="1" dirty="0"/>
                    </a:p>
                  </a:txBody>
                  <a:tcPr/>
                </a:tc>
                <a:tc>
                  <a:txBody>
                    <a:bodyPr/>
                    <a:lstStyle/>
                    <a:p>
                      <a:pPr algn="ctr"/>
                      <a:r>
                        <a:rPr lang="fr-BE" sz="1400" b="1" dirty="0" smtClean="0"/>
                        <a:t>3,096</a:t>
                      </a:r>
                      <a:endParaRPr lang="fr-BE" sz="1400" b="1" dirty="0"/>
                    </a:p>
                  </a:txBody>
                  <a:tcPr/>
                </a:tc>
                <a:tc>
                  <a:txBody>
                    <a:bodyPr/>
                    <a:lstStyle/>
                    <a:p>
                      <a:pPr algn="ctr"/>
                      <a:r>
                        <a:rPr lang="fr-BE" sz="1400" b="1" dirty="0" smtClean="0"/>
                        <a:t>,949</a:t>
                      </a:r>
                      <a:endParaRPr lang="fr-BE" sz="1400" b="1" dirty="0"/>
                    </a:p>
                  </a:txBody>
                  <a:tcPr/>
                </a:tc>
                <a:tc>
                  <a:txBody>
                    <a:bodyPr/>
                    <a:lstStyle/>
                    <a:p>
                      <a:pPr algn="ctr"/>
                      <a:r>
                        <a:rPr lang="fr-BE" sz="1400" b="1" dirty="0" smtClean="0"/>
                        <a:t>,924</a:t>
                      </a:r>
                      <a:endParaRPr lang="fr-BE" sz="1400" b="1" dirty="0"/>
                    </a:p>
                  </a:txBody>
                  <a:tcPr/>
                </a:tc>
                <a:tc>
                  <a:txBody>
                    <a:bodyPr/>
                    <a:lstStyle/>
                    <a:p>
                      <a:pPr algn="ctr"/>
                      <a:r>
                        <a:rPr lang="fr-BE" sz="1400" b="1" dirty="0" smtClean="0"/>
                        <a:t>,951</a:t>
                      </a:r>
                      <a:endParaRPr lang="fr-BE" sz="1400" b="1" dirty="0"/>
                    </a:p>
                  </a:txBody>
                  <a:tcPr/>
                </a:tc>
                <a:tc>
                  <a:txBody>
                    <a:bodyPr/>
                    <a:lstStyle/>
                    <a:p>
                      <a:pPr algn="ctr"/>
                      <a:r>
                        <a:rPr lang="fr-BE" sz="1400" b="1" dirty="0" smtClean="0"/>
                        <a:t>,054</a:t>
                      </a:r>
                      <a:endParaRPr lang="fr-BE" sz="1400" b="1" dirty="0"/>
                    </a:p>
                  </a:txBody>
                  <a:tcPr/>
                </a:tc>
              </a:tr>
            </a:tbl>
          </a:graphicData>
        </a:graphic>
      </p:graphicFrame>
      <p:sp>
        <p:nvSpPr>
          <p:cNvPr id="33" name="Ellipse 32"/>
          <p:cNvSpPr/>
          <p:nvPr/>
        </p:nvSpPr>
        <p:spPr>
          <a:xfrm>
            <a:off x="6732240" y="3804294"/>
            <a:ext cx="14612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34" name="Ellipse 33"/>
          <p:cNvSpPr/>
          <p:nvPr/>
        </p:nvSpPr>
        <p:spPr>
          <a:xfrm>
            <a:off x="5004048" y="3804294"/>
            <a:ext cx="1224136"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35" name="Ellipse 34"/>
          <p:cNvSpPr/>
          <p:nvPr/>
        </p:nvSpPr>
        <p:spPr>
          <a:xfrm>
            <a:off x="1907704" y="157204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36" name="Ellipse 35"/>
          <p:cNvSpPr/>
          <p:nvPr/>
        </p:nvSpPr>
        <p:spPr>
          <a:xfrm>
            <a:off x="1907704" y="421520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drop-out</a:t>
            </a:r>
            <a:endParaRPr lang="fr-BE" sz="1400" b="1" dirty="0"/>
          </a:p>
        </p:txBody>
      </p:sp>
      <p:sp>
        <p:nvSpPr>
          <p:cNvPr id="37" name="Ellipse 36"/>
          <p:cNvSpPr/>
          <p:nvPr/>
        </p:nvSpPr>
        <p:spPr>
          <a:xfrm>
            <a:off x="1907703" y="3284984"/>
            <a:ext cx="1387475"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300" b="1" dirty="0" smtClean="0"/>
              <a:t>Control on </a:t>
            </a:r>
            <a:r>
              <a:rPr lang="fr-BE" sz="1300" b="1" dirty="0" err="1" smtClean="0"/>
              <a:t>persistence</a:t>
            </a:r>
            <a:endParaRPr lang="fr-BE" sz="1300" b="1" dirty="0"/>
          </a:p>
        </p:txBody>
      </p:sp>
      <p:sp>
        <p:nvSpPr>
          <p:cNvPr id="38" name="Ellipse 37"/>
          <p:cNvSpPr/>
          <p:nvPr/>
        </p:nvSpPr>
        <p:spPr>
          <a:xfrm>
            <a:off x="1907703" y="2420888"/>
            <a:ext cx="1387473"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Self- </a:t>
            </a:r>
            <a:r>
              <a:rPr lang="fr-BE" sz="1400" b="1" dirty="0" err="1" smtClean="0"/>
              <a:t>efficacy</a:t>
            </a:r>
            <a:endParaRPr lang="fr-BE" sz="1400" b="1" dirty="0"/>
          </a:p>
        </p:txBody>
      </p:sp>
      <p:sp>
        <p:nvSpPr>
          <p:cNvPr id="108" name="Ellipse 107"/>
          <p:cNvSpPr/>
          <p:nvPr/>
        </p:nvSpPr>
        <p:spPr>
          <a:xfrm>
            <a:off x="1874340" y="6021288"/>
            <a:ext cx="1435046"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dirty="0" err="1" smtClean="0"/>
              <a:t>norms</a:t>
            </a:r>
            <a:endParaRPr lang="fr-BE" sz="1400" b="1" dirty="0"/>
          </a:p>
        </p:txBody>
      </p:sp>
      <p:sp>
        <p:nvSpPr>
          <p:cNvPr id="115" name="Ellipse 114"/>
          <p:cNvSpPr/>
          <p:nvPr/>
        </p:nvSpPr>
        <p:spPr>
          <a:xfrm>
            <a:off x="1874340" y="5085184"/>
            <a:ext cx="1420837"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sp>
        <p:nvSpPr>
          <p:cNvPr id="120" name="Rectangle 119"/>
          <p:cNvSpPr/>
          <p:nvPr/>
        </p:nvSpPr>
        <p:spPr>
          <a:xfrm>
            <a:off x="7206034" y="328404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Pers</a:t>
            </a:r>
            <a:r>
              <a:rPr lang="fr-BE" sz="1200" b="1" dirty="0" smtClean="0"/>
              <a:t>.</a:t>
            </a:r>
            <a:endParaRPr lang="fr-BE" sz="1200" b="1" dirty="0"/>
          </a:p>
        </p:txBody>
      </p:sp>
      <p:sp>
        <p:nvSpPr>
          <p:cNvPr id="121" name="Rectangle 120"/>
          <p:cNvSpPr/>
          <p:nvPr/>
        </p:nvSpPr>
        <p:spPr>
          <a:xfrm>
            <a:off x="5616116" y="32849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Int-2</a:t>
            </a:r>
          </a:p>
        </p:txBody>
      </p:sp>
      <p:sp>
        <p:nvSpPr>
          <p:cNvPr id="122" name="Rectangle 121"/>
          <p:cNvSpPr/>
          <p:nvPr/>
        </p:nvSpPr>
        <p:spPr>
          <a:xfrm>
            <a:off x="5024338" y="32897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Int-1</a:t>
            </a:r>
            <a:endParaRPr lang="fr-BE" sz="1100" b="1" dirty="0"/>
          </a:p>
        </p:txBody>
      </p:sp>
      <p:cxnSp>
        <p:nvCxnSpPr>
          <p:cNvPr id="124" name="Connecteur droit avec flèche 123"/>
          <p:cNvCxnSpPr>
            <a:stCxn id="33" idx="0"/>
          </p:cNvCxnSpPr>
          <p:nvPr/>
        </p:nvCxnSpPr>
        <p:spPr>
          <a:xfrm flipH="1" flipV="1">
            <a:off x="7452320" y="3545396"/>
            <a:ext cx="10544" cy="25889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6" name="Connecteur droit avec flèche 125"/>
          <p:cNvCxnSpPr>
            <a:stCxn id="34" idx="0"/>
            <a:endCxn id="122" idx="2"/>
          </p:cNvCxnSpPr>
          <p:nvPr/>
        </p:nvCxnSpPr>
        <p:spPr>
          <a:xfrm flipH="1" flipV="1">
            <a:off x="5270624" y="3562549"/>
            <a:ext cx="345492" cy="24174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8" name="Connecteur droit avec flèche 127"/>
          <p:cNvCxnSpPr>
            <a:stCxn id="34" idx="0"/>
            <a:endCxn id="121" idx="2"/>
          </p:cNvCxnSpPr>
          <p:nvPr/>
        </p:nvCxnSpPr>
        <p:spPr>
          <a:xfrm flipV="1">
            <a:off x="5616116" y="3557761"/>
            <a:ext cx="246286" cy="24653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0" name="Connecteur droit avec flèche 129"/>
          <p:cNvCxnSpPr>
            <a:stCxn id="35" idx="6"/>
            <a:endCxn id="34" idx="1"/>
          </p:cNvCxnSpPr>
          <p:nvPr/>
        </p:nvCxnSpPr>
        <p:spPr>
          <a:xfrm>
            <a:off x="3295178" y="1888456"/>
            <a:ext cx="1888141" cy="20085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2" name="Connecteur droit avec flèche 131"/>
          <p:cNvCxnSpPr>
            <a:stCxn id="38" idx="6"/>
          </p:cNvCxnSpPr>
          <p:nvPr/>
        </p:nvCxnSpPr>
        <p:spPr>
          <a:xfrm>
            <a:off x="3295176" y="2737297"/>
            <a:ext cx="1780880" cy="126776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4" name="Connecteur droit avec flèche 133"/>
          <p:cNvCxnSpPr>
            <a:stCxn id="37" idx="6"/>
            <a:endCxn id="34" idx="2"/>
          </p:cNvCxnSpPr>
          <p:nvPr/>
        </p:nvCxnSpPr>
        <p:spPr>
          <a:xfrm>
            <a:off x="3295178" y="3601393"/>
            <a:ext cx="1708870" cy="51931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6" name="Connecteur droit avec flèche 135"/>
          <p:cNvCxnSpPr>
            <a:stCxn id="36" idx="6"/>
            <a:endCxn id="34" idx="2"/>
          </p:cNvCxnSpPr>
          <p:nvPr/>
        </p:nvCxnSpPr>
        <p:spPr>
          <a:xfrm flipV="1">
            <a:off x="3295178" y="4120703"/>
            <a:ext cx="1708870" cy="41091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38" name="Connecteur droit avec flèche 137"/>
          <p:cNvCxnSpPr>
            <a:stCxn id="115" idx="6"/>
          </p:cNvCxnSpPr>
          <p:nvPr/>
        </p:nvCxnSpPr>
        <p:spPr>
          <a:xfrm flipV="1">
            <a:off x="3295177" y="4237994"/>
            <a:ext cx="1729161" cy="1163599"/>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0" name="Connecteur droit avec flèche 139"/>
          <p:cNvCxnSpPr>
            <a:stCxn id="108" idx="6"/>
            <a:endCxn id="34" idx="3"/>
          </p:cNvCxnSpPr>
          <p:nvPr/>
        </p:nvCxnSpPr>
        <p:spPr>
          <a:xfrm flipV="1">
            <a:off x="3309386" y="4344438"/>
            <a:ext cx="1873933" cy="1993259"/>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42" name="Connecteur droit avec flèche 141"/>
          <p:cNvCxnSpPr>
            <a:stCxn id="34" idx="6"/>
            <a:endCxn id="33" idx="2"/>
          </p:cNvCxnSpPr>
          <p:nvPr/>
        </p:nvCxnSpPr>
        <p:spPr>
          <a:xfrm>
            <a:off x="6228184" y="4120703"/>
            <a:ext cx="504056" cy="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9" name="ZoneTexte 148"/>
          <p:cNvSpPr txBox="1"/>
          <p:nvPr/>
        </p:nvSpPr>
        <p:spPr>
          <a:xfrm>
            <a:off x="3347864" y="4122578"/>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-,14***</a:t>
            </a:r>
            <a:endParaRPr lang="fr-BE" sz="900" dirty="0"/>
          </a:p>
        </p:txBody>
      </p:sp>
      <p:sp>
        <p:nvSpPr>
          <p:cNvPr id="150" name="ZoneTexte 149"/>
          <p:cNvSpPr txBox="1"/>
          <p:nvPr/>
        </p:nvSpPr>
        <p:spPr>
          <a:xfrm>
            <a:off x="6155146" y="3881953"/>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,25*** </a:t>
            </a:r>
            <a:endParaRPr lang="fr-BE" sz="900" dirty="0"/>
          </a:p>
        </p:txBody>
      </p:sp>
      <p:sp>
        <p:nvSpPr>
          <p:cNvPr id="151" name="ZoneTexte 150"/>
          <p:cNvSpPr txBox="1"/>
          <p:nvPr/>
        </p:nvSpPr>
        <p:spPr>
          <a:xfrm>
            <a:off x="3419872" y="3421372"/>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52" name="ZoneTexte 151"/>
          <p:cNvSpPr txBox="1"/>
          <p:nvPr/>
        </p:nvSpPr>
        <p:spPr>
          <a:xfrm>
            <a:off x="3131840" y="2190056"/>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,15** </a:t>
            </a:r>
            <a:endParaRPr lang="fr-BE" sz="900" dirty="0"/>
          </a:p>
        </p:txBody>
      </p:sp>
      <p:sp>
        <p:nvSpPr>
          <p:cNvPr id="153" name="ZoneTexte 152"/>
          <p:cNvSpPr txBox="1"/>
          <p:nvPr/>
        </p:nvSpPr>
        <p:spPr>
          <a:xfrm>
            <a:off x="3203848" y="4929868"/>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,15*** </a:t>
            </a:r>
            <a:endParaRPr lang="fr-BE" sz="900" dirty="0"/>
          </a:p>
        </p:txBody>
      </p:sp>
      <p:sp>
        <p:nvSpPr>
          <p:cNvPr id="154" name="ZoneTexte 153"/>
          <p:cNvSpPr txBox="1"/>
          <p:nvPr/>
        </p:nvSpPr>
        <p:spPr>
          <a:xfrm>
            <a:off x="3419872" y="2737297"/>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55" name="ZoneTexte 154"/>
          <p:cNvSpPr txBox="1"/>
          <p:nvPr/>
        </p:nvSpPr>
        <p:spPr>
          <a:xfrm>
            <a:off x="3131840" y="5862464"/>
            <a:ext cx="720080" cy="230832"/>
          </a:xfrm>
          <a:prstGeom prst="rect">
            <a:avLst/>
          </a:prstGeom>
          <a:noFill/>
          <a:ln>
            <a:noFill/>
          </a:ln>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,025 </a:t>
            </a:r>
            <a:endParaRPr lang="fr-BE" sz="900" dirty="0"/>
          </a:p>
        </p:txBody>
      </p:sp>
      <p:sp>
        <p:nvSpPr>
          <p:cNvPr id="67" name="Rectangle 66"/>
          <p:cNvSpPr/>
          <p:nvPr/>
        </p:nvSpPr>
        <p:spPr>
          <a:xfrm>
            <a:off x="312836" y="157204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Att-1</a:t>
            </a:r>
            <a:endParaRPr lang="fr-BE" sz="1100" b="1" dirty="0"/>
          </a:p>
        </p:txBody>
      </p:sp>
      <p:sp>
        <p:nvSpPr>
          <p:cNvPr id="68" name="Rectangle 67"/>
          <p:cNvSpPr/>
          <p:nvPr/>
        </p:nvSpPr>
        <p:spPr>
          <a:xfrm>
            <a:off x="312836" y="191683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Att-2</a:t>
            </a:r>
            <a:endParaRPr lang="fr-BE" sz="1100" b="1" dirty="0"/>
          </a:p>
        </p:txBody>
      </p:sp>
      <p:sp>
        <p:nvSpPr>
          <p:cNvPr id="70" name="Rectangle 69"/>
          <p:cNvSpPr/>
          <p:nvPr/>
        </p:nvSpPr>
        <p:spPr>
          <a:xfrm>
            <a:off x="322311" y="242088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SEP-1</a:t>
            </a:r>
            <a:endParaRPr lang="fr-BE" sz="1000" b="1" dirty="0"/>
          </a:p>
        </p:txBody>
      </p:sp>
      <p:sp>
        <p:nvSpPr>
          <p:cNvPr id="71" name="Rectangle 70"/>
          <p:cNvSpPr/>
          <p:nvPr/>
        </p:nvSpPr>
        <p:spPr>
          <a:xfrm>
            <a:off x="322311" y="273729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SEP-2</a:t>
            </a:r>
            <a:endParaRPr lang="fr-BE" sz="1000" b="1" dirty="0"/>
          </a:p>
        </p:txBody>
      </p:sp>
      <p:sp>
        <p:nvSpPr>
          <p:cNvPr id="72" name="Rectangle 71"/>
          <p:cNvSpPr/>
          <p:nvPr/>
        </p:nvSpPr>
        <p:spPr>
          <a:xfrm>
            <a:off x="312836" y="325660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CP-1</a:t>
            </a:r>
            <a:endParaRPr lang="fr-BE" sz="1100" b="1" dirty="0"/>
          </a:p>
        </p:txBody>
      </p:sp>
      <p:sp>
        <p:nvSpPr>
          <p:cNvPr id="73" name="Rectangle 72"/>
          <p:cNvSpPr/>
          <p:nvPr/>
        </p:nvSpPr>
        <p:spPr>
          <a:xfrm>
            <a:off x="312836" y="357301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CP-2</a:t>
            </a:r>
            <a:endParaRPr lang="fr-BE" sz="1100" b="1" dirty="0"/>
          </a:p>
        </p:txBody>
      </p:sp>
      <p:sp>
        <p:nvSpPr>
          <p:cNvPr id="74" name="Rectangle 73"/>
          <p:cNvSpPr/>
          <p:nvPr/>
        </p:nvSpPr>
        <p:spPr>
          <a:xfrm>
            <a:off x="314846" y="40770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CD-1</a:t>
            </a:r>
            <a:endParaRPr lang="fr-BE" sz="1100" b="1" dirty="0"/>
          </a:p>
        </p:txBody>
      </p:sp>
      <p:sp>
        <p:nvSpPr>
          <p:cNvPr id="75" name="Rectangle 74"/>
          <p:cNvSpPr/>
          <p:nvPr/>
        </p:nvSpPr>
        <p:spPr>
          <a:xfrm>
            <a:off x="314846" y="4393480"/>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CD-2</a:t>
            </a:r>
            <a:endParaRPr lang="fr-BE" sz="1100" b="1" dirty="0"/>
          </a:p>
        </p:txBody>
      </p:sp>
      <p:sp>
        <p:nvSpPr>
          <p:cNvPr id="77" name="Rectangle 76"/>
          <p:cNvSpPr/>
          <p:nvPr/>
        </p:nvSpPr>
        <p:spPr>
          <a:xfrm>
            <a:off x="310827" y="469676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CD-3</a:t>
            </a:r>
            <a:endParaRPr lang="fr-BE" sz="1100" b="1" dirty="0"/>
          </a:p>
        </p:txBody>
      </p:sp>
      <p:cxnSp>
        <p:nvCxnSpPr>
          <p:cNvPr id="79" name="Connecteur droit avec flèche 78"/>
          <p:cNvCxnSpPr>
            <a:endCxn id="67" idx="3"/>
          </p:cNvCxnSpPr>
          <p:nvPr/>
        </p:nvCxnSpPr>
        <p:spPr>
          <a:xfrm flipH="1" flipV="1">
            <a:off x="805407" y="1708436"/>
            <a:ext cx="1089596"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Connecteur droit avec flèche 79"/>
          <p:cNvCxnSpPr>
            <a:endCxn id="68" idx="3"/>
          </p:cNvCxnSpPr>
          <p:nvPr/>
        </p:nvCxnSpPr>
        <p:spPr>
          <a:xfrm flipH="1">
            <a:off x="805407" y="1888456"/>
            <a:ext cx="1089596" cy="16476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Connecteur droit avec flèche 80"/>
          <p:cNvCxnSpPr>
            <a:endCxn id="70" idx="3"/>
          </p:cNvCxnSpPr>
          <p:nvPr/>
        </p:nvCxnSpPr>
        <p:spPr>
          <a:xfrm flipH="1" flipV="1">
            <a:off x="814882" y="2557277"/>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3" name="Connecteur droit avec flèche 82"/>
          <p:cNvCxnSpPr>
            <a:endCxn id="71" idx="3"/>
          </p:cNvCxnSpPr>
          <p:nvPr/>
        </p:nvCxnSpPr>
        <p:spPr>
          <a:xfrm flipH="1">
            <a:off x="814882" y="2737297"/>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5" name="Connecteur droit avec flèche 84"/>
          <p:cNvCxnSpPr>
            <a:endCxn id="72" idx="3"/>
          </p:cNvCxnSpPr>
          <p:nvPr/>
        </p:nvCxnSpPr>
        <p:spPr>
          <a:xfrm flipH="1" flipV="1">
            <a:off x="805407" y="3392997"/>
            <a:ext cx="1089596" cy="208396"/>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Connecteur droit avec flèche 86"/>
          <p:cNvCxnSpPr>
            <a:endCxn id="73" idx="3"/>
          </p:cNvCxnSpPr>
          <p:nvPr/>
        </p:nvCxnSpPr>
        <p:spPr>
          <a:xfrm flipH="1">
            <a:off x="805407" y="3601393"/>
            <a:ext cx="1089596" cy="1080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Connecteur droit avec flèche 88"/>
          <p:cNvCxnSpPr>
            <a:endCxn id="74" idx="3"/>
          </p:cNvCxnSpPr>
          <p:nvPr/>
        </p:nvCxnSpPr>
        <p:spPr>
          <a:xfrm flipH="1" flipV="1">
            <a:off x="807417" y="4213461"/>
            <a:ext cx="1087586"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Connecteur droit avec flèche 90"/>
          <p:cNvCxnSpPr>
            <a:endCxn id="75" idx="3"/>
          </p:cNvCxnSpPr>
          <p:nvPr/>
        </p:nvCxnSpPr>
        <p:spPr>
          <a:xfrm flipH="1" flipV="1">
            <a:off x="807417" y="4529869"/>
            <a:ext cx="1087586"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Connecteur droit avec flèche 92"/>
          <p:cNvCxnSpPr>
            <a:endCxn id="77" idx="3"/>
          </p:cNvCxnSpPr>
          <p:nvPr/>
        </p:nvCxnSpPr>
        <p:spPr>
          <a:xfrm flipH="1">
            <a:off x="803398" y="4531616"/>
            <a:ext cx="1091605"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a:xfrm>
            <a:off x="281483" y="5883153"/>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DN-1</a:t>
            </a:r>
            <a:endParaRPr lang="fr-BE" sz="1100" b="1" dirty="0"/>
          </a:p>
        </p:txBody>
      </p:sp>
      <p:sp>
        <p:nvSpPr>
          <p:cNvPr id="96" name="Rectangle 95"/>
          <p:cNvSpPr/>
          <p:nvPr/>
        </p:nvSpPr>
        <p:spPr>
          <a:xfrm>
            <a:off x="281483" y="6199561"/>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DN-2</a:t>
            </a:r>
            <a:endParaRPr lang="fr-BE" sz="1100" b="1" dirty="0"/>
          </a:p>
        </p:txBody>
      </p:sp>
      <p:sp>
        <p:nvSpPr>
          <p:cNvPr id="97" name="Rectangle 96"/>
          <p:cNvSpPr/>
          <p:nvPr/>
        </p:nvSpPr>
        <p:spPr>
          <a:xfrm>
            <a:off x="277464" y="650284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DN-3</a:t>
            </a:r>
            <a:endParaRPr lang="fr-BE" sz="1100" b="1" dirty="0"/>
          </a:p>
        </p:txBody>
      </p:sp>
      <p:cxnSp>
        <p:nvCxnSpPr>
          <p:cNvPr id="98" name="Connecteur droit avec flèche 97"/>
          <p:cNvCxnSpPr>
            <a:endCxn id="95" idx="3"/>
          </p:cNvCxnSpPr>
          <p:nvPr/>
        </p:nvCxnSpPr>
        <p:spPr>
          <a:xfrm flipH="1" flipV="1">
            <a:off x="774054" y="6019542"/>
            <a:ext cx="1087585"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9" name="Connecteur droit avec flèche 98"/>
          <p:cNvCxnSpPr>
            <a:endCxn id="96" idx="3"/>
          </p:cNvCxnSpPr>
          <p:nvPr/>
        </p:nvCxnSpPr>
        <p:spPr>
          <a:xfrm flipH="1" flipV="1">
            <a:off x="774054" y="6335950"/>
            <a:ext cx="1087585"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0" name="Connecteur droit avec flèche 99"/>
          <p:cNvCxnSpPr>
            <a:endCxn id="97" idx="3"/>
          </p:cNvCxnSpPr>
          <p:nvPr/>
        </p:nvCxnSpPr>
        <p:spPr>
          <a:xfrm flipH="1">
            <a:off x="770035" y="6337697"/>
            <a:ext cx="1091604"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1" name="Rectangle 100"/>
          <p:cNvSpPr/>
          <p:nvPr/>
        </p:nvSpPr>
        <p:spPr>
          <a:xfrm>
            <a:off x="288948" y="50851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IN-1</a:t>
            </a:r>
            <a:endParaRPr lang="fr-BE" sz="1100" b="1" dirty="0"/>
          </a:p>
        </p:txBody>
      </p:sp>
      <p:sp>
        <p:nvSpPr>
          <p:cNvPr id="102" name="Rectangle 101"/>
          <p:cNvSpPr/>
          <p:nvPr/>
        </p:nvSpPr>
        <p:spPr>
          <a:xfrm>
            <a:off x="288948" y="540159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IN-2</a:t>
            </a:r>
            <a:endParaRPr lang="fr-BE" sz="1100" b="1" dirty="0"/>
          </a:p>
        </p:txBody>
      </p:sp>
      <p:cxnSp>
        <p:nvCxnSpPr>
          <p:cNvPr id="103" name="Connecteur droit avec flèche 102"/>
          <p:cNvCxnSpPr>
            <a:endCxn id="101" idx="3"/>
          </p:cNvCxnSpPr>
          <p:nvPr/>
        </p:nvCxnSpPr>
        <p:spPr>
          <a:xfrm flipH="1" flipV="1">
            <a:off x="781519" y="5221573"/>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4" name="Connecteur droit avec flèche 103"/>
          <p:cNvCxnSpPr>
            <a:endCxn id="102" idx="3"/>
          </p:cNvCxnSpPr>
          <p:nvPr/>
        </p:nvCxnSpPr>
        <p:spPr>
          <a:xfrm flipH="1">
            <a:off x="781519" y="5401593"/>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5" name="Connecteur en arc 104"/>
          <p:cNvCxnSpPr/>
          <p:nvPr/>
        </p:nvCxnSpPr>
        <p:spPr>
          <a:xfrm rot="10800000" flipV="1">
            <a:off x="1895003" y="1888455"/>
            <a:ext cx="12700" cy="848841"/>
          </a:xfrm>
          <a:prstGeom prst="curvedConnector3">
            <a:avLst>
              <a:gd name="adj1" fmla="val 1200000"/>
            </a:avLst>
          </a:prstGeom>
          <a:ln w="12700">
            <a:solidFill>
              <a:schemeClr val="tx2">
                <a:lumMod val="60000"/>
                <a:lumOff val="4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6" name="Connecteur en arc 105"/>
          <p:cNvCxnSpPr/>
          <p:nvPr/>
        </p:nvCxnSpPr>
        <p:spPr>
          <a:xfrm rot="10800000" flipV="1">
            <a:off x="1895003" y="2737297"/>
            <a:ext cx="12700" cy="864096"/>
          </a:xfrm>
          <a:prstGeom prst="curvedConnector3">
            <a:avLst>
              <a:gd name="adj1" fmla="val 1200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7" name="Connecteur en arc 106"/>
          <p:cNvCxnSpPr/>
          <p:nvPr/>
        </p:nvCxnSpPr>
        <p:spPr>
          <a:xfrm rot="10800000" flipV="1">
            <a:off x="1895003" y="3601392"/>
            <a:ext cx="12700" cy="930223"/>
          </a:xfrm>
          <a:prstGeom prst="curvedConnector3">
            <a:avLst>
              <a:gd name="adj1" fmla="val 1125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3" name="Connecteur en arc 122"/>
          <p:cNvCxnSpPr/>
          <p:nvPr/>
        </p:nvCxnSpPr>
        <p:spPr>
          <a:xfrm rot="10800000" flipV="1">
            <a:off x="1861641" y="4531615"/>
            <a:ext cx="33363" cy="869977"/>
          </a:xfrm>
          <a:prstGeom prst="curvedConnector3">
            <a:avLst>
              <a:gd name="adj1" fmla="val 528244"/>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5" name="Connecteur en arc 124"/>
          <p:cNvCxnSpPr/>
          <p:nvPr/>
        </p:nvCxnSpPr>
        <p:spPr>
          <a:xfrm rot="10800000" flipV="1">
            <a:off x="1861640" y="5401593"/>
            <a:ext cx="1" cy="936104"/>
          </a:xfrm>
          <a:prstGeom prst="curvedConnector3">
            <a:avLst>
              <a:gd name="adj1" fmla="val 22860100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7" name="Connecteur en arc 126"/>
          <p:cNvCxnSpPr/>
          <p:nvPr/>
        </p:nvCxnSpPr>
        <p:spPr>
          <a:xfrm rot="10800000" flipH="1">
            <a:off x="1861639" y="4531617"/>
            <a:ext cx="33364" cy="1806081"/>
          </a:xfrm>
          <a:prstGeom prst="curvedConnector3">
            <a:avLst>
              <a:gd name="adj1" fmla="val -68517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29" name="Connecteur en arc 128"/>
          <p:cNvCxnSpPr/>
          <p:nvPr/>
        </p:nvCxnSpPr>
        <p:spPr>
          <a:xfrm rot="10800000" flipH="1">
            <a:off x="1861639" y="3601393"/>
            <a:ext cx="33364" cy="2736304"/>
          </a:xfrm>
          <a:prstGeom prst="curvedConnector3">
            <a:avLst>
              <a:gd name="adj1" fmla="val -68517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1" name="Connecteur en arc 130"/>
          <p:cNvCxnSpPr/>
          <p:nvPr/>
        </p:nvCxnSpPr>
        <p:spPr>
          <a:xfrm rot="10800000" flipH="1">
            <a:off x="1861639" y="2737297"/>
            <a:ext cx="33364" cy="3600400"/>
          </a:xfrm>
          <a:prstGeom prst="curvedConnector3">
            <a:avLst>
              <a:gd name="adj1" fmla="val -1256144"/>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3" name="Connecteur en arc 132"/>
          <p:cNvCxnSpPr/>
          <p:nvPr/>
        </p:nvCxnSpPr>
        <p:spPr>
          <a:xfrm rot="10800000" flipH="1">
            <a:off x="1861639" y="1888457"/>
            <a:ext cx="33364" cy="4449241"/>
          </a:xfrm>
          <a:prstGeom prst="curvedConnector3">
            <a:avLst>
              <a:gd name="adj1" fmla="val -1455985"/>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5" name="Connecteur en arc 134"/>
          <p:cNvCxnSpPr/>
          <p:nvPr/>
        </p:nvCxnSpPr>
        <p:spPr>
          <a:xfrm rot="10800000" flipH="1">
            <a:off x="1861639" y="3601393"/>
            <a:ext cx="33363" cy="1800200"/>
          </a:xfrm>
          <a:prstGeom prst="curvedConnector3">
            <a:avLst>
              <a:gd name="adj1" fmla="val -68519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7" name="Connecteur en arc 136"/>
          <p:cNvCxnSpPr/>
          <p:nvPr/>
        </p:nvCxnSpPr>
        <p:spPr>
          <a:xfrm rot="10800000" flipH="1">
            <a:off x="1861639" y="2737297"/>
            <a:ext cx="33363" cy="2664296"/>
          </a:xfrm>
          <a:prstGeom prst="curvedConnector3">
            <a:avLst>
              <a:gd name="adj1" fmla="val -913587"/>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9" name="Connecteur en arc 138"/>
          <p:cNvCxnSpPr/>
          <p:nvPr/>
        </p:nvCxnSpPr>
        <p:spPr>
          <a:xfrm rot="10800000" flipH="1">
            <a:off x="1861639" y="1888457"/>
            <a:ext cx="33363" cy="3513137"/>
          </a:xfrm>
          <a:prstGeom prst="curvedConnector3">
            <a:avLst>
              <a:gd name="adj1" fmla="val -1827174"/>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1" name="Connecteur en arc 140"/>
          <p:cNvCxnSpPr/>
          <p:nvPr/>
        </p:nvCxnSpPr>
        <p:spPr>
          <a:xfrm rot="10800000">
            <a:off x="1895003" y="2737298"/>
            <a:ext cx="12700" cy="1794319"/>
          </a:xfrm>
          <a:prstGeom prst="curvedConnector3">
            <a:avLst>
              <a:gd name="adj1" fmla="val 3525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3" name="Connecteur en arc 142"/>
          <p:cNvCxnSpPr/>
          <p:nvPr/>
        </p:nvCxnSpPr>
        <p:spPr>
          <a:xfrm rot="10800000">
            <a:off x="1895003" y="1888456"/>
            <a:ext cx="12700" cy="2643160"/>
          </a:xfrm>
          <a:prstGeom prst="curvedConnector3">
            <a:avLst>
              <a:gd name="adj1" fmla="val 3000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4" name="Connecteur en arc 143"/>
          <p:cNvCxnSpPr/>
          <p:nvPr/>
        </p:nvCxnSpPr>
        <p:spPr>
          <a:xfrm rot="10800000">
            <a:off x="1895003" y="1888457"/>
            <a:ext cx="12700" cy="1712937"/>
          </a:xfrm>
          <a:prstGeom prst="curvedConnector3">
            <a:avLst>
              <a:gd name="adj1" fmla="val 1800000"/>
            </a:avLst>
          </a:prstGeom>
          <a:ln w="12700">
            <a:solidFill>
              <a:schemeClr val="tx2">
                <a:lumMod val="60000"/>
                <a:lumOff val="40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82" name="ZoneTexte 81"/>
          <p:cNvSpPr txBox="1"/>
          <p:nvPr/>
        </p:nvSpPr>
        <p:spPr>
          <a:xfrm>
            <a:off x="1295635" y="1185972"/>
            <a:ext cx="1301887" cy="369332"/>
          </a:xfrm>
          <a:prstGeom prst="rect">
            <a:avLst/>
          </a:prstGeom>
          <a:noFill/>
        </p:spPr>
        <p:txBody>
          <a:bodyPr wrap="square" rtlCol="0">
            <a:spAutoFit/>
          </a:bodyPr>
          <a:lstStyle/>
          <a:p>
            <a:r>
              <a:rPr lang="fr-BE" b="1" dirty="0" smtClean="0">
                <a:solidFill>
                  <a:schemeClr val="accent1"/>
                </a:solidFill>
              </a:rPr>
              <a:t>Model 1</a:t>
            </a:r>
            <a:endParaRPr lang="fr-BE" b="1" dirty="0">
              <a:solidFill>
                <a:schemeClr val="accent1"/>
              </a:solidFill>
            </a:endParaRPr>
          </a:p>
        </p:txBody>
      </p:sp>
      <p:sp>
        <p:nvSpPr>
          <p:cNvPr id="4" name="Espace réservé du pied de page 3"/>
          <p:cNvSpPr>
            <a:spLocks noGrp="1"/>
          </p:cNvSpPr>
          <p:nvPr>
            <p:ph type="ftr" sz="quarter" idx="11"/>
          </p:nvPr>
        </p:nvSpPr>
        <p:spPr/>
        <p:txBody>
          <a:bodyPr/>
          <a:lstStyle/>
          <a:p>
            <a:endParaRPr lang="fr-BE" dirty="0"/>
          </a:p>
        </p:txBody>
      </p:sp>
    </p:spTree>
    <p:extLst>
      <p:ext uri="{BB962C8B-B14F-4D97-AF65-F5344CB8AC3E}">
        <p14:creationId xmlns:p14="http://schemas.microsoft.com/office/powerpoint/2010/main" val="3766600904"/>
      </p:ext>
    </p:extLst>
  </p:cSld>
  <p:clrMapOvr>
    <a:masterClrMapping/>
  </p:clrMapOvr>
  <mc:AlternateContent xmlns:mc="http://schemas.openxmlformats.org/markup-compatibility/2006" xmlns:p14="http://schemas.microsoft.com/office/powerpoint/2010/main">
    <mc:Choice Requires="p14">
      <p:transition spd="slow" p14:dur="2000" advTm="34216"/>
    </mc:Choice>
    <mc:Fallback xmlns="">
      <p:transition spd="slow" advTm="34216"/>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BE" dirty="0"/>
              <a:t>b) Structural </a:t>
            </a:r>
            <a:r>
              <a:rPr lang="fr-BE" dirty="0" err="1"/>
              <a:t>equation</a:t>
            </a:r>
            <a:r>
              <a:rPr lang="fr-BE" dirty="0"/>
              <a:t> </a:t>
            </a:r>
            <a:r>
              <a:rPr lang="fr-BE" dirty="0" smtClean="0"/>
              <a:t>analyses</a:t>
            </a:r>
            <a:endParaRPr lang="fr-BE" dirty="0"/>
          </a:p>
        </p:txBody>
      </p:sp>
      <p:sp>
        <p:nvSpPr>
          <p:cNvPr id="3" name="Espace réservé du numéro de diapositive 2"/>
          <p:cNvSpPr>
            <a:spLocks noGrp="1"/>
          </p:cNvSpPr>
          <p:nvPr>
            <p:ph type="sldNum" sz="quarter" idx="12"/>
          </p:nvPr>
        </p:nvSpPr>
        <p:spPr>
          <a:xfrm>
            <a:off x="-36512" y="1272222"/>
            <a:ext cx="533400" cy="244476"/>
          </a:xfrm>
        </p:spPr>
        <p:txBody>
          <a:bodyPr>
            <a:normAutofit fontScale="92500" lnSpcReduction="10000"/>
          </a:bodyPr>
          <a:lstStyle/>
          <a:p>
            <a:fld id="{3DC00026-5C32-4C91-9ED0-D1296EFB2813}" type="slidenum">
              <a:rPr lang="fr-BE" smtClean="0"/>
              <a:t>27</a:t>
            </a:fld>
            <a:endParaRPr lang="fr-BE"/>
          </a:p>
        </p:txBody>
      </p:sp>
      <p:sp>
        <p:nvSpPr>
          <p:cNvPr id="62" name="ZoneTexte 61"/>
          <p:cNvSpPr txBox="1"/>
          <p:nvPr/>
        </p:nvSpPr>
        <p:spPr>
          <a:xfrm>
            <a:off x="5148064" y="1412776"/>
            <a:ext cx="2495284" cy="1477328"/>
          </a:xfrm>
          <a:prstGeom prst="rect">
            <a:avLst/>
          </a:prstGeom>
          <a:noFill/>
        </p:spPr>
        <p:txBody>
          <a:bodyPr wrap="square" rtlCol="0">
            <a:spAutoFit/>
          </a:bodyPr>
          <a:lstStyle/>
          <a:p>
            <a:r>
              <a:rPr lang="fr-BE" sz="1500" u="sng" dirty="0" smtClean="0"/>
              <a:t>≠ </a:t>
            </a:r>
            <a:r>
              <a:rPr lang="fr-BE" sz="1500" u="sng" dirty="0" err="1" smtClean="0"/>
              <a:t>between</a:t>
            </a:r>
            <a:r>
              <a:rPr lang="fr-BE" sz="1500" u="sng" dirty="0" smtClean="0"/>
              <a:t> </a:t>
            </a:r>
            <a:r>
              <a:rPr lang="fr-BE" sz="1500" u="sng" dirty="0" err="1" smtClean="0"/>
              <a:t>Models</a:t>
            </a:r>
            <a:r>
              <a:rPr lang="fr-BE" sz="1500" u="sng" dirty="0" smtClean="0"/>
              <a:t> 1 &amp; 2</a:t>
            </a:r>
          </a:p>
          <a:p>
            <a:endParaRPr lang="fr-BE" sz="1500" u="sng" dirty="0" smtClean="0"/>
          </a:p>
          <a:p>
            <a:r>
              <a:rPr lang="fr-BE" sz="1500" dirty="0" smtClean="0">
                <a:sym typeface="Symbol"/>
              </a:rPr>
              <a:t>²(1)= 0,003 (ns.) </a:t>
            </a:r>
          </a:p>
          <a:p>
            <a:endParaRPr lang="fr-BE" sz="1500" dirty="0">
              <a:sym typeface="Symbol"/>
            </a:endParaRPr>
          </a:p>
          <a:p>
            <a:r>
              <a:rPr lang="fr-BE" sz="1500" dirty="0" smtClean="0">
                <a:solidFill>
                  <a:srgbClr val="C00000"/>
                </a:solidFill>
                <a:sym typeface="Wingdings" panose="05000000000000000000" pitchFamily="2" charset="2"/>
              </a:rPr>
              <a:t> But </a:t>
            </a:r>
            <a:r>
              <a:rPr lang="fr-BE" sz="1500" dirty="0" smtClean="0">
                <a:solidFill>
                  <a:srgbClr val="C00000"/>
                </a:solidFill>
                <a:sym typeface="Symbol"/>
              </a:rPr>
              <a:t>Model 2 </a:t>
            </a:r>
            <a:r>
              <a:rPr lang="fr-BE" sz="1500" dirty="0" err="1" smtClean="0">
                <a:solidFill>
                  <a:srgbClr val="C00000"/>
                </a:solidFill>
                <a:sym typeface="Symbol"/>
              </a:rPr>
              <a:t>is</a:t>
            </a:r>
            <a:r>
              <a:rPr lang="fr-BE" sz="1500" dirty="0" smtClean="0">
                <a:solidFill>
                  <a:srgbClr val="C00000"/>
                </a:solidFill>
                <a:sym typeface="Symbol"/>
              </a:rPr>
              <a:t> more </a:t>
            </a:r>
            <a:r>
              <a:rPr lang="fr-BE" sz="1500" dirty="0" err="1" smtClean="0">
                <a:solidFill>
                  <a:srgbClr val="C00000"/>
                </a:solidFill>
                <a:sym typeface="Symbol"/>
              </a:rPr>
              <a:t>parcimonious</a:t>
            </a:r>
            <a:r>
              <a:rPr lang="fr-BE" sz="1500" dirty="0" smtClean="0">
                <a:solidFill>
                  <a:srgbClr val="C00000"/>
                </a:solidFill>
                <a:sym typeface="Symbol"/>
              </a:rPr>
              <a:t> </a:t>
            </a:r>
            <a:r>
              <a:rPr lang="fr-BE" sz="1500" dirty="0" err="1" smtClean="0">
                <a:solidFill>
                  <a:srgbClr val="C00000"/>
                </a:solidFill>
                <a:sym typeface="Symbol"/>
              </a:rPr>
              <a:t>than</a:t>
            </a:r>
            <a:r>
              <a:rPr lang="fr-BE" sz="1500" dirty="0" smtClean="0">
                <a:solidFill>
                  <a:srgbClr val="C00000"/>
                </a:solidFill>
                <a:sym typeface="Symbol"/>
              </a:rPr>
              <a:t> Model 1</a:t>
            </a:r>
            <a:endParaRPr lang="fr-BE" sz="1500" dirty="0">
              <a:solidFill>
                <a:srgbClr val="C00000"/>
              </a:solidFill>
            </a:endParaRPr>
          </a:p>
        </p:txBody>
      </p:sp>
      <p:sp>
        <p:nvSpPr>
          <p:cNvPr id="63" name="ZoneTexte 62"/>
          <p:cNvSpPr txBox="1"/>
          <p:nvPr/>
        </p:nvSpPr>
        <p:spPr>
          <a:xfrm>
            <a:off x="1295635" y="1185972"/>
            <a:ext cx="1301887" cy="369332"/>
          </a:xfrm>
          <a:prstGeom prst="rect">
            <a:avLst/>
          </a:prstGeom>
          <a:noFill/>
        </p:spPr>
        <p:txBody>
          <a:bodyPr wrap="square" rtlCol="0">
            <a:spAutoFit/>
          </a:bodyPr>
          <a:lstStyle/>
          <a:p>
            <a:r>
              <a:rPr lang="fr-BE" b="1" dirty="0" smtClean="0">
                <a:solidFill>
                  <a:schemeClr val="accent1"/>
                </a:solidFill>
              </a:rPr>
              <a:t>Model 2</a:t>
            </a:r>
            <a:endParaRPr lang="fr-BE" b="1" dirty="0">
              <a:solidFill>
                <a:schemeClr val="accent1"/>
              </a:solidFill>
            </a:endParaRPr>
          </a:p>
        </p:txBody>
      </p:sp>
      <p:sp>
        <p:nvSpPr>
          <p:cNvPr id="77" name="Ellipse 76"/>
          <p:cNvSpPr/>
          <p:nvPr/>
        </p:nvSpPr>
        <p:spPr>
          <a:xfrm>
            <a:off x="6732240" y="3804294"/>
            <a:ext cx="14612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78" name="Ellipse 77"/>
          <p:cNvSpPr/>
          <p:nvPr/>
        </p:nvSpPr>
        <p:spPr>
          <a:xfrm>
            <a:off x="5004048" y="3804294"/>
            <a:ext cx="1224136"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79" name="Ellipse 78"/>
          <p:cNvSpPr/>
          <p:nvPr/>
        </p:nvSpPr>
        <p:spPr>
          <a:xfrm>
            <a:off x="1907704" y="157204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80" name="Ellipse 79"/>
          <p:cNvSpPr/>
          <p:nvPr/>
        </p:nvSpPr>
        <p:spPr>
          <a:xfrm>
            <a:off x="1907704" y="421520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drop-out</a:t>
            </a:r>
            <a:endParaRPr lang="fr-BE" sz="1400" b="1" dirty="0"/>
          </a:p>
        </p:txBody>
      </p:sp>
      <p:sp>
        <p:nvSpPr>
          <p:cNvPr id="81" name="Ellipse 80"/>
          <p:cNvSpPr/>
          <p:nvPr/>
        </p:nvSpPr>
        <p:spPr>
          <a:xfrm>
            <a:off x="1907703" y="3284984"/>
            <a:ext cx="1387475"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300" b="1" dirty="0" smtClean="0"/>
              <a:t>Control on </a:t>
            </a:r>
            <a:r>
              <a:rPr lang="fr-BE" sz="1300" b="1" dirty="0" err="1" smtClean="0"/>
              <a:t>persistence</a:t>
            </a:r>
            <a:endParaRPr lang="fr-BE" sz="1300" b="1" dirty="0"/>
          </a:p>
        </p:txBody>
      </p:sp>
      <p:sp>
        <p:nvSpPr>
          <p:cNvPr id="82" name="Ellipse 81"/>
          <p:cNvSpPr/>
          <p:nvPr/>
        </p:nvSpPr>
        <p:spPr>
          <a:xfrm>
            <a:off x="1907703" y="2420888"/>
            <a:ext cx="1387473"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Self- </a:t>
            </a:r>
            <a:r>
              <a:rPr lang="fr-BE" sz="1400" b="1" dirty="0" err="1" smtClean="0"/>
              <a:t>efficacy</a:t>
            </a:r>
            <a:endParaRPr lang="fr-BE" sz="1400" b="1" dirty="0"/>
          </a:p>
        </p:txBody>
      </p:sp>
      <p:sp>
        <p:nvSpPr>
          <p:cNvPr id="83" name="Ellipse 82"/>
          <p:cNvSpPr/>
          <p:nvPr/>
        </p:nvSpPr>
        <p:spPr>
          <a:xfrm>
            <a:off x="1874340" y="6021288"/>
            <a:ext cx="143172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dirty="0" err="1" smtClean="0"/>
              <a:t>norms</a:t>
            </a:r>
            <a:endParaRPr lang="fr-BE" sz="1400" b="1" dirty="0"/>
          </a:p>
        </p:txBody>
      </p:sp>
      <p:sp>
        <p:nvSpPr>
          <p:cNvPr id="84" name="Ellipse 83"/>
          <p:cNvSpPr/>
          <p:nvPr/>
        </p:nvSpPr>
        <p:spPr>
          <a:xfrm>
            <a:off x="1874340" y="5085184"/>
            <a:ext cx="1420837"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sp>
        <p:nvSpPr>
          <p:cNvPr id="85" name="Rectangle 84"/>
          <p:cNvSpPr/>
          <p:nvPr/>
        </p:nvSpPr>
        <p:spPr>
          <a:xfrm>
            <a:off x="7206034" y="328404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Pers</a:t>
            </a:r>
            <a:r>
              <a:rPr lang="fr-BE" sz="1200" b="1" dirty="0" smtClean="0"/>
              <a:t>.</a:t>
            </a:r>
            <a:endParaRPr lang="fr-BE" sz="1200" b="1" dirty="0"/>
          </a:p>
        </p:txBody>
      </p:sp>
      <p:sp>
        <p:nvSpPr>
          <p:cNvPr id="86" name="Rectangle 85"/>
          <p:cNvSpPr/>
          <p:nvPr/>
        </p:nvSpPr>
        <p:spPr>
          <a:xfrm>
            <a:off x="5616116" y="32849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Int-2</a:t>
            </a:r>
          </a:p>
        </p:txBody>
      </p:sp>
      <p:sp>
        <p:nvSpPr>
          <p:cNvPr id="87" name="Rectangle 86"/>
          <p:cNvSpPr/>
          <p:nvPr/>
        </p:nvSpPr>
        <p:spPr>
          <a:xfrm>
            <a:off x="5024338" y="32897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Int-1</a:t>
            </a:r>
            <a:endParaRPr lang="fr-BE" sz="1100" b="1" dirty="0"/>
          </a:p>
        </p:txBody>
      </p:sp>
      <p:cxnSp>
        <p:nvCxnSpPr>
          <p:cNvPr id="88" name="Connecteur droit avec flèche 87"/>
          <p:cNvCxnSpPr>
            <a:stCxn id="77" idx="0"/>
          </p:cNvCxnSpPr>
          <p:nvPr/>
        </p:nvCxnSpPr>
        <p:spPr>
          <a:xfrm flipH="1" flipV="1">
            <a:off x="7452320" y="3545396"/>
            <a:ext cx="10544" cy="25889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Connecteur droit avec flèche 88"/>
          <p:cNvCxnSpPr>
            <a:stCxn id="78" idx="0"/>
            <a:endCxn id="87" idx="2"/>
          </p:cNvCxnSpPr>
          <p:nvPr/>
        </p:nvCxnSpPr>
        <p:spPr>
          <a:xfrm flipH="1" flipV="1">
            <a:off x="5270624" y="3562549"/>
            <a:ext cx="345492" cy="24174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Connecteur droit avec flèche 89"/>
          <p:cNvCxnSpPr>
            <a:stCxn id="78" idx="0"/>
            <a:endCxn id="86" idx="2"/>
          </p:cNvCxnSpPr>
          <p:nvPr/>
        </p:nvCxnSpPr>
        <p:spPr>
          <a:xfrm flipV="1">
            <a:off x="5616116" y="3557761"/>
            <a:ext cx="246286" cy="24653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Connecteur droit avec flèche 90"/>
          <p:cNvCxnSpPr>
            <a:stCxn id="79" idx="6"/>
            <a:endCxn id="78" idx="1"/>
          </p:cNvCxnSpPr>
          <p:nvPr/>
        </p:nvCxnSpPr>
        <p:spPr>
          <a:xfrm>
            <a:off x="3295178" y="1888456"/>
            <a:ext cx="1888141" cy="20085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Connecteur droit avec flèche 91"/>
          <p:cNvCxnSpPr>
            <a:stCxn id="82" idx="6"/>
          </p:cNvCxnSpPr>
          <p:nvPr/>
        </p:nvCxnSpPr>
        <p:spPr>
          <a:xfrm>
            <a:off x="3295176" y="2737297"/>
            <a:ext cx="1780880" cy="126776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Connecteur droit avec flèche 92"/>
          <p:cNvCxnSpPr>
            <a:stCxn id="81" idx="6"/>
            <a:endCxn id="78" idx="2"/>
          </p:cNvCxnSpPr>
          <p:nvPr/>
        </p:nvCxnSpPr>
        <p:spPr>
          <a:xfrm>
            <a:off x="3295178" y="3601393"/>
            <a:ext cx="1708870" cy="51931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Connecteur droit avec flèche 93"/>
          <p:cNvCxnSpPr>
            <a:stCxn id="80" idx="6"/>
            <a:endCxn id="78" idx="2"/>
          </p:cNvCxnSpPr>
          <p:nvPr/>
        </p:nvCxnSpPr>
        <p:spPr>
          <a:xfrm flipV="1">
            <a:off x="3295178" y="4120703"/>
            <a:ext cx="1708870" cy="41091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Connecteur droit avec flèche 94"/>
          <p:cNvCxnSpPr>
            <a:stCxn id="84" idx="6"/>
          </p:cNvCxnSpPr>
          <p:nvPr/>
        </p:nvCxnSpPr>
        <p:spPr>
          <a:xfrm flipV="1">
            <a:off x="3295177" y="4237994"/>
            <a:ext cx="1729161" cy="1163599"/>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Connecteur droit avec flèche 96"/>
          <p:cNvCxnSpPr>
            <a:stCxn id="78" idx="6"/>
            <a:endCxn id="77" idx="2"/>
          </p:cNvCxnSpPr>
          <p:nvPr/>
        </p:nvCxnSpPr>
        <p:spPr>
          <a:xfrm>
            <a:off x="6228184" y="4120703"/>
            <a:ext cx="504056" cy="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ZoneTexte 97"/>
          <p:cNvSpPr txBox="1"/>
          <p:nvPr/>
        </p:nvSpPr>
        <p:spPr>
          <a:xfrm>
            <a:off x="3347864" y="4122578"/>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-,14*** </a:t>
            </a:r>
            <a:endParaRPr lang="fr-BE" sz="900" dirty="0"/>
          </a:p>
        </p:txBody>
      </p:sp>
      <p:sp>
        <p:nvSpPr>
          <p:cNvPr id="99" name="ZoneTexte 98"/>
          <p:cNvSpPr txBox="1"/>
          <p:nvPr/>
        </p:nvSpPr>
        <p:spPr>
          <a:xfrm>
            <a:off x="6155146" y="3881953"/>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,25*** </a:t>
            </a:r>
            <a:endParaRPr lang="fr-BE" sz="900" dirty="0"/>
          </a:p>
        </p:txBody>
      </p:sp>
      <p:sp>
        <p:nvSpPr>
          <p:cNvPr id="100" name="ZoneTexte 99"/>
          <p:cNvSpPr txBox="1"/>
          <p:nvPr/>
        </p:nvSpPr>
        <p:spPr>
          <a:xfrm>
            <a:off x="3419872" y="3421372"/>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01" name="ZoneTexte 100"/>
          <p:cNvSpPr txBox="1"/>
          <p:nvPr/>
        </p:nvSpPr>
        <p:spPr>
          <a:xfrm>
            <a:off x="3131840" y="2190056"/>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,15** </a:t>
            </a:r>
            <a:endParaRPr lang="fr-BE" sz="900" dirty="0"/>
          </a:p>
        </p:txBody>
      </p:sp>
      <p:sp>
        <p:nvSpPr>
          <p:cNvPr id="102" name="ZoneTexte 101"/>
          <p:cNvSpPr txBox="1"/>
          <p:nvPr/>
        </p:nvSpPr>
        <p:spPr>
          <a:xfrm>
            <a:off x="3203848" y="4929868"/>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,16*** </a:t>
            </a:r>
            <a:endParaRPr lang="fr-BE" sz="900" dirty="0"/>
          </a:p>
        </p:txBody>
      </p:sp>
      <p:sp>
        <p:nvSpPr>
          <p:cNvPr id="103" name="ZoneTexte 102"/>
          <p:cNvSpPr txBox="1"/>
          <p:nvPr/>
        </p:nvSpPr>
        <p:spPr>
          <a:xfrm>
            <a:off x="3419872" y="2737297"/>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05" name="Rectangle 104"/>
          <p:cNvSpPr/>
          <p:nvPr/>
        </p:nvSpPr>
        <p:spPr>
          <a:xfrm>
            <a:off x="312836" y="157204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Att-1</a:t>
            </a:r>
            <a:endParaRPr lang="fr-BE" sz="1100" b="1" dirty="0"/>
          </a:p>
        </p:txBody>
      </p:sp>
      <p:sp>
        <p:nvSpPr>
          <p:cNvPr id="106" name="Rectangle 105"/>
          <p:cNvSpPr/>
          <p:nvPr/>
        </p:nvSpPr>
        <p:spPr>
          <a:xfrm>
            <a:off x="312836" y="191683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Att-2</a:t>
            </a:r>
            <a:endParaRPr lang="fr-BE" sz="1100" b="1" dirty="0"/>
          </a:p>
        </p:txBody>
      </p:sp>
      <p:sp>
        <p:nvSpPr>
          <p:cNvPr id="107" name="Rectangle 106"/>
          <p:cNvSpPr/>
          <p:nvPr/>
        </p:nvSpPr>
        <p:spPr>
          <a:xfrm>
            <a:off x="322311" y="242088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SEP-1</a:t>
            </a:r>
            <a:endParaRPr lang="fr-BE" sz="1000" b="1" dirty="0"/>
          </a:p>
        </p:txBody>
      </p:sp>
      <p:sp>
        <p:nvSpPr>
          <p:cNvPr id="151" name="Rectangle 150"/>
          <p:cNvSpPr/>
          <p:nvPr/>
        </p:nvSpPr>
        <p:spPr>
          <a:xfrm>
            <a:off x="322311" y="273729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SEP-2</a:t>
            </a:r>
            <a:endParaRPr lang="fr-BE" sz="1000" b="1" dirty="0"/>
          </a:p>
        </p:txBody>
      </p:sp>
      <p:sp>
        <p:nvSpPr>
          <p:cNvPr id="152" name="Rectangle 151"/>
          <p:cNvSpPr/>
          <p:nvPr/>
        </p:nvSpPr>
        <p:spPr>
          <a:xfrm>
            <a:off x="312836" y="325660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CP-1</a:t>
            </a:r>
            <a:endParaRPr lang="fr-BE" sz="1100" b="1" dirty="0"/>
          </a:p>
        </p:txBody>
      </p:sp>
      <p:sp>
        <p:nvSpPr>
          <p:cNvPr id="153" name="Rectangle 152"/>
          <p:cNvSpPr/>
          <p:nvPr/>
        </p:nvSpPr>
        <p:spPr>
          <a:xfrm>
            <a:off x="312836" y="357301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CP-2</a:t>
            </a:r>
            <a:endParaRPr lang="fr-BE" sz="1100" b="1" dirty="0"/>
          </a:p>
        </p:txBody>
      </p:sp>
      <p:sp>
        <p:nvSpPr>
          <p:cNvPr id="154" name="Rectangle 153"/>
          <p:cNvSpPr/>
          <p:nvPr/>
        </p:nvSpPr>
        <p:spPr>
          <a:xfrm>
            <a:off x="314846" y="40770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CD-1</a:t>
            </a:r>
            <a:endParaRPr lang="fr-BE" sz="1100" b="1" dirty="0"/>
          </a:p>
        </p:txBody>
      </p:sp>
      <p:sp>
        <p:nvSpPr>
          <p:cNvPr id="155" name="Rectangle 154"/>
          <p:cNvSpPr/>
          <p:nvPr/>
        </p:nvSpPr>
        <p:spPr>
          <a:xfrm>
            <a:off x="314846" y="4393480"/>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CD-2</a:t>
            </a:r>
            <a:endParaRPr lang="fr-BE" sz="1100" b="1" dirty="0"/>
          </a:p>
        </p:txBody>
      </p:sp>
      <p:sp>
        <p:nvSpPr>
          <p:cNvPr id="156" name="Rectangle 155"/>
          <p:cNvSpPr/>
          <p:nvPr/>
        </p:nvSpPr>
        <p:spPr>
          <a:xfrm>
            <a:off x="310827" y="469676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CD-3</a:t>
            </a:r>
            <a:endParaRPr lang="fr-BE" sz="1100" b="1" dirty="0"/>
          </a:p>
        </p:txBody>
      </p:sp>
      <p:cxnSp>
        <p:nvCxnSpPr>
          <p:cNvPr id="157" name="Connecteur droit avec flèche 156"/>
          <p:cNvCxnSpPr>
            <a:endCxn id="105" idx="3"/>
          </p:cNvCxnSpPr>
          <p:nvPr/>
        </p:nvCxnSpPr>
        <p:spPr>
          <a:xfrm flipH="1" flipV="1">
            <a:off x="805407" y="1708436"/>
            <a:ext cx="1089596"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8" name="Connecteur droit avec flèche 157"/>
          <p:cNvCxnSpPr>
            <a:endCxn id="106" idx="3"/>
          </p:cNvCxnSpPr>
          <p:nvPr/>
        </p:nvCxnSpPr>
        <p:spPr>
          <a:xfrm flipH="1">
            <a:off x="805407" y="1888456"/>
            <a:ext cx="1089596" cy="16476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9" name="Connecteur droit avec flèche 158"/>
          <p:cNvCxnSpPr>
            <a:endCxn id="107" idx="3"/>
          </p:cNvCxnSpPr>
          <p:nvPr/>
        </p:nvCxnSpPr>
        <p:spPr>
          <a:xfrm flipH="1" flipV="1">
            <a:off x="814882" y="2557277"/>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0" name="Connecteur droit avec flèche 159"/>
          <p:cNvCxnSpPr>
            <a:endCxn id="151" idx="3"/>
          </p:cNvCxnSpPr>
          <p:nvPr/>
        </p:nvCxnSpPr>
        <p:spPr>
          <a:xfrm flipH="1">
            <a:off x="814882" y="2737297"/>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1" name="Connecteur droit avec flèche 160"/>
          <p:cNvCxnSpPr>
            <a:endCxn id="152" idx="3"/>
          </p:cNvCxnSpPr>
          <p:nvPr/>
        </p:nvCxnSpPr>
        <p:spPr>
          <a:xfrm flipH="1" flipV="1">
            <a:off x="805407" y="3392997"/>
            <a:ext cx="1089596" cy="208396"/>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Connecteur droit avec flèche 161"/>
          <p:cNvCxnSpPr>
            <a:endCxn id="153" idx="3"/>
          </p:cNvCxnSpPr>
          <p:nvPr/>
        </p:nvCxnSpPr>
        <p:spPr>
          <a:xfrm flipH="1">
            <a:off x="805407" y="3601393"/>
            <a:ext cx="1089596" cy="1080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Connecteur droit avec flèche 162"/>
          <p:cNvCxnSpPr>
            <a:endCxn id="154" idx="3"/>
          </p:cNvCxnSpPr>
          <p:nvPr/>
        </p:nvCxnSpPr>
        <p:spPr>
          <a:xfrm flipH="1" flipV="1">
            <a:off x="807417" y="4213461"/>
            <a:ext cx="1087586"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4" name="Connecteur droit avec flèche 163"/>
          <p:cNvCxnSpPr>
            <a:endCxn id="155" idx="3"/>
          </p:cNvCxnSpPr>
          <p:nvPr/>
        </p:nvCxnSpPr>
        <p:spPr>
          <a:xfrm flipH="1" flipV="1">
            <a:off x="807417" y="4529869"/>
            <a:ext cx="1087586"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a:endCxn id="156" idx="3"/>
          </p:cNvCxnSpPr>
          <p:nvPr/>
        </p:nvCxnSpPr>
        <p:spPr>
          <a:xfrm flipH="1">
            <a:off x="803398" y="4531616"/>
            <a:ext cx="1091605"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6" name="Rectangle 165"/>
          <p:cNvSpPr/>
          <p:nvPr/>
        </p:nvSpPr>
        <p:spPr>
          <a:xfrm>
            <a:off x="281483" y="5883153"/>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DN-1</a:t>
            </a:r>
            <a:endParaRPr lang="fr-BE" sz="1100" b="1" dirty="0"/>
          </a:p>
        </p:txBody>
      </p:sp>
      <p:sp>
        <p:nvSpPr>
          <p:cNvPr id="167" name="Rectangle 166"/>
          <p:cNvSpPr/>
          <p:nvPr/>
        </p:nvSpPr>
        <p:spPr>
          <a:xfrm>
            <a:off x="281483" y="6199561"/>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DN-2</a:t>
            </a:r>
            <a:endParaRPr lang="fr-BE" sz="1100" b="1" dirty="0"/>
          </a:p>
        </p:txBody>
      </p:sp>
      <p:cxnSp>
        <p:nvCxnSpPr>
          <p:cNvPr id="168" name="Connecteur droit avec flèche 167"/>
          <p:cNvCxnSpPr>
            <a:endCxn id="166" idx="3"/>
          </p:cNvCxnSpPr>
          <p:nvPr/>
        </p:nvCxnSpPr>
        <p:spPr>
          <a:xfrm flipH="1" flipV="1">
            <a:off x="774054" y="6019542"/>
            <a:ext cx="1087585"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Connecteur droit avec flèche 168"/>
          <p:cNvCxnSpPr>
            <a:endCxn id="167" idx="3"/>
          </p:cNvCxnSpPr>
          <p:nvPr/>
        </p:nvCxnSpPr>
        <p:spPr>
          <a:xfrm flipH="1" flipV="1">
            <a:off x="774054" y="6335950"/>
            <a:ext cx="1087585"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Connecteur droit avec flèche 169"/>
          <p:cNvCxnSpPr/>
          <p:nvPr/>
        </p:nvCxnSpPr>
        <p:spPr>
          <a:xfrm flipH="1">
            <a:off x="770035" y="6337697"/>
            <a:ext cx="1091604"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1" name="Rectangle 170"/>
          <p:cNvSpPr/>
          <p:nvPr/>
        </p:nvSpPr>
        <p:spPr>
          <a:xfrm>
            <a:off x="288948" y="50851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IN-1</a:t>
            </a:r>
            <a:endParaRPr lang="fr-BE" sz="1100" b="1" dirty="0"/>
          </a:p>
        </p:txBody>
      </p:sp>
      <p:sp>
        <p:nvSpPr>
          <p:cNvPr id="172" name="Rectangle 171"/>
          <p:cNvSpPr/>
          <p:nvPr/>
        </p:nvSpPr>
        <p:spPr>
          <a:xfrm>
            <a:off x="288948" y="540159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IN-2</a:t>
            </a:r>
            <a:endParaRPr lang="fr-BE" sz="1100" b="1" dirty="0"/>
          </a:p>
        </p:txBody>
      </p:sp>
      <p:cxnSp>
        <p:nvCxnSpPr>
          <p:cNvPr id="173" name="Connecteur droit avec flèche 172"/>
          <p:cNvCxnSpPr>
            <a:endCxn id="171" idx="3"/>
          </p:cNvCxnSpPr>
          <p:nvPr/>
        </p:nvCxnSpPr>
        <p:spPr>
          <a:xfrm flipH="1" flipV="1">
            <a:off x="781519" y="5221573"/>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Connecteur droit avec flèche 173"/>
          <p:cNvCxnSpPr>
            <a:endCxn id="172" idx="3"/>
          </p:cNvCxnSpPr>
          <p:nvPr/>
        </p:nvCxnSpPr>
        <p:spPr>
          <a:xfrm flipH="1">
            <a:off x="781519" y="5401593"/>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5" name="Connecteur en arc 174"/>
          <p:cNvCxnSpPr/>
          <p:nvPr/>
        </p:nvCxnSpPr>
        <p:spPr>
          <a:xfrm rot="10800000" flipV="1">
            <a:off x="1895003" y="1888455"/>
            <a:ext cx="12700" cy="848841"/>
          </a:xfrm>
          <a:prstGeom prst="curvedConnector3">
            <a:avLst>
              <a:gd name="adj1" fmla="val 1200000"/>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6" name="Connecteur en arc 175"/>
          <p:cNvCxnSpPr/>
          <p:nvPr/>
        </p:nvCxnSpPr>
        <p:spPr>
          <a:xfrm rot="10800000" flipV="1">
            <a:off x="1895003" y="2737297"/>
            <a:ext cx="12700" cy="864096"/>
          </a:xfrm>
          <a:prstGeom prst="curvedConnector3">
            <a:avLst>
              <a:gd name="adj1" fmla="val 12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7" name="Connecteur en arc 176"/>
          <p:cNvCxnSpPr/>
          <p:nvPr/>
        </p:nvCxnSpPr>
        <p:spPr>
          <a:xfrm rot="10800000" flipV="1">
            <a:off x="1895003" y="3601392"/>
            <a:ext cx="12700" cy="930223"/>
          </a:xfrm>
          <a:prstGeom prst="curvedConnector3">
            <a:avLst>
              <a:gd name="adj1" fmla="val 11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8" name="Connecteur en arc 177"/>
          <p:cNvCxnSpPr/>
          <p:nvPr/>
        </p:nvCxnSpPr>
        <p:spPr>
          <a:xfrm rot="10800000" flipV="1">
            <a:off x="1861641" y="4531615"/>
            <a:ext cx="33363" cy="869977"/>
          </a:xfrm>
          <a:prstGeom prst="curvedConnector3">
            <a:avLst>
              <a:gd name="adj1" fmla="val 5282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9" name="Connecteur en arc 178"/>
          <p:cNvCxnSpPr/>
          <p:nvPr/>
        </p:nvCxnSpPr>
        <p:spPr>
          <a:xfrm rot="10800000" flipV="1">
            <a:off x="1861640" y="5401593"/>
            <a:ext cx="1" cy="936104"/>
          </a:xfrm>
          <a:prstGeom prst="curvedConnector3">
            <a:avLst>
              <a:gd name="adj1" fmla="val 228601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0" name="Connecteur en arc 179"/>
          <p:cNvCxnSpPr/>
          <p:nvPr/>
        </p:nvCxnSpPr>
        <p:spPr>
          <a:xfrm rot="10800000" flipH="1">
            <a:off x="1861639" y="4531617"/>
            <a:ext cx="33364" cy="1806081"/>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1" name="Connecteur en arc 180"/>
          <p:cNvCxnSpPr/>
          <p:nvPr/>
        </p:nvCxnSpPr>
        <p:spPr>
          <a:xfrm rot="10800000" flipH="1">
            <a:off x="1861639" y="3601393"/>
            <a:ext cx="33364" cy="2736304"/>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2" name="Connecteur en arc 181"/>
          <p:cNvCxnSpPr/>
          <p:nvPr/>
        </p:nvCxnSpPr>
        <p:spPr>
          <a:xfrm rot="10800000" flipH="1">
            <a:off x="1861639" y="2737297"/>
            <a:ext cx="33364" cy="3600400"/>
          </a:xfrm>
          <a:prstGeom prst="curvedConnector3">
            <a:avLst>
              <a:gd name="adj1" fmla="val -12561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3" name="Connecteur en arc 182"/>
          <p:cNvCxnSpPr/>
          <p:nvPr/>
        </p:nvCxnSpPr>
        <p:spPr>
          <a:xfrm rot="10800000" flipH="1">
            <a:off x="1861639" y="1888457"/>
            <a:ext cx="33364" cy="4449241"/>
          </a:xfrm>
          <a:prstGeom prst="curvedConnector3">
            <a:avLst>
              <a:gd name="adj1" fmla="val -1455985"/>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4" name="Connecteur en arc 183"/>
          <p:cNvCxnSpPr/>
          <p:nvPr/>
        </p:nvCxnSpPr>
        <p:spPr>
          <a:xfrm rot="10800000" flipH="1">
            <a:off x="1861639" y="3601393"/>
            <a:ext cx="33363" cy="1800200"/>
          </a:xfrm>
          <a:prstGeom prst="curvedConnector3">
            <a:avLst>
              <a:gd name="adj1" fmla="val -68519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5" name="Connecteur en arc 184"/>
          <p:cNvCxnSpPr/>
          <p:nvPr/>
        </p:nvCxnSpPr>
        <p:spPr>
          <a:xfrm rot="10800000" flipH="1">
            <a:off x="1861639" y="2737297"/>
            <a:ext cx="33363" cy="2664296"/>
          </a:xfrm>
          <a:prstGeom prst="curvedConnector3">
            <a:avLst>
              <a:gd name="adj1" fmla="val -913587"/>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6" name="Connecteur en arc 185"/>
          <p:cNvCxnSpPr/>
          <p:nvPr/>
        </p:nvCxnSpPr>
        <p:spPr>
          <a:xfrm rot="10800000" flipH="1">
            <a:off x="1861639" y="1888457"/>
            <a:ext cx="33363" cy="3513137"/>
          </a:xfrm>
          <a:prstGeom prst="curvedConnector3">
            <a:avLst>
              <a:gd name="adj1" fmla="val -182717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7" name="Connecteur en arc 186"/>
          <p:cNvCxnSpPr/>
          <p:nvPr/>
        </p:nvCxnSpPr>
        <p:spPr>
          <a:xfrm rot="10800000">
            <a:off x="1895003" y="2737298"/>
            <a:ext cx="12700" cy="1794319"/>
          </a:xfrm>
          <a:prstGeom prst="curvedConnector3">
            <a:avLst>
              <a:gd name="adj1" fmla="val 35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8" name="Connecteur en arc 187"/>
          <p:cNvCxnSpPr/>
          <p:nvPr/>
        </p:nvCxnSpPr>
        <p:spPr>
          <a:xfrm rot="10800000">
            <a:off x="1895003" y="1888456"/>
            <a:ext cx="12700" cy="2643160"/>
          </a:xfrm>
          <a:prstGeom prst="curvedConnector3">
            <a:avLst>
              <a:gd name="adj1" fmla="val 30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9" name="Connecteur en arc 188"/>
          <p:cNvCxnSpPr/>
          <p:nvPr/>
        </p:nvCxnSpPr>
        <p:spPr>
          <a:xfrm rot="10800000">
            <a:off x="1895003" y="1888457"/>
            <a:ext cx="12700" cy="1712937"/>
          </a:xfrm>
          <a:prstGeom prst="curvedConnector3">
            <a:avLst>
              <a:gd name="adj1" fmla="val 18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0" name="Rectangle 189"/>
          <p:cNvSpPr/>
          <p:nvPr/>
        </p:nvSpPr>
        <p:spPr>
          <a:xfrm>
            <a:off x="277464" y="650284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DN-3</a:t>
            </a:r>
            <a:endParaRPr lang="fr-BE" sz="1100" b="1" dirty="0"/>
          </a:p>
        </p:txBody>
      </p:sp>
      <p:graphicFrame>
        <p:nvGraphicFramePr>
          <p:cNvPr id="191" name="Tableau 190"/>
          <p:cNvGraphicFramePr>
            <a:graphicFrameLocks noGrp="1" noChangeAspect="1"/>
          </p:cNvGraphicFramePr>
          <p:nvPr>
            <p:extLst>
              <p:ext uri="{D42A27DB-BD31-4B8C-83A1-F6EECF244321}">
                <p14:modId xmlns:p14="http://schemas.microsoft.com/office/powerpoint/2010/main" val="3144701118"/>
              </p:ext>
            </p:extLst>
          </p:nvPr>
        </p:nvGraphicFramePr>
        <p:xfrm>
          <a:off x="4067944" y="5711827"/>
          <a:ext cx="5040560" cy="1128267"/>
        </p:xfrm>
        <a:graphic>
          <a:graphicData uri="http://schemas.openxmlformats.org/drawingml/2006/table">
            <a:tbl>
              <a:tblPr firstRow="1" bandRow="1">
                <a:tableStyleId>{5C22544A-7EE6-4342-B048-85BDC9FD1C3A}</a:tableStyleId>
              </a:tblPr>
              <a:tblGrid>
                <a:gridCol w="648072"/>
                <a:gridCol w="720080"/>
                <a:gridCol w="522058"/>
                <a:gridCol w="630070"/>
                <a:gridCol w="630070"/>
                <a:gridCol w="630070"/>
                <a:gridCol w="630070"/>
                <a:gridCol w="630070"/>
              </a:tblGrid>
              <a:tr h="411480">
                <a:tc>
                  <a:txBody>
                    <a:bodyPr/>
                    <a:lstStyle/>
                    <a:p>
                      <a:r>
                        <a:rPr lang="fr-BE" sz="1200" dirty="0" smtClean="0"/>
                        <a:t>Model</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endParaRPr lang="fr-BE" sz="1200" dirty="0" smtClean="0"/>
                    </a:p>
                    <a:p>
                      <a:pPr algn="ctr"/>
                      <a:endParaRPr lang="fr-BE" sz="1200" dirty="0"/>
                    </a:p>
                  </a:txBody>
                  <a:tcPr/>
                </a:tc>
                <a:tc>
                  <a:txBody>
                    <a:bodyPr/>
                    <a:lstStyle/>
                    <a:p>
                      <a:pPr algn="ctr"/>
                      <a:r>
                        <a:rPr lang="fr-BE" sz="1200" dirty="0" err="1" smtClean="0"/>
                        <a:t>df</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r>
                        <a:rPr lang="fr-BE" sz="1200" dirty="0" smtClean="0"/>
                        <a:t>/</a:t>
                      </a:r>
                      <a:r>
                        <a:rPr lang="fr-BE" sz="1200" dirty="0" err="1" smtClean="0"/>
                        <a:t>df</a:t>
                      </a:r>
                      <a:endParaRPr lang="fr-BE" sz="1200" dirty="0"/>
                    </a:p>
                  </a:txBody>
                  <a:tcPr/>
                </a:tc>
                <a:tc>
                  <a:txBody>
                    <a:bodyPr/>
                    <a:lstStyle/>
                    <a:p>
                      <a:pPr algn="ctr"/>
                      <a:r>
                        <a:rPr lang="fr-BE" sz="1200" dirty="0" smtClean="0"/>
                        <a:t>GFI</a:t>
                      </a:r>
                      <a:endParaRPr lang="fr-BE" sz="1200" dirty="0"/>
                    </a:p>
                  </a:txBody>
                  <a:tcPr/>
                </a:tc>
                <a:tc>
                  <a:txBody>
                    <a:bodyPr/>
                    <a:lstStyle/>
                    <a:p>
                      <a:pPr algn="ctr"/>
                      <a:r>
                        <a:rPr lang="fr-BE" sz="1200" dirty="0" smtClean="0"/>
                        <a:t>AGFI</a:t>
                      </a:r>
                      <a:endParaRPr lang="fr-BE" sz="1200" dirty="0"/>
                    </a:p>
                  </a:txBody>
                  <a:tcPr/>
                </a:tc>
                <a:tc>
                  <a:txBody>
                    <a:bodyPr/>
                    <a:lstStyle/>
                    <a:p>
                      <a:pPr algn="ctr"/>
                      <a:r>
                        <a:rPr lang="fr-BE" sz="1200" dirty="0" smtClean="0"/>
                        <a:t>NNFI</a:t>
                      </a:r>
                      <a:endParaRPr lang="fr-BE" sz="1200" dirty="0"/>
                    </a:p>
                  </a:txBody>
                  <a:tcPr/>
                </a:tc>
                <a:tc>
                  <a:txBody>
                    <a:bodyPr/>
                    <a:lstStyle/>
                    <a:p>
                      <a:pPr algn="ctr"/>
                      <a:r>
                        <a:rPr lang="fr-BE" sz="1200" dirty="0" smtClean="0"/>
                        <a:t>RMSEA</a:t>
                      </a:r>
                      <a:endParaRPr lang="fr-BE" sz="1200" dirty="0"/>
                    </a:p>
                  </a:txBody>
                  <a:tcPr/>
                </a:tc>
              </a:tr>
              <a:tr h="658367">
                <a:tc>
                  <a:txBody>
                    <a:bodyPr/>
                    <a:lstStyle/>
                    <a:p>
                      <a:r>
                        <a:rPr lang="fr-BE" sz="1200" b="1" dirty="0" smtClean="0"/>
                        <a:t>Model</a:t>
                      </a:r>
                      <a:r>
                        <a:rPr lang="fr-BE" sz="1200" b="1" baseline="0" dirty="0" smtClean="0"/>
                        <a:t> fit</a:t>
                      </a:r>
                      <a:endParaRPr lang="fr-BE" sz="1200" b="1" dirty="0"/>
                    </a:p>
                  </a:txBody>
                  <a:tcPr/>
                </a:tc>
                <a:tc>
                  <a:txBody>
                    <a:bodyPr/>
                    <a:lstStyle/>
                    <a:p>
                      <a:pPr algn="ctr"/>
                      <a:r>
                        <a:rPr lang="fr-BE" sz="1400" b="1" dirty="0" smtClean="0"/>
                        <a:t>353,10</a:t>
                      </a:r>
                      <a:endParaRPr lang="fr-BE" sz="1400" b="1" dirty="0"/>
                    </a:p>
                  </a:txBody>
                  <a:tcPr/>
                </a:tc>
                <a:tc>
                  <a:txBody>
                    <a:bodyPr/>
                    <a:lstStyle/>
                    <a:p>
                      <a:pPr algn="ctr"/>
                      <a:r>
                        <a:rPr lang="fr-BE" sz="1400" b="1" dirty="0" smtClean="0"/>
                        <a:t>56</a:t>
                      </a:r>
                      <a:endParaRPr lang="fr-BE" sz="1400" b="1" dirty="0"/>
                    </a:p>
                  </a:txBody>
                  <a:tcPr/>
                </a:tc>
                <a:tc>
                  <a:txBody>
                    <a:bodyPr/>
                    <a:lstStyle/>
                    <a:p>
                      <a:pPr algn="ctr"/>
                      <a:r>
                        <a:rPr lang="fr-BE" sz="1400" b="1" dirty="0" smtClean="0"/>
                        <a:t>3,070</a:t>
                      </a:r>
                      <a:endParaRPr lang="fr-BE" sz="1400" b="1" dirty="0"/>
                    </a:p>
                  </a:txBody>
                  <a:tcPr/>
                </a:tc>
                <a:tc>
                  <a:txBody>
                    <a:bodyPr/>
                    <a:lstStyle/>
                    <a:p>
                      <a:pPr algn="ctr"/>
                      <a:r>
                        <a:rPr lang="fr-BE" sz="1400" b="1" dirty="0" smtClean="0"/>
                        <a:t>,949</a:t>
                      </a:r>
                      <a:endParaRPr lang="fr-BE" sz="1400" b="1" dirty="0"/>
                    </a:p>
                  </a:txBody>
                  <a:tcPr/>
                </a:tc>
                <a:tc>
                  <a:txBody>
                    <a:bodyPr/>
                    <a:lstStyle/>
                    <a:p>
                      <a:pPr algn="ctr"/>
                      <a:r>
                        <a:rPr lang="fr-BE" sz="1400" b="1" dirty="0" smtClean="0"/>
                        <a:t>,925</a:t>
                      </a:r>
                      <a:endParaRPr lang="fr-BE" sz="1400" b="1" dirty="0"/>
                    </a:p>
                  </a:txBody>
                  <a:tcPr/>
                </a:tc>
                <a:tc>
                  <a:txBody>
                    <a:bodyPr/>
                    <a:lstStyle/>
                    <a:p>
                      <a:pPr algn="ctr"/>
                      <a:r>
                        <a:rPr lang="fr-BE" sz="1400" b="1" dirty="0" smtClean="0"/>
                        <a:t>,951</a:t>
                      </a:r>
                      <a:endParaRPr lang="fr-BE" sz="1400" b="1" dirty="0"/>
                    </a:p>
                  </a:txBody>
                  <a:tcPr/>
                </a:tc>
                <a:tc>
                  <a:txBody>
                    <a:bodyPr/>
                    <a:lstStyle/>
                    <a:p>
                      <a:pPr algn="ctr"/>
                      <a:r>
                        <a:rPr lang="fr-BE" sz="1400" b="1" dirty="0" smtClean="0"/>
                        <a:t>,053</a:t>
                      </a:r>
                      <a:endParaRPr lang="fr-BE" sz="1400" b="1" dirty="0"/>
                    </a:p>
                  </a:txBody>
                  <a:tcPr/>
                </a:tc>
              </a:tr>
            </a:tbl>
          </a:graphicData>
        </a:graphic>
      </p:graphicFrame>
      <p:sp>
        <p:nvSpPr>
          <p:cNvPr id="5" name="Espace réservé du pied de page 4"/>
          <p:cNvSpPr>
            <a:spLocks noGrp="1"/>
          </p:cNvSpPr>
          <p:nvPr>
            <p:ph type="ftr" sz="quarter" idx="11"/>
          </p:nvPr>
        </p:nvSpPr>
        <p:spPr/>
        <p:txBody>
          <a:bodyPr/>
          <a:lstStyle/>
          <a:p>
            <a:endParaRPr lang="fr-BE"/>
          </a:p>
        </p:txBody>
      </p:sp>
    </p:spTree>
    <p:custDataLst>
      <p:tags r:id="rId1"/>
    </p:custDataLst>
    <p:extLst>
      <p:ext uri="{BB962C8B-B14F-4D97-AF65-F5344CB8AC3E}">
        <p14:creationId xmlns:p14="http://schemas.microsoft.com/office/powerpoint/2010/main" val="3285547706"/>
      </p:ext>
    </p:extLst>
  </p:cSld>
  <p:clrMapOvr>
    <a:masterClrMapping/>
  </p:clrMapOvr>
  <mc:AlternateContent xmlns:mc="http://schemas.openxmlformats.org/markup-compatibility/2006" xmlns:p14="http://schemas.microsoft.com/office/powerpoint/2010/main">
    <mc:Choice Requires="p14">
      <p:transition spd="slow" p14:dur="2000" advTm="28086"/>
    </mc:Choice>
    <mc:Fallback xmlns="">
      <p:transition spd="slow" advTm="28086"/>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BE" dirty="0"/>
              <a:t>b) Structural </a:t>
            </a:r>
            <a:r>
              <a:rPr lang="fr-BE" dirty="0" err="1"/>
              <a:t>equation</a:t>
            </a:r>
            <a:r>
              <a:rPr lang="fr-BE" dirty="0"/>
              <a:t> </a:t>
            </a:r>
            <a:r>
              <a:rPr lang="fr-BE" dirty="0" smtClean="0"/>
              <a:t>analyses</a:t>
            </a:r>
            <a:endParaRPr lang="fr-BE" dirty="0"/>
          </a:p>
        </p:txBody>
      </p:sp>
      <p:sp>
        <p:nvSpPr>
          <p:cNvPr id="3" name="Espace réservé du numéro de diapositive 2"/>
          <p:cNvSpPr>
            <a:spLocks noGrp="1"/>
          </p:cNvSpPr>
          <p:nvPr>
            <p:ph type="sldNum" sz="quarter" idx="12"/>
          </p:nvPr>
        </p:nvSpPr>
        <p:spPr/>
        <p:txBody>
          <a:bodyPr>
            <a:normAutofit/>
          </a:bodyPr>
          <a:lstStyle/>
          <a:p>
            <a:fld id="{3DC00026-5C32-4C91-9ED0-D1296EFB2813}" type="slidenum">
              <a:rPr lang="fr-BE" smtClean="0"/>
              <a:t>28</a:t>
            </a:fld>
            <a:endParaRPr lang="fr-BE"/>
          </a:p>
        </p:txBody>
      </p:sp>
      <p:sp>
        <p:nvSpPr>
          <p:cNvPr id="62" name="ZoneTexte 61"/>
          <p:cNvSpPr txBox="1"/>
          <p:nvPr/>
        </p:nvSpPr>
        <p:spPr>
          <a:xfrm>
            <a:off x="1295635" y="1185972"/>
            <a:ext cx="1301887" cy="369332"/>
          </a:xfrm>
          <a:prstGeom prst="rect">
            <a:avLst/>
          </a:prstGeom>
          <a:noFill/>
        </p:spPr>
        <p:txBody>
          <a:bodyPr wrap="square" rtlCol="0">
            <a:spAutoFit/>
          </a:bodyPr>
          <a:lstStyle/>
          <a:p>
            <a:r>
              <a:rPr lang="fr-BE" b="1" dirty="0" smtClean="0">
                <a:solidFill>
                  <a:schemeClr val="accent1"/>
                </a:solidFill>
              </a:rPr>
              <a:t>Model 3</a:t>
            </a:r>
            <a:endParaRPr lang="fr-BE" b="1" dirty="0">
              <a:solidFill>
                <a:schemeClr val="accent1"/>
              </a:solidFill>
            </a:endParaRPr>
          </a:p>
        </p:txBody>
      </p:sp>
      <p:sp>
        <p:nvSpPr>
          <p:cNvPr id="73" name="Flèche vers le bas 72"/>
          <p:cNvSpPr/>
          <p:nvPr/>
        </p:nvSpPr>
        <p:spPr>
          <a:xfrm>
            <a:off x="4962119" y="5229200"/>
            <a:ext cx="227874" cy="452796"/>
          </a:xfrm>
          <a:prstGeom prst="down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fr-BE">
              <a:solidFill>
                <a:schemeClr val="accent5"/>
              </a:solidFill>
            </a:endParaRPr>
          </a:p>
        </p:txBody>
      </p:sp>
      <p:sp>
        <p:nvSpPr>
          <p:cNvPr id="74" name="ZoneTexte 73"/>
          <p:cNvSpPr txBox="1"/>
          <p:nvPr/>
        </p:nvSpPr>
        <p:spPr>
          <a:xfrm>
            <a:off x="5148064" y="1641744"/>
            <a:ext cx="2376264" cy="1477328"/>
          </a:xfrm>
          <a:prstGeom prst="rect">
            <a:avLst/>
          </a:prstGeom>
          <a:noFill/>
        </p:spPr>
        <p:txBody>
          <a:bodyPr wrap="square" rtlCol="0">
            <a:spAutoFit/>
          </a:bodyPr>
          <a:lstStyle/>
          <a:p>
            <a:r>
              <a:rPr lang="fr-BE" sz="1500" u="sng" dirty="0" smtClean="0"/>
              <a:t>≠ </a:t>
            </a:r>
            <a:r>
              <a:rPr lang="fr-BE" sz="1500" u="sng" dirty="0" err="1" smtClean="0"/>
              <a:t>between</a:t>
            </a:r>
            <a:r>
              <a:rPr lang="fr-BE" sz="1500" u="sng" dirty="0" smtClean="0"/>
              <a:t> </a:t>
            </a:r>
            <a:r>
              <a:rPr lang="fr-BE" sz="1500" u="sng" dirty="0" err="1" smtClean="0"/>
              <a:t>Models</a:t>
            </a:r>
            <a:r>
              <a:rPr lang="fr-BE" sz="1500" u="sng" dirty="0" smtClean="0"/>
              <a:t> 2 &amp; </a:t>
            </a:r>
            <a:r>
              <a:rPr lang="fr-BE" sz="1500" u="sng" dirty="0"/>
              <a:t>3</a:t>
            </a:r>
            <a:endParaRPr lang="fr-BE" sz="1500" u="sng" dirty="0" smtClean="0"/>
          </a:p>
          <a:p>
            <a:endParaRPr lang="fr-BE" sz="1500" u="sng" dirty="0" smtClean="0"/>
          </a:p>
          <a:p>
            <a:r>
              <a:rPr lang="fr-BE" sz="1500" dirty="0" smtClean="0">
                <a:sym typeface="Symbol"/>
              </a:rPr>
              <a:t>²(1)= 5,35 (p &lt; .05) </a:t>
            </a:r>
          </a:p>
          <a:p>
            <a:endParaRPr lang="fr-BE" sz="1500" dirty="0">
              <a:sym typeface="Symbol"/>
            </a:endParaRPr>
          </a:p>
          <a:p>
            <a:r>
              <a:rPr lang="fr-BE" sz="1500" dirty="0" smtClean="0">
                <a:solidFill>
                  <a:srgbClr val="C00000"/>
                </a:solidFill>
                <a:sym typeface="Wingdings" panose="05000000000000000000" pitchFamily="2" charset="2"/>
              </a:rPr>
              <a:t> </a:t>
            </a:r>
            <a:r>
              <a:rPr lang="fr-BE" sz="1500" dirty="0" smtClean="0">
                <a:solidFill>
                  <a:srgbClr val="C00000"/>
                </a:solidFill>
                <a:sym typeface="Symbol"/>
              </a:rPr>
              <a:t>Model 2 </a:t>
            </a:r>
            <a:r>
              <a:rPr lang="fr-BE" sz="1500" dirty="0" err="1" smtClean="0">
                <a:solidFill>
                  <a:srgbClr val="C00000"/>
                </a:solidFill>
                <a:sym typeface="Symbol"/>
              </a:rPr>
              <a:t>is</a:t>
            </a:r>
            <a:r>
              <a:rPr lang="fr-BE" sz="1500" dirty="0" smtClean="0">
                <a:solidFill>
                  <a:srgbClr val="C00000"/>
                </a:solidFill>
                <a:sym typeface="Symbol"/>
              </a:rPr>
              <a:t> </a:t>
            </a:r>
            <a:r>
              <a:rPr lang="fr-BE" sz="1500" dirty="0" err="1" smtClean="0">
                <a:solidFill>
                  <a:srgbClr val="C00000"/>
                </a:solidFill>
                <a:sym typeface="Symbol"/>
              </a:rPr>
              <a:t>better</a:t>
            </a:r>
            <a:r>
              <a:rPr lang="fr-BE" sz="1500" dirty="0" smtClean="0">
                <a:solidFill>
                  <a:srgbClr val="C00000"/>
                </a:solidFill>
                <a:sym typeface="Symbol"/>
              </a:rPr>
              <a:t> </a:t>
            </a:r>
            <a:r>
              <a:rPr lang="fr-BE" sz="1500" dirty="0" err="1" smtClean="0">
                <a:solidFill>
                  <a:srgbClr val="C00000"/>
                </a:solidFill>
                <a:sym typeface="Symbol"/>
              </a:rPr>
              <a:t>than</a:t>
            </a:r>
            <a:r>
              <a:rPr lang="fr-BE" sz="1500" dirty="0" smtClean="0">
                <a:solidFill>
                  <a:srgbClr val="C00000"/>
                </a:solidFill>
                <a:sym typeface="Symbol"/>
              </a:rPr>
              <a:t> Model 3</a:t>
            </a:r>
            <a:endParaRPr lang="fr-BE" sz="1500" dirty="0">
              <a:solidFill>
                <a:srgbClr val="C00000"/>
              </a:solidFill>
            </a:endParaRPr>
          </a:p>
        </p:txBody>
      </p:sp>
      <p:sp>
        <p:nvSpPr>
          <p:cNvPr id="75" name="Ellipse 74"/>
          <p:cNvSpPr/>
          <p:nvPr/>
        </p:nvSpPr>
        <p:spPr>
          <a:xfrm>
            <a:off x="6732240" y="3804294"/>
            <a:ext cx="14612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76" name="Ellipse 75"/>
          <p:cNvSpPr/>
          <p:nvPr/>
        </p:nvSpPr>
        <p:spPr>
          <a:xfrm>
            <a:off x="5004048" y="3804294"/>
            <a:ext cx="1224136"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77" name="Ellipse 76"/>
          <p:cNvSpPr/>
          <p:nvPr/>
        </p:nvSpPr>
        <p:spPr>
          <a:xfrm>
            <a:off x="1907704" y="157204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78" name="Ellipse 77"/>
          <p:cNvSpPr/>
          <p:nvPr/>
        </p:nvSpPr>
        <p:spPr>
          <a:xfrm>
            <a:off x="1907704" y="421520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drop-out</a:t>
            </a:r>
            <a:endParaRPr lang="fr-BE" sz="1400" b="1" dirty="0"/>
          </a:p>
        </p:txBody>
      </p:sp>
      <p:sp>
        <p:nvSpPr>
          <p:cNvPr id="79" name="Ellipse 78"/>
          <p:cNvSpPr/>
          <p:nvPr/>
        </p:nvSpPr>
        <p:spPr>
          <a:xfrm>
            <a:off x="1907703" y="3284984"/>
            <a:ext cx="1387475"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300" b="1" dirty="0" smtClean="0"/>
              <a:t>Control on </a:t>
            </a:r>
            <a:r>
              <a:rPr lang="fr-BE" sz="1300" b="1" dirty="0" err="1" smtClean="0"/>
              <a:t>persistence</a:t>
            </a:r>
            <a:endParaRPr lang="fr-BE" sz="1300" b="1" dirty="0"/>
          </a:p>
        </p:txBody>
      </p:sp>
      <p:sp>
        <p:nvSpPr>
          <p:cNvPr id="80" name="Ellipse 79"/>
          <p:cNvSpPr/>
          <p:nvPr/>
        </p:nvSpPr>
        <p:spPr>
          <a:xfrm>
            <a:off x="1907703" y="2420888"/>
            <a:ext cx="1387473"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Self- </a:t>
            </a:r>
            <a:r>
              <a:rPr lang="fr-BE" sz="1400" b="1" dirty="0" err="1" smtClean="0"/>
              <a:t>efficacy</a:t>
            </a:r>
            <a:endParaRPr lang="fr-BE" sz="1400" b="1" dirty="0"/>
          </a:p>
        </p:txBody>
      </p:sp>
      <p:sp>
        <p:nvSpPr>
          <p:cNvPr id="81" name="Ellipse 80"/>
          <p:cNvSpPr/>
          <p:nvPr/>
        </p:nvSpPr>
        <p:spPr>
          <a:xfrm>
            <a:off x="1874340" y="6021288"/>
            <a:ext cx="143172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dirty="0" err="1" smtClean="0"/>
              <a:t>norms</a:t>
            </a:r>
            <a:endParaRPr lang="fr-BE" sz="1400" b="1" dirty="0"/>
          </a:p>
        </p:txBody>
      </p:sp>
      <p:sp>
        <p:nvSpPr>
          <p:cNvPr id="82" name="Ellipse 81"/>
          <p:cNvSpPr/>
          <p:nvPr/>
        </p:nvSpPr>
        <p:spPr>
          <a:xfrm>
            <a:off x="1874340" y="5085184"/>
            <a:ext cx="1420837"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sp>
        <p:nvSpPr>
          <p:cNvPr id="83" name="Rectangle 82"/>
          <p:cNvSpPr/>
          <p:nvPr/>
        </p:nvSpPr>
        <p:spPr>
          <a:xfrm>
            <a:off x="7206034" y="328404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Pers</a:t>
            </a:r>
            <a:r>
              <a:rPr lang="fr-BE" sz="1200" b="1" dirty="0" smtClean="0"/>
              <a:t>.</a:t>
            </a:r>
            <a:endParaRPr lang="fr-BE" sz="1200" b="1" dirty="0"/>
          </a:p>
        </p:txBody>
      </p:sp>
      <p:sp>
        <p:nvSpPr>
          <p:cNvPr id="84" name="Rectangle 83"/>
          <p:cNvSpPr/>
          <p:nvPr/>
        </p:nvSpPr>
        <p:spPr>
          <a:xfrm>
            <a:off x="5616116" y="32849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Int-2</a:t>
            </a:r>
          </a:p>
        </p:txBody>
      </p:sp>
      <p:sp>
        <p:nvSpPr>
          <p:cNvPr id="85" name="Rectangle 84"/>
          <p:cNvSpPr/>
          <p:nvPr/>
        </p:nvSpPr>
        <p:spPr>
          <a:xfrm>
            <a:off x="5024338" y="32897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Int-1</a:t>
            </a:r>
            <a:endParaRPr lang="fr-BE" sz="1100" b="1" dirty="0"/>
          </a:p>
        </p:txBody>
      </p:sp>
      <p:cxnSp>
        <p:nvCxnSpPr>
          <p:cNvPr id="86" name="Connecteur droit avec flèche 85"/>
          <p:cNvCxnSpPr>
            <a:stCxn id="75" idx="0"/>
          </p:cNvCxnSpPr>
          <p:nvPr/>
        </p:nvCxnSpPr>
        <p:spPr>
          <a:xfrm flipH="1" flipV="1">
            <a:off x="7452320" y="3545396"/>
            <a:ext cx="10544" cy="25889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7" name="Connecteur droit avec flèche 86"/>
          <p:cNvCxnSpPr>
            <a:stCxn id="76" idx="0"/>
            <a:endCxn id="85" idx="2"/>
          </p:cNvCxnSpPr>
          <p:nvPr/>
        </p:nvCxnSpPr>
        <p:spPr>
          <a:xfrm flipH="1" flipV="1">
            <a:off x="5270624" y="3562549"/>
            <a:ext cx="345492" cy="24174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Connecteur droit avec flèche 87"/>
          <p:cNvCxnSpPr>
            <a:stCxn id="76" idx="0"/>
            <a:endCxn id="84" idx="2"/>
          </p:cNvCxnSpPr>
          <p:nvPr/>
        </p:nvCxnSpPr>
        <p:spPr>
          <a:xfrm flipV="1">
            <a:off x="5616116" y="3557761"/>
            <a:ext cx="246286" cy="24653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Connecteur droit avec flèche 88"/>
          <p:cNvCxnSpPr>
            <a:stCxn id="77" idx="6"/>
            <a:endCxn id="76" idx="1"/>
          </p:cNvCxnSpPr>
          <p:nvPr/>
        </p:nvCxnSpPr>
        <p:spPr>
          <a:xfrm>
            <a:off x="3295178" y="1888456"/>
            <a:ext cx="1888141" cy="20085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Connecteur droit avec flèche 89"/>
          <p:cNvCxnSpPr>
            <a:stCxn id="80" idx="6"/>
          </p:cNvCxnSpPr>
          <p:nvPr/>
        </p:nvCxnSpPr>
        <p:spPr>
          <a:xfrm>
            <a:off x="3295176" y="2737297"/>
            <a:ext cx="1780880" cy="126776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Connecteur droit avec flèche 90"/>
          <p:cNvCxnSpPr>
            <a:stCxn id="79" idx="6"/>
            <a:endCxn id="76" idx="2"/>
          </p:cNvCxnSpPr>
          <p:nvPr/>
        </p:nvCxnSpPr>
        <p:spPr>
          <a:xfrm>
            <a:off x="3295178" y="3601393"/>
            <a:ext cx="1708870" cy="51931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Connecteur droit avec flèche 91"/>
          <p:cNvCxnSpPr>
            <a:stCxn id="78" idx="6"/>
            <a:endCxn id="76" idx="2"/>
          </p:cNvCxnSpPr>
          <p:nvPr/>
        </p:nvCxnSpPr>
        <p:spPr>
          <a:xfrm flipV="1">
            <a:off x="3295178" y="4120703"/>
            <a:ext cx="1708870" cy="41091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Connecteur droit avec flèche 93"/>
          <p:cNvCxnSpPr>
            <a:stCxn id="76" idx="6"/>
            <a:endCxn id="75" idx="2"/>
          </p:cNvCxnSpPr>
          <p:nvPr/>
        </p:nvCxnSpPr>
        <p:spPr>
          <a:xfrm>
            <a:off x="6228184" y="4120703"/>
            <a:ext cx="504056" cy="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5" name="ZoneTexte 94"/>
          <p:cNvSpPr txBox="1"/>
          <p:nvPr/>
        </p:nvSpPr>
        <p:spPr>
          <a:xfrm>
            <a:off x="3347864" y="4122578"/>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-,14*** </a:t>
            </a:r>
            <a:endParaRPr lang="fr-BE" sz="900" dirty="0"/>
          </a:p>
        </p:txBody>
      </p:sp>
      <p:sp>
        <p:nvSpPr>
          <p:cNvPr id="96" name="ZoneTexte 95"/>
          <p:cNvSpPr txBox="1"/>
          <p:nvPr/>
        </p:nvSpPr>
        <p:spPr>
          <a:xfrm>
            <a:off x="6155146" y="3881953"/>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,25*** </a:t>
            </a:r>
            <a:endParaRPr lang="fr-BE" sz="900" dirty="0"/>
          </a:p>
        </p:txBody>
      </p:sp>
      <p:sp>
        <p:nvSpPr>
          <p:cNvPr id="97" name="ZoneTexte 96"/>
          <p:cNvSpPr txBox="1"/>
          <p:nvPr/>
        </p:nvSpPr>
        <p:spPr>
          <a:xfrm>
            <a:off x="3419872" y="3421372"/>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,36*** </a:t>
            </a:r>
            <a:endParaRPr lang="fr-BE" sz="900" dirty="0"/>
          </a:p>
        </p:txBody>
      </p:sp>
      <p:sp>
        <p:nvSpPr>
          <p:cNvPr id="98" name="ZoneTexte 97"/>
          <p:cNvSpPr txBox="1"/>
          <p:nvPr/>
        </p:nvSpPr>
        <p:spPr>
          <a:xfrm>
            <a:off x="3131840" y="2190056"/>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,17*** </a:t>
            </a:r>
            <a:endParaRPr lang="fr-BE" sz="900" dirty="0"/>
          </a:p>
        </p:txBody>
      </p:sp>
      <p:sp>
        <p:nvSpPr>
          <p:cNvPr id="100" name="ZoneTexte 99"/>
          <p:cNvSpPr txBox="1"/>
          <p:nvPr/>
        </p:nvSpPr>
        <p:spPr>
          <a:xfrm>
            <a:off x="3419872" y="2737297"/>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,33*** </a:t>
            </a:r>
            <a:endParaRPr lang="fr-BE" sz="900" dirty="0"/>
          </a:p>
        </p:txBody>
      </p:sp>
      <p:sp>
        <p:nvSpPr>
          <p:cNvPr id="101" name="Rectangle 100"/>
          <p:cNvSpPr/>
          <p:nvPr/>
        </p:nvSpPr>
        <p:spPr>
          <a:xfrm>
            <a:off x="312836" y="157204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Att-1</a:t>
            </a:r>
            <a:endParaRPr lang="fr-BE" sz="1100" b="1" dirty="0"/>
          </a:p>
        </p:txBody>
      </p:sp>
      <p:sp>
        <p:nvSpPr>
          <p:cNvPr id="102" name="Rectangle 101"/>
          <p:cNvSpPr/>
          <p:nvPr/>
        </p:nvSpPr>
        <p:spPr>
          <a:xfrm>
            <a:off x="312836" y="191683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Att-2</a:t>
            </a:r>
            <a:endParaRPr lang="fr-BE" sz="1100" b="1" dirty="0"/>
          </a:p>
        </p:txBody>
      </p:sp>
      <p:sp>
        <p:nvSpPr>
          <p:cNvPr id="103" name="Rectangle 102"/>
          <p:cNvSpPr/>
          <p:nvPr/>
        </p:nvSpPr>
        <p:spPr>
          <a:xfrm>
            <a:off x="322311" y="242088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SEP-1</a:t>
            </a:r>
            <a:endParaRPr lang="fr-BE" sz="1000" b="1" dirty="0"/>
          </a:p>
        </p:txBody>
      </p:sp>
      <p:sp>
        <p:nvSpPr>
          <p:cNvPr id="147" name="Rectangle 146"/>
          <p:cNvSpPr/>
          <p:nvPr/>
        </p:nvSpPr>
        <p:spPr>
          <a:xfrm>
            <a:off x="322311" y="273729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SEP-2</a:t>
            </a:r>
            <a:endParaRPr lang="fr-BE" sz="1000" b="1" dirty="0"/>
          </a:p>
        </p:txBody>
      </p:sp>
      <p:sp>
        <p:nvSpPr>
          <p:cNvPr id="148" name="Rectangle 147"/>
          <p:cNvSpPr/>
          <p:nvPr/>
        </p:nvSpPr>
        <p:spPr>
          <a:xfrm>
            <a:off x="312836" y="325660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CP-1</a:t>
            </a:r>
            <a:endParaRPr lang="fr-BE" sz="1100" b="1" dirty="0"/>
          </a:p>
        </p:txBody>
      </p:sp>
      <p:sp>
        <p:nvSpPr>
          <p:cNvPr id="149" name="Rectangle 148"/>
          <p:cNvSpPr/>
          <p:nvPr/>
        </p:nvSpPr>
        <p:spPr>
          <a:xfrm>
            <a:off x="312836" y="357301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CP-2</a:t>
            </a:r>
            <a:endParaRPr lang="fr-BE" sz="1100" b="1" dirty="0"/>
          </a:p>
        </p:txBody>
      </p:sp>
      <p:sp>
        <p:nvSpPr>
          <p:cNvPr id="150" name="Rectangle 149"/>
          <p:cNvSpPr/>
          <p:nvPr/>
        </p:nvSpPr>
        <p:spPr>
          <a:xfrm>
            <a:off x="314846" y="40770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CD-1</a:t>
            </a:r>
            <a:endParaRPr lang="fr-BE" sz="1100" b="1" dirty="0"/>
          </a:p>
        </p:txBody>
      </p:sp>
      <p:sp>
        <p:nvSpPr>
          <p:cNvPr id="151" name="Rectangle 150"/>
          <p:cNvSpPr/>
          <p:nvPr/>
        </p:nvSpPr>
        <p:spPr>
          <a:xfrm>
            <a:off x="314846" y="4393480"/>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CD-2</a:t>
            </a:r>
            <a:endParaRPr lang="fr-BE" sz="1100" b="1" dirty="0"/>
          </a:p>
        </p:txBody>
      </p:sp>
      <p:sp>
        <p:nvSpPr>
          <p:cNvPr id="152" name="Rectangle 151"/>
          <p:cNvSpPr/>
          <p:nvPr/>
        </p:nvSpPr>
        <p:spPr>
          <a:xfrm>
            <a:off x="310827" y="469676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CD-3</a:t>
            </a:r>
            <a:endParaRPr lang="fr-BE" sz="1100" b="1" dirty="0"/>
          </a:p>
        </p:txBody>
      </p:sp>
      <p:cxnSp>
        <p:nvCxnSpPr>
          <p:cNvPr id="153" name="Connecteur droit avec flèche 152"/>
          <p:cNvCxnSpPr>
            <a:endCxn id="101" idx="3"/>
          </p:cNvCxnSpPr>
          <p:nvPr/>
        </p:nvCxnSpPr>
        <p:spPr>
          <a:xfrm flipH="1" flipV="1">
            <a:off x="805407" y="1708436"/>
            <a:ext cx="1089596"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4" name="Connecteur droit avec flèche 153"/>
          <p:cNvCxnSpPr>
            <a:endCxn id="102" idx="3"/>
          </p:cNvCxnSpPr>
          <p:nvPr/>
        </p:nvCxnSpPr>
        <p:spPr>
          <a:xfrm flipH="1">
            <a:off x="805407" y="1888456"/>
            <a:ext cx="1089596" cy="16476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5" name="Connecteur droit avec flèche 154"/>
          <p:cNvCxnSpPr>
            <a:endCxn id="103" idx="3"/>
          </p:cNvCxnSpPr>
          <p:nvPr/>
        </p:nvCxnSpPr>
        <p:spPr>
          <a:xfrm flipH="1" flipV="1">
            <a:off x="814882" y="2557277"/>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6" name="Connecteur droit avec flèche 155"/>
          <p:cNvCxnSpPr>
            <a:endCxn id="147" idx="3"/>
          </p:cNvCxnSpPr>
          <p:nvPr/>
        </p:nvCxnSpPr>
        <p:spPr>
          <a:xfrm flipH="1">
            <a:off x="814882" y="2737297"/>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7" name="Connecteur droit avec flèche 156"/>
          <p:cNvCxnSpPr>
            <a:endCxn id="148" idx="3"/>
          </p:cNvCxnSpPr>
          <p:nvPr/>
        </p:nvCxnSpPr>
        <p:spPr>
          <a:xfrm flipH="1" flipV="1">
            <a:off x="805407" y="3392997"/>
            <a:ext cx="1089596" cy="208396"/>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8" name="Connecteur droit avec flèche 157"/>
          <p:cNvCxnSpPr>
            <a:endCxn id="149" idx="3"/>
          </p:cNvCxnSpPr>
          <p:nvPr/>
        </p:nvCxnSpPr>
        <p:spPr>
          <a:xfrm flipH="1">
            <a:off x="805407" y="3601393"/>
            <a:ext cx="1089596" cy="1080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9" name="Connecteur droit avec flèche 158"/>
          <p:cNvCxnSpPr>
            <a:endCxn id="150" idx="3"/>
          </p:cNvCxnSpPr>
          <p:nvPr/>
        </p:nvCxnSpPr>
        <p:spPr>
          <a:xfrm flipH="1" flipV="1">
            <a:off x="807417" y="4213461"/>
            <a:ext cx="1087586"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0" name="Connecteur droit avec flèche 159"/>
          <p:cNvCxnSpPr>
            <a:endCxn id="151" idx="3"/>
          </p:cNvCxnSpPr>
          <p:nvPr/>
        </p:nvCxnSpPr>
        <p:spPr>
          <a:xfrm flipH="1" flipV="1">
            <a:off x="807417" y="4529869"/>
            <a:ext cx="1087586"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1" name="Connecteur droit avec flèche 160"/>
          <p:cNvCxnSpPr>
            <a:endCxn id="152" idx="3"/>
          </p:cNvCxnSpPr>
          <p:nvPr/>
        </p:nvCxnSpPr>
        <p:spPr>
          <a:xfrm flipH="1">
            <a:off x="803398" y="4531616"/>
            <a:ext cx="1091605"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2" name="Rectangle 161"/>
          <p:cNvSpPr/>
          <p:nvPr/>
        </p:nvSpPr>
        <p:spPr>
          <a:xfrm>
            <a:off x="281483" y="5883153"/>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DN-1</a:t>
            </a:r>
            <a:endParaRPr lang="fr-BE" sz="1100" b="1" dirty="0"/>
          </a:p>
        </p:txBody>
      </p:sp>
      <p:sp>
        <p:nvSpPr>
          <p:cNvPr id="163" name="Rectangle 162"/>
          <p:cNvSpPr/>
          <p:nvPr/>
        </p:nvSpPr>
        <p:spPr>
          <a:xfrm>
            <a:off x="281483" y="6199561"/>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DN-2</a:t>
            </a:r>
            <a:endParaRPr lang="fr-BE" sz="1100" b="1" dirty="0"/>
          </a:p>
        </p:txBody>
      </p:sp>
      <p:cxnSp>
        <p:nvCxnSpPr>
          <p:cNvPr id="164" name="Connecteur droit avec flèche 163"/>
          <p:cNvCxnSpPr>
            <a:endCxn id="162" idx="3"/>
          </p:cNvCxnSpPr>
          <p:nvPr/>
        </p:nvCxnSpPr>
        <p:spPr>
          <a:xfrm flipH="1" flipV="1">
            <a:off x="774054" y="6019542"/>
            <a:ext cx="1087585"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a:endCxn id="163" idx="3"/>
          </p:cNvCxnSpPr>
          <p:nvPr/>
        </p:nvCxnSpPr>
        <p:spPr>
          <a:xfrm flipH="1" flipV="1">
            <a:off x="774054" y="6335950"/>
            <a:ext cx="1087585"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6" name="Connecteur droit avec flèche 165"/>
          <p:cNvCxnSpPr/>
          <p:nvPr/>
        </p:nvCxnSpPr>
        <p:spPr>
          <a:xfrm flipH="1">
            <a:off x="770035" y="6337697"/>
            <a:ext cx="1091604"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7" name="Rectangle 166"/>
          <p:cNvSpPr/>
          <p:nvPr/>
        </p:nvSpPr>
        <p:spPr>
          <a:xfrm>
            <a:off x="288948" y="50851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IN-1</a:t>
            </a:r>
            <a:endParaRPr lang="fr-BE" sz="1100" b="1" dirty="0"/>
          </a:p>
        </p:txBody>
      </p:sp>
      <p:sp>
        <p:nvSpPr>
          <p:cNvPr id="168" name="Rectangle 167"/>
          <p:cNvSpPr/>
          <p:nvPr/>
        </p:nvSpPr>
        <p:spPr>
          <a:xfrm>
            <a:off x="288948" y="540159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IN-2</a:t>
            </a:r>
            <a:endParaRPr lang="fr-BE" sz="1100" b="1" dirty="0"/>
          </a:p>
        </p:txBody>
      </p:sp>
      <p:cxnSp>
        <p:nvCxnSpPr>
          <p:cNvPr id="169" name="Connecteur droit avec flèche 168"/>
          <p:cNvCxnSpPr>
            <a:endCxn id="167" idx="3"/>
          </p:cNvCxnSpPr>
          <p:nvPr/>
        </p:nvCxnSpPr>
        <p:spPr>
          <a:xfrm flipH="1" flipV="1">
            <a:off x="781519" y="5221573"/>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Connecteur droit avec flèche 169"/>
          <p:cNvCxnSpPr>
            <a:endCxn id="168" idx="3"/>
          </p:cNvCxnSpPr>
          <p:nvPr/>
        </p:nvCxnSpPr>
        <p:spPr>
          <a:xfrm flipH="1">
            <a:off x="781519" y="5401593"/>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1" name="Connecteur en arc 170"/>
          <p:cNvCxnSpPr/>
          <p:nvPr/>
        </p:nvCxnSpPr>
        <p:spPr>
          <a:xfrm rot="10800000" flipV="1">
            <a:off x="1895003" y="1888455"/>
            <a:ext cx="12700" cy="848841"/>
          </a:xfrm>
          <a:prstGeom prst="curvedConnector3">
            <a:avLst>
              <a:gd name="adj1" fmla="val 1200000"/>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2" name="Connecteur en arc 171"/>
          <p:cNvCxnSpPr/>
          <p:nvPr/>
        </p:nvCxnSpPr>
        <p:spPr>
          <a:xfrm rot="10800000" flipV="1">
            <a:off x="1895003" y="2737297"/>
            <a:ext cx="12700" cy="864096"/>
          </a:xfrm>
          <a:prstGeom prst="curvedConnector3">
            <a:avLst>
              <a:gd name="adj1" fmla="val 12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3" name="Connecteur en arc 172"/>
          <p:cNvCxnSpPr/>
          <p:nvPr/>
        </p:nvCxnSpPr>
        <p:spPr>
          <a:xfrm rot="10800000" flipV="1">
            <a:off x="1895003" y="3601392"/>
            <a:ext cx="12700" cy="930223"/>
          </a:xfrm>
          <a:prstGeom prst="curvedConnector3">
            <a:avLst>
              <a:gd name="adj1" fmla="val 11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4" name="Connecteur en arc 173"/>
          <p:cNvCxnSpPr/>
          <p:nvPr/>
        </p:nvCxnSpPr>
        <p:spPr>
          <a:xfrm rot="10800000" flipV="1">
            <a:off x="1861641" y="4531615"/>
            <a:ext cx="33363" cy="869977"/>
          </a:xfrm>
          <a:prstGeom prst="curvedConnector3">
            <a:avLst>
              <a:gd name="adj1" fmla="val 5282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5" name="Connecteur en arc 174"/>
          <p:cNvCxnSpPr/>
          <p:nvPr/>
        </p:nvCxnSpPr>
        <p:spPr>
          <a:xfrm rot="10800000" flipV="1">
            <a:off x="1861640" y="5401593"/>
            <a:ext cx="1" cy="936104"/>
          </a:xfrm>
          <a:prstGeom prst="curvedConnector3">
            <a:avLst>
              <a:gd name="adj1" fmla="val 228601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6" name="Connecteur en arc 175"/>
          <p:cNvCxnSpPr/>
          <p:nvPr/>
        </p:nvCxnSpPr>
        <p:spPr>
          <a:xfrm rot="10800000" flipH="1">
            <a:off x="1861639" y="4531617"/>
            <a:ext cx="33364" cy="1806081"/>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7" name="Connecteur en arc 176"/>
          <p:cNvCxnSpPr/>
          <p:nvPr/>
        </p:nvCxnSpPr>
        <p:spPr>
          <a:xfrm rot="10800000" flipH="1">
            <a:off x="1861639" y="3601393"/>
            <a:ext cx="33364" cy="2736304"/>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8" name="Connecteur en arc 177"/>
          <p:cNvCxnSpPr/>
          <p:nvPr/>
        </p:nvCxnSpPr>
        <p:spPr>
          <a:xfrm rot="10800000" flipH="1">
            <a:off x="1861639" y="2737297"/>
            <a:ext cx="33364" cy="3600400"/>
          </a:xfrm>
          <a:prstGeom prst="curvedConnector3">
            <a:avLst>
              <a:gd name="adj1" fmla="val -12561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9" name="Connecteur en arc 178"/>
          <p:cNvCxnSpPr/>
          <p:nvPr/>
        </p:nvCxnSpPr>
        <p:spPr>
          <a:xfrm rot="10800000" flipH="1">
            <a:off x="1861639" y="1888457"/>
            <a:ext cx="33364" cy="4449241"/>
          </a:xfrm>
          <a:prstGeom prst="curvedConnector3">
            <a:avLst>
              <a:gd name="adj1" fmla="val -1455985"/>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0" name="Connecteur en arc 179"/>
          <p:cNvCxnSpPr/>
          <p:nvPr/>
        </p:nvCxnSpPr>
        <p:spPr>
          <a:xfrm rot="10800000" flipH="1">
            <a:off x="1861639" y="3601393"/>
            <a:ext cx="33363" cy="1800200"/>
          </a:xfrm>
          <a:prstGeom prst="curvedConnector3">
            <a:avLst>
              <a:gd name="adj1" fmla="val -68519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1" name="Connecteur en arc 180"/>
          <p:cNvCxnSpPr/>
          <p:nvPr/>
        </p:nvCxnSpPr>
        <p:spPr>
          <a:xfrm rot="10800000" flipH="1">
            <a:off x="1861639" y="2737297"/>
            <a:ext cx="33363" cy="2664296"/>
          </a:xfrm>
          <a:prstGeom prst="curvedConnector3">
            <a:avLst>
              <a:gd name="adj1" fmla="val -913587"/>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2" name="Connecteur en arc 181"/>
          <p:cNvCxnSpPr/>
          <p:nvPr/>
        </p:nvCxnSpPr>
        <p:spPr>
          <a:xfrm rot="10800000" flipH="1">
            <a:off x="1861639" y="1888457"/>
            <a:ext cx="33363" cy="3513137"/>
          </a:xfrm>
          <a:prstGeom prst="curvedConnector3">
            <a:avLst>
              <a:gd name="adj1" fmla="val -182717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3" name="Connecteur en arc 182"/>
          <p:cNvCxnSpPr/>
          <p:nvPr/>
        </p:nvCxnSpPr>
        <p:spPr>
          <a:xfrm rot="10800000">
            <a:off x="1895003" y="2737298"/>
            <a:ext cx="12700" cy="1794319"/>
          </a:xfrm>
          <a:prstGeom prst="curvedConnector3">
            <a:avLst>
              <a:gd name="adj1" fmla="val 35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4" name="Connecteur en arc 183"/>
          <p:cNvCxnSpPr/>
          <p:nvPr/>
        </p:nvCxnSpPr>
        <p:spPr>
          <a:xfrm rot="10800000">
            <a:off x="1895003" y="1888456"/>
            <a:ext cx="12700" cy="2643160"/>
          </a:xfrm>
          <a:prstGeom prst="curvedConnector3">
            <a:avLst>
              <a:gd name="adj1" fmla="val 30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5" name="Connecteur en arc 184"/>
          <p:cNvCxnSpPr/>
          <p:nvPr/>
        </p:nvCxnSpPr>
        <p:spPr>
          <a:xfrm rot="10800000">
            <a:off x="1895003" y="1888457"/>
            <a:ext cx="12700" cy="1712937"/>
          </a:xfrm>
          <a:prstGeom prst="curvedConnector3">
            <a:avLst>
              <a:gd name="adj1" fmla="val 18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86" name="Rectangle 185"/>
          <p:cNvSpPr/>
          <p:nvPr/>
        </p:nvSpPr>
        <p:spPr>
          <a:xfrm>
            <a:off x="277464" y="650284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DN-3</a:t>
            </a:r>
            <a:endParaRPr lang="fr-BE" sz="1100" b="1" dirty="0"/>
          </a:p>
        </p:txBody>
      </p:sp>
      <p:graphicFrame>
        <p:nvGraphicFramePr>
          <p:cNvPr id="187" name="Tableau 186"/>
          <p:cNvGraphicFramePr>
            <a:graphicFrameLocks noGrp="1" noChangeAspect="1"/>
          </p:cNvGraphicFramePr>
          <p:nvPr>
            <p:extLst>
              <p:ext uri="{D42A27DB-BD31-4B8C-83A1-F6EECF244321}">
                <p14:modId xmlns:p14="http://schemas.microsoft.com/office/powerpoint/2010/main" val="629470098"/>
              </p:ext>
            </p:extLst>
          </p:nvPr>
        </p:nvGraphicFramePr>
        <p:xfrm>
          <a:off x="4067944" y="5724996"/>
          <a:ext cx="5040560" cy="1128267"/>
        </p:xfrm>
        <a:graphic>
          <a:graphicData uri="http://schemas.openxmlformats.org/drawingml/2006/table">
            <a:tbl>
              <a:tblPr firstRow="1" bandRow="1">
                <a:tableStyleId>{5C22544A-7EE6-4342-B048-85BDC9FD1C3A}</a:tableStyleId>
              </a:tblPr>
              <a:tblGrid>
                <a:gridCol w="648072"/>
                <a:gridCol w="720080"/>
                <a:gridCol w="522058"/>
                <a:gridCol w="630070"/>
                <a:gridCol w="630070"/>
                <a:gridCol w="630070"/>
                <a:gridCol w="630070"/>
                <a:gridCol w="630070"/>
              </a:tblGrid>
              <a:tr h="411480">
                <a:tc>
                  <a:txBody>
                    <a:bodyPr/>
                    <a:lstStyle/>
                    <a:p>
                      <a:r>
                        <a:rPr lang="fr-BE" sz="1200" dirty="0" smtClean="0"/>
                        <a:t>Model</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endParaRPr lang="fr-BE" sz="1200" dirty="0" smtClean="0"/>
                    </a:p>
                    <a:p>
                      <a:pPr algn="ctr"/>
                      <a:endParaRPr lang="fr-BE" sz="1200" dirty="0"/>
                    </a:p>
                  </a:txBody>
                  <a:tcPr/>
                </a:tc>
                <a:tc>
                  <a:txBody>
                    <a:bodyPr/>
                    <a:lstStyle/>
                    <a:p>
                      <a:pPr algn="ctr"/>
                      <a:r>
                        <a:rPr lang="fr-BE" sz="1200" dirty="0" err="1" smtClean="0"/>
                        <a:t>df</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r>
                        <a:rPr lang="fr-BE" sz="1200" dirty="0" smtClean="0"/>
                        <a:t>/</a:t>
                      </a:r>
                      <a:r>
                        <a:rPr lang="fr-BE" sz="1200" dirty="0" err="1" smtClean="0"/>
                        <a:t>df</a:t>
                      </a:r>
                      <a:endParaRPr lang="fr-BE" sz="1200" dirty="0"/>
                    </a:p>
                  </a:txBody>
                  <a:tcPr/>
                </a:tc>
                <a:tc>
                  <a:txBody>
                    <a:bodyPr/>
                    <a:lstStyle/>
                    <a:p>
                      <a:pPr algn="ctr"/>
                      <a:r>
                        <a:rPr lang="fr-BE" sz="1200" dirty="0" smtClean="0"/>
                        <a:t>GFI</a:t>
                      </a:r>
                      <a:endParaRPr lang="fr-BE" sz="1200" dirty="0"/>
                    </a:p>
                  </a:txBody>
                  <a:tcPr/>
                </a:tc>
                <a:tc>
                  <a:txBody>
                    <a:bodyPr/>
                    <a:lstStyle/>
                    <a:p>
                      <a:pPr algn="ctr"/>
                      <a:r>
                        <a:rPr lang="fr-BE" sz="1200" dirty="0" smtClean="0"/>
                        <a:t>AGFI</a:t>
                      </a:r>
                      <a:endParaRPr lang="fr-BE" sz="1200" dirty="0"/>
                    </a:p>
                  </a:txBody>
                  <a:tcPr/>
                </a:tc>
                <a:tc>
                  <a:txBody>
                    <a:bodyPr/>
                    <a:lstStyle/>
                    <a:p>
                      <a:pPr algn="ctr"/>
                      <a:r>
                        <a:rPr lang="fr-BE" sz="1200" dirty="0" smtClean="0"/>
                        <a:t>NNFI</a:t>
                      </a:r>
                      <a:endParaRPr lang="fr-BE" sz="1200" dirty="0"/>
                    </a:p>
                  </a:txBody>
                  <a:tcPr/>
                </a:tc>
                <a:tc>
                  <a:txBody>
                    <a:bodyPr/>
                    <a:lstStyle/>
                    <a:p>
                      <a:pPr algn="ctr"/>
                      <a:r>
                        <a:rPr lang="fr-BE" sz="1200" dirty="0" smtClean="0"/>
                        <a:t>RMSEA</a:t>
                      </a:r>
                      <a:endParaRPr lang="fr-BE" sz="1200" dirty="0"/>
                    </a:p>
                  </a:txBody>
                  <a:tcPr/>
                </a:tc>
              </a:tr>
              <a:tr h="658367">
                <a:tc>
                  <a:txBody>
                    <a:bodyPr/>
                    <a:lstStyle/>
                    <a:p>
                      <a:r>
                        <a:rPr lang="fr-BE" sz="1200" b="1" dirty="0" smtClean="0"/>
                        <a:t>Model</a:t>
                      </a:r>
                      <a:r>
                        <a:rPr lang="fr-BE" sz="1200" b="1" baseline="0" dirty="0" smtClean="0"/>
                        <a:t> fit</a:t>
                      </a:r>
                      <a:endParaRPr lang="fr-BE" sz="1200" b="1" dirty="0"/>
                    </a:p>
                  </a:txBody>
                  <a:tcPr/>
                </a:tc>
                <a:tc>
                  <a:txBody>
                    <a:bodyPr/>
                    <a:lstStyle/>
                    <a:p>
                      <a:pPr algn="ctr"/>
                      <a:r>
                        <a:rPr lang="fr-BE" sz="1400" b="1" dirty="0" smtClean="0"/>
                        <a:t>377,50</a:t>
                      </a:r>
                      <a:endParaRPr lang="fr-BE" sz="1400" b="1" dirty="0"/>
                    </a:p>
                  </a:txBody>
                  <a:tcPr/>
                </a:tc>
                <a:tc>
                  <a:txBody>
                    <a:bodyPr/>
                    <a:lstStyle/>
                    <a:p>
                      <a:pPr algn="ctr"/>
                      <a:r>
                        <a:rPr lang="fr-BE" sz="1400" b="1" dirty="0" smtClean="0"/>
                        <a:t>55</a:t>
                      </a:r>
                      <a:endParaRPr lang="fr-BE" sz="1400" b="1" dirty="0"/>
                    </a:p>
                  </a:txBody>
                  <a:tcPr/>
                </a:tc>
                <a:tc>
                  <a:txBody>
                    <a:bodyPr/>
                    <a:lstStyle/>
                    <a:p>
                      <a:pPr algn="ctr"/>
                      <a:r>
                        <a:rPr lang="fr-BE" sz="1400" b="1" dirty="0" smtClean="0"/>
                        <a:t>3,254</a:t>
                      </a:r>
                      <a:endParaRPr lang="fr-BE" sz="1400" b="1" dirty="0"/>
                    </a:p>
                  </a:txBody>
                  <a:tcPr/>
                </a:tc>
                <a:tc>
                  <a:txBody>
                    <a:bodyPr/>
                    <a:lstStyle/>
                    <a:p>
                      <a:pPr algn="ctr"/>
                      <a:r>
                        <a:rPr lang="fr-BE" sz="1400" b="1" dirty="0" smtClean="0"/>
                        <a:t>,946</a:t>
                      </a:r>
                      <a:endParaRPr lang="fr-BE" sz="1400" b="1" dirty="0"/>
                    </a:p>
                  </a:txBody>
                  <a:tcPr/>
                </a:tc>
                <a:tc>
                  <a:txBody>
                    <a:bodyPr/>
                    <a:lstStyle/>
                    <a:p>
                      <a:pPr algn="ctr"/>
                      <a:r>
                        <a:rPr lang="fr-BE" sz="1400" b="1" dirty="0" smtClean="0"/>
                        <a:t>,921</a:t>
                      </a:r>
                      <a:endParaRPr lang="fr-BE" sz="1400" b="1" dirty="0"/>
                    </a:p>
                  </a:txBody>
                  <a:tcPr/>
                </a:tc>
                <a:tc>
                  <a:txBody>
                    <a:bodyPr/>
                    <a:lstStyle/>
                    <a:p>
                      <a:pPr algn="ctr"/>
                      <a:r>
                        <a:rPr lang="fr-BE" sz="1400" b="1" dirty="0" smtClean="0"/>
                        <a:t>,947</a:t>
                      </a:r>
                      <a:endParaRPr lang="fr-BE" sz="1400" b="1" dirty="0"/>
                    </a:p>
                  </a:txBody>
                  <a:tcPr/>
                </a:tc>
                <a:tc>
                  <a:txBody>
                    <a:bodyPr/>
                    <a:lstStyle/>
                    <a:p>
                      <a:pPr algn="ctr"/>
                      <a:r>
                        <a:rPr lang="fr-BE" sz="1400" b="1" dirty="0" smtClean="0"/>
                        <a:t>,056</a:t>
                      </a:r>
                      <a:endParaRPr lang="fr-BE" sz="1400" b="1" dirty="0"/>
                    </a:p>
                  </a:txBody>
                  <a:tcPr/>
                </a:tc>
              </a:tr>
            </a:tbl>
          </a:graphicData>
        </a:graphic>
      </p:graphicFrame>
      <p:sp>
        <p:nvSpPr>
          <p:cNvPr id="5" name="Espace réservé du pied de page 4"/>
          <p:cNvSpPr>
            <a:spLocks noGrp="1"/>
          </p:cNvSpPr>
          <p:nvPr>
            <p:ph type="ftr" sz="quarter" idx="11"/>
          </p:nvPr>
        </p:nvSpPr>
        <p:spPr/>
        <p:txBody>
          <a:bodyPr/>
          <a:lstStyle/>
          <a:p>
            <a:endParaRPr lang="fr-BE" dirty="0"/>
          </a:p>
        </p:txBody>
      </p:sp>
    </p:spTree>
    <p:custDataLst>
      <p:tags r:id="rId1"/>
    </p:custDataLst>
    <p:extLst>
      <p:ext uri="{BB962C8B-B14F-4D97-AF65-F5344CB8AC3E}">
        <p14:creationId xmlns:p14="http://schemas.microsoft.com/office/powerpoint/2010/main" val="1878104166"/>
      </p:ext>
    </p:extLst>
  </p:cSld>
  <p:clrMapOvr>
    <a:masterClrMapping/>
  </p:clrMapOvr>
  <mc:AlternateContent xmlns:mc="http://schemas.openxmlformats.org/markup-compatibility/2006" xmlns:p14="http://schemas.microsoft.com/office/powerpoint/2010/main">
    <mc:Choice Requires="p14">
      <p:transition spd="slow" p14:dur="2000" advTm="37285"/>
    </mc:Choice>
    <mc:Fallback xmlns="">
      <p:transition spd="slow" advTm="37285"/>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BE" dirty="0" smtClean="0"/>
              <a:t>Structural </a:t>
            </a:r>
            <a:r>
              <a:rPr lang="fr-BE" dirty="0"/>
              <a:t>equation </a:t>
            </a:r>
            <a:r>
              <a:rPr lang="fr-BE" dirty="0" smtClean="0"/>
              <a:t>analyses</a:t>
            </a:r>
            <a:endParaRPr lang="fr-BE" dirty="0"/>
          </a:p>
        </p:txBody>
      </p:sp>
      <p:sp>
        <p:nvSpPr>
          <p:cNvPr id="3" name="Espace réservé du numéro de diapositive 2"/>
          <p:cNvSpPr>
            <a:spLocks noGrp="1"/>
          </p:cNvSpPr>
          <p:nvPr>
            <p:ph type="sldNum" sz="quarter" idx="12"/>
          </p:nvPr>
        </p:nvSpPr>
        <p:spPr>
          <a:xfrm>
            <a:off x="-36512" y="1272222"/>
            <a:ext cx="533400" cy="244476"/>
          </a:xfrm>
        </p:spPr>
        <p:txBody>
          <a:bodyPr>
            <a:normAutofit fontScale="92500" lnSpcReduction="10000"/>
          </a:bodyPr>
          <a:lstStyle/>
          <a:p>
            <a:fld id="{3DC00026-5C32-4C91-9ED0-D1296EFB2813}" type="slidenum">
              <a:rPr lang="fr-BE" smtClean="0"/>
              <a:t>29</a:t>
            </a:fld>
            <a:endParaRPr lang="fr-BE"/>
          </a:p>
        </p:txBody>
      </p:sp>
      <p:sp>
        <p:nvSpPr>
          <p:cNvPr id="63" name="ZoneTexte 62"/>
          <p:cNvSpPr txBox="1"/>
          <p:nvPr/>
        </p:nvSpPr>
        <p:spPr>
          <a:xfrm>
            <a:off x="1295635" y="1185972"/>
            <a:ext cx="1301887" cy="369332"/>
          </a:xfrm>
          <a:prstGeom prst="rect">
            <a:avLst/>
          </a:prstGeom>
          <a:noFill/>
        </p:spPr>
        <p:txBody>
          <a:bodyPr wrap="square" rtlCol="0">
            <a:spAutoFit/>
          </a:bodyPr>
          <a:lstStyle/>
          <a:p>
            <a:r>
              <a:rPr lang="fr-BE" b="1" dirty="0" smtClean="0">
                <a:solidFill>
                  <a:schemeClr val="accent1"/>
                </a:solidFill>
              </a:rPr>
              <a:t>Model 2</a:t>
            </a:r>
            <a:endParaRPr lang="fr-BE" b="1" dirty="0">
              <a:solidFill>
                <a:schemeClr val="accent1"/>
              </a:solidFill>
            </a:endParaRPr>
          </a:p>
        </p:txBody>
      </p:sp>
      <p:sp>
        <p:nvSpPr>
          <p:cNvPr id="77" name="Ellipse 76"/>
          <p:cNvSpPr/>
          <p:nvPr/>
        </p:nvSpPr>
        <p:spPr>
          <a:xfrm>
            <a:off x="6732240" y="3804294"/>
            <a:ext cx="146124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Persistence</a:t>
            </a:r>
            <a:endParaRPr lang="fr-BE" sz="1400" b="1" dirty="0"/>
          </a:p>
        </p:txBody>
      </p:sp>
      <p:sp>
        <p:nvSpPr>
          <p:cNvPr id="78" name="Ellipse 77"/>
          <p:cNvSpPr/>
          <p:nvPr/>
        </p:nvSpPr>
        <p:spPr>
          <a:xfrm>
            <a:off x="5004048" y="3804294"/>
            <a:ext cx="1224136"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Intention</a:t>
            </a:r>
            <a:endParaRPr lang="fr-BE" sz="1400" b="1" dirty="0"/>
          </a:p>
        </p:txBody>
      </p:sp>
      <p:sp>
        <p:nvSpPr>
          <p:cNvPr id="79" name="Ellipse 78"/>
          <p:cNvSpPr/>
          <p:nvPr/>
        </p:nvSpPr>
        <p:spPr>
          <a:xfrm>
            <a:off x="1907704" y="157204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Attitude</a:t>
            </a:r>
            <a:endParaRPr lang="fr-BE" sz="1400" b="1" dirty="0"/>
          </a:p>
        </p:txBody>
      </p:sp>
      <p:sp>
        <p:nvSpPr>
          <p:cNvPr id="80" name="Ellipse 79"/>
          <p:cNvSpPr/>
          <p:nvPr/>
        </p:nvSpPr>
        <p:spPr>
          <a:xfrm>
            <a:off x="1907704" y="4215207"/>
            <a:ext cx="1387474"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Control on drop-out</a:t>
            </a:r>
            <a:endParaRPr lang="fr-BE" sz="1400" b="1" dirty="0"/>
          </a:p>
        </p:txBody>
      </p:sp>
      <p:sp>
        <p:nvSpPr>
          <p:cNvPr id="81" name="Ellipse 80"/>
          <p:cNvSpPr/>
          <p:nvPr/>
        </p:nvSpPr>
        <p:spPr>
          <a:xfrm>
            <a:off x="1907703" y="3284984"/>
            <a:ext cx="1387475"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300" b="1" dirty="0" smtClean="0"/>
              <a:t>Control on </a:t>
            </a:r>
            <a:r>
              <a:rPr lang="fr-BE" sz="1300" b="1" dirty="0" err="1" smtClean="0"/>
              <a:t>persistence</a:t>
            </a:r>
            <a:endParaRPr lang="fr-BE" sz="1300" b="1" dirty="0"/>
          </a:p>
        </p:txBody>
      </p:sp>
      <p:sp>
        <p:nvSpPr>
          <p:cNvPr id="82" name="Ellipse 81"/>
          <p:cNvSpPr/>
          <p:nvPr/>
        </p:nvSpPr>
        <p:spPr>
          <a:xfrm>
            <a:off x="1907703" y="2420888"/>
            <a:ext cx="1387473"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Self- </a:t>
            </a:r>
            <a:r>
              <a:rPr lang="fr-BE" sz="1400" b="1" dirty="0" err="1" smtClean="0"/>
              <a:t>efficacy</a:t>
            </a:r>
            <a:endParaRPr lang="fr-BE" sz="1400" b="1" dirty="0"/>
          </a:p>
        </p:txBody>
      </p:sp>
      <p:sp>
        <p:nvSpPr>
          <p:cNvPr id="83" name="Ellipse 82"/>
          <p:cNvSpPr/>
          <p:nvPr/>
        </p:nvSpPr>
        <p:spPr>
          <a:xfrm>
            <a:off x="1874340" y="6021288"/>
            <a:ext cx="1431728"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smtClean="0"/>
              <a:t>Descriptive </a:t>
            </a:r>
            <a:r>
              <a:rPr lang="fr-BE" sz="1400" b="1" dirty="0" err="1" smtClean="0"/>
              <a:t>norms</a:t>
            </a:r>
            <a:endParaRPr lang="fr-BE" sz="1400" b="1" dirty="0"/>
          </a:p>
        </p:txBody>
      </p:sp>
      <p:sp>
        <p:nvSpPr>
          <p:cNvPr id="84" name="Ellipse 83"/>
          <p:cNvSpPr/>
          <p:nvPr/>
        </p:nvSpPr>
        <p:spPr>
          <a:xfrm>
            <a:off x="1874340" y="5085184"/>
            <a:ext cx="1420837" cy="632818"/>
          </a:xfrm>
          <a:prstGeom prst="ellipse">
            <a:avLst/>
          </a:prstGeom>
          <a:solidFill>
            <a:schemeClr val="bg2">
              <a:lumMod val="75000"/>
            </a:schemeClr>
          </a:solidFill>
          <a:ln>
            <a:solidFill>
              <a:schemeClr val="accent4"/>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b="1" dirty="0" err="1" smtClean="0"/>
              <a:t>Injunctive</a:t>
            </a:r>
            <a:r>
              <a:rPr lang="fr-BE" sz="1400" b="1" dirty="0" smtClean="0"/>
              <a:t> </a:t>
            </a:r>
            <a:r>
              <a:rPr lang="fr-BE" sz="1400" b="1" dirty="0" err="1" smtClean="0"/>
              <a:t>norms</a:t>
            </a:r>
            <a:endParaRPr lang="fr-BE" sz="1400" b="1" dirty="0"/>
          </a:p>
        </p:txBody>
      </p:sp>
      <p:sp>
        <p:nvSpPr>
          <p:cNvPr id="85" name="Rectangle 84"/>
          <p:cNvSpPr/>
          <p:nvPr/>
        </p:nvSpPr>
        <p:spPr>
          <a:xfrm>
            <a:off x="7206034" y="328404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Pers</a:t>
            </a:r>
            <a:r>
              <a:rPr lang="fr-BE" sz="1200" b="1" dirty="0" smtClean="0"/>
              <a:t>.</a:t>
            </a:r>
            <a:endParaRPr lang="fr-BE" sz="1200" b="1" dirty="0"/>
          </a:p>
        </p:txBody>
      </p:sp>
      <p:sp>
        <p:nvSpPr>
          <p:cNvPr id="86" name="Rectangle 85"/>
          <p:cNvSpPr/>
          <p:nvPr/>
        </p:nvSpPr>
        <p:spPr>
          <a:xfrm>
            <a:off x="5616116" y="32849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Int-2</a:t>
            </a:r>
          </a:p>
        </p:txBody>
      </p:sp>
      <p:sp>
        <p:nvSpPr>
          <p:cNvPr id="87" name="Rectangle 86"/>
          <p:cNvSpPr/>
          <p:nvPr/>
        </p:nvSpPr>
        <p:spPr>
          <a:xfrm>
            <a:off x="5024338" y="32897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Int-1</a:t>
            </a:r>
            <a:endParaRPr lang="fr-BE" sz="1100" b="1" dirty="0"/>
          </a:p>
        </p:txBody>
      </p:sp>
      <p:cxnSp>
        <p:nvCxnSpPr>
          <p:cNvPr id="88" name="Connecteur droit avec flèche 87"/>
          <p:cNvCxnSpPr>
            <a:stCxn id="77" idx="0"/>
          </p:cNvCxnSpPr>
          <p:nvPr/>
        </p:nvCxnSpPr>
        <p:spPr>
          <a:xfrm flipH="1" flipV="1">
            <a:off x="7452320" y="3545396"/>
            <a:ext cx="10544" cy="25889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9" name="Connecteur droit avec flèche 88"/>
          <p:cNvCxnSpPr>
            <a:stCxn id="78" idx="0"/>
            <a:endCxn id="87" idx="2"/>
          </p:cNvCxnSpPr>
          <p:nvPr/>
        </p:nvCxnSpPr>
        <p:spPr>
          <a:xfrm flipH="1" flipV="1">
            <a:off x="5270624" y="3562549"/>
            <a:ext cx="345492" cy="24174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0" name="Connecteur droit avec flèche 89"/>
          <p:cNvCxnSpPr>
            <a:stCxn id="78" idx="0"/>
            <a:endCxn id="86" idx="2"/>
          </p:cNvCxnSpPr>
          <p:nvPr/>
        </p:nvCxnSpPr>
        <p:spPr>
          <a:xfrm flipV="1">
            <a:off x="5616116" y="3557761"/>
            <a:ext cx="246286" cy="24653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1" name="Connecteur droit avec flèche 90"/>
          <p:cNvCxnSpPr>
            <a:stCxn id="79" idx="6"/>
            <a:endCxn id="78" idx="1"/>
          </p:cNvCxnSpPr>
          <p:nvPr/>
        </p:nvCxnSpPr>
        <p:spPr>
          <a:xfrm>
            <a:off x="3295178" y="1888456"/>
            <a:ext cx="1888141" cy="20085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Connecteur droit avec flèche 91"/>
          <p:cNvCxnSpPr>
            <a:stCxn id="82" idx="6"/>
          </p:cNvCxnSpPr>
          <p:nvPr/>
        </p:nvCxnSpPr>
        <p:spPr>
          <a:xfrm>
            <a:off x="3295176" y="2737297"/>
            <a:ext cx="1780880" cy="126776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3" name="Connecteur droit avec flèche 92"/>
          <p:cNvCxnSpPr>
            <a:stCxn id="81" idx="6"/>
            <a:endCxn id="78" idx="2"/>
          </p:cNvCxnSpPr>
          <p:nvPr/>
        </p:nvCxnSpPr>
        <p:spPr>
          <a:xfrm>
            <a:off x="3295178" y="3601393"/>
            <a:ext cx="1708870" cy="51931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4" name="Connecteur droit avec flèche 93"/>
          <p:cNvCxnSpPr>
            <a:stCxn id="80" idx="6"/>
            <a:endCxn id="78" idx="2"/>
          </p:cNvCxnSpPr>
          <p:nvPr/>
        </p:nvCxnSpPr>
        <p:spPr>
          <a:xfrm flipV="1">
            <a:off x="3295178" y="4120703"/>
            <a:ext cx="1708870" cy="410913"/>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5" name="Connecteur droit avec flèche 94"/>
          <p:cNvCxnSpPr>
            <a:stCxn id="84" idx="6"/>
          </p:cNvCxnSpPr>
          <p:nvPr/>
        </p:nvCxnSpPr>
        <p:spPr>
          <a:xfrm flipV="1">
            <a:off x="3295177" y="4237994"/>
            <a:ext cx="1729161" cy="1163599"/>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7" name="Connecteur droit avec flèche 96"/>
          <p:cNvCxnSpPr>
            <a:stCxn id="78" idx="6"/>
            <a:endCxn id="77" idx="2"/>
          </p:cNvCxnSpPr>
          <p:nvPr/>
        </p:nvCxnSpPr>
        <p:spPr>
          <a:xfrm>
            <a:off x="6228184" y="4120703"/>
            <a:ext cx="504056" cy="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8" name="ZoneTexte 97"/>
          <p:cNvSpPr txBox="1"/>
          <p:nvPr/>
        </p:nvSpPr>
        <p:spPr>
          <a:xfrm>
            <a:off x="3347864" y="4122578"/>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-,14*** </a:t>
            </a:r>
            <a:endParaRPr lang="fr-BE" sz="900" dirty="0"/>
          </a:p>
        </p:txBody>
      </p:sp>
      <p:sp>
        <p:nvSpPr>
          <p:cNvPr id="99" name="ZoneTexte 98"/>
          <p:cNvSpPr txBox="1"/>
          <p:nvPr/>
        </p:nvSpPr>
        <p:spPr>
          <a:xfrm>
            <a:off x="6155146" y="3881953"/>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,25*** </a:t>
            </a:r>
            <a:endParaRPr lang="fr-BE" sz="900" dirty="0"/>
          </a:p>
        </p:txBody>
      </p:sp>
      <p:sp>
        <p:nvSpPr>
          <p:cNvPr id="100" name="ZoneTexte 99"/>
          <p:cNvSpPr txBox="1"/>
          <p:nvPr/>
        </p:nvSpPr>
        <p:spPr>
          <a:xfrm>
            <a:off x="3419872" y="3421372"/>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01" name="ZoneTexte 100"/>
          <p:cNvSpPr txBox="1"/>
          <p:nvPr/>
        </p:nvSpPr>
        <p:spPr>
          <a:xfrm>
            <a:off x="3131840" y="2190056"/>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,15** </a:t>
            </a:r>
            <a:endParaRPr lang="fr-BE" sz="900" dirty="0"/>
          </a:p>
        </p:txBody>
      </p:sp>
      <p:sp>
        <p:nvSpPr>
          <p:cNvPr id="102" name="ZoneTexte 101"/>
          <p:cNvSpPr txBox="1"/>
          <p:nvPr/>
        </p:nvSpPr>
        <p:spPr>
          <a:xfrm>
            <a:off x="3203848" y="4929868"/>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,16*** </a:t>
            </a:r>
            <a:endParaRPr lang="fr-BE" sz="900" dirty="0"/>
          </a:p>
        </p:txBody>
      </p:sp>
      <p:sp>
        <p:nvSpPr>
          <p:cNvPr id="103" name="ZoneTexte 102"/>
          <p:cNvSpPr txBox="1"/>
          <p:nvPr/>
        </p:nvSpPr>
        <p:spPr>
          <a:xfrm>
            <a:off x="3419872" y="2737297"/>
            <a:ext cx="720080" cy="230832"/>
          </a:xfrm>
          <a:prstGeom prst="rect">
            <a:avLst/>
          </a:prstGeom>
          <a:noFill/>
        </p:spPr>
        <p:txBody>
          <a:bodyPr wrap="square" rtlCol="0">
            <a:spAutoFit/>
          </a:bodyPr>
          <a:lstStyle/>
          <a:p>
            <a:r>
              <a:rPr lang="el-GR" sz="900" dirty="0" smtClean="0">
                <a:latin typeface="Times New Roman"/>
                <a:cs typeface="Times New Roman"/>
              </a:rPr>
              <a:t>β</a:t>
            </a:r>
            <a:r>
              <a:rPr lang="fr-BE" sz="900" dirty="0" smtClean="0">
                <a:latin typeface="Times New Roman"/>
                <a:cs typeface="Times New Roman"/>
              </a:rPr>
              <a:t> = ,31*** </a:t>
            </a:r>
            <a:endParaRPr lang="fr-BE" sz="900" dirty="0"/>
          </a:p>
        </p:txBody>
      </p:sp>
      <p:sp>
        <p:nvSpPr>
          <p:cNvPr id="105" name="Rectangle 104"/>
          <p:cNvSpPr/>
          <p:nvPr/>
        </p:nvSpPr>
        <p:spPr>
          <a:xfrm>
            <a:off x="312836" y="157204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Att-1</a:t>
            </a:r>
            <a:endParaRPr lang="fr-BE" sz="1100" b="1" dirty="0"/>
          </a:p>
        </p:txBody>
      </p:sp>
      <p:sp>
        <p:nvSpPr>
          <p:cNvPr id="106" name="Rectangle 105"/>
          <p:cNvSpPr/>
          <p:nvPr/>
        </p:nvSpPr>
        <p:spPr>
          <a:xfrm>
            <a:off x="312836" y="191683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Att-2</a:t>
            </a:r>
            <a:endParaRPr lang="fr-BE" sz="1100" b="1" dirty="0"/>
          </a:p>
        </p:txBody>
      </p:sp>
      <p:sp>
        <p:nvSpPr>
          <p:cNvPr id="107" name="Rectangle 106"/>
          <p:cNvSpPr/>
          <p:nvPr/>
        </p:nvSpPr>
        <p:spPr>
          <a:xfrm>
            <a:off x="322311" y="242088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SEP-1</a:t>
            </a:r>
            <a:endParaRPr lang="fr-BE" sz="1000" b="1" dirty="0"/>
          </a:p>
        </p:txBody>
      </p:sp>
      <p:sp>
        <p:nvSpPr>
          <p:cNvPr id="151" name="Rectangle 150"/>
          <p:cNvSpPr/>
          <p:nvPr/>
        </p:nvSpPr>
        <p:spPr>
          <a:xfrm>
            <a:off x="322311" y="273729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000" b="1" dirty="0" smtClean="0"/>
              <a:t>SEP-2</a:t>
            </a:r>
            <a:endParaRPr lang="fr-BE" sz="1000" b="1" dirty="0"/>
          </a:p>
        </p:txBody>
      </p:sp>
      <p:sp>
        <p:nvSpPr>
          <p:cNvPr id="152" name="Rectangle 151"/>
          <p:cNvSpPr/>
          <p:nvPr/>
        </p:nvSpPr>
        <p:spPr>
          <a:xfrm>
            <a:off x="312836" y="325660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CP-1</a:t>
            </a:r>
            <a:endParaRPr lang="fr-BE" sz="1100" b="1" dirty="0"/>
          </a:p>
        </p:txBody>
      </p:sp>
      <p:sp>
        <p:nvSpPr>
          <p:cNvPr id="153" name="Rectangle 152"/>
          <p:cNvSpPr/>
          <p:nvPr/>
        </p:nvSpPr>
        <p:spPr>
          <a:xfrm>
            <a:off x="312836" y="3573016"/>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CP-2</a:t>
            </a:r>
            <a:endParaRPr lang="fr-BE" sz="1100" b="1" dirty="0"/>
          </a:p>
        </p:txBody>
      </p:sp>
      <p:sp>
        <p:nvSpPr>
          <p:cNvPr id="154" name="Rectangle 153"/>
          <p:cNvSpPr/>
          <p:nvPr/>
        </p:nvSpPr>
        <p:spPr>
          <a:xfrm>
            <a:off x="314846" y="407707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CD-1</a:t>
            </a:r>
            <a:endParaRPr lang="fr-BE" sz="1100" b="1" dirty="0"/>
          </a:p>
        </p:txBody>
      </p:sp>
      <p:sp>
        <p:nvSpPr>
          <p:cNvPr id="155" name="Rectangle 154"/>
          <p:cNvSpPr/>
          <p:nvPr/>
        </p:nvSpPr>
        <p:spPr>
          <a:xfrm>
            <a:off x="314846" y="4393480"/>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CD-2</a:t>
            </a:r>
            <a:endParaRPr lang="fr-BE" sz="1100" b="1" dirty="0"/>
          </a:p>
        </p:txBody>
      </p:sp>
      <p:sp>
        <p:nvSpPr>
          <p:cNvPr id="156" name="Rectangle 155"/>
          <p:cNvSpPr/>
          <p:nvPr/>
        </p:nvSpPr>
        <p:spPr>
          <a:xfrm>
            <a:off x="310827" y="4696767"/>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CD-3</a:t>
            </a:r>
            <a:endParaRPr lang="fr-BE" sz="1100" b="1" dirty="0"/>
          </a:p>
        </p:txBody>
      </p:sp>
      <p:cxnSp>
        <p:nvCxnSpPr>
          <p:cNvPr id="157" name="Connecteur droit avec flèche 156"/>
          <p:cNvCxnSpPr>
            <a:endCxn id="105" idx="3"/>
          </p:cNvCxnSpPr>
          <p:nvPr/>
        </p:nvCxnSpPr>
        <p:spPr>
          <a:xfrm flipH="1" flipV="1">
            <a:off x="805407" y="1708436"/>
            <a:ext cx="1089596"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8" name="Connecteur droit avec flèche 157"/>
          <p:cNvCxnSpPr>
            <a:endCxn id="106" idx="3"/>
          </p:cNvCxnSpPr>
          <p:nvPr/>
        </p:nvCxnSpPr>
        <p:spPr>
          <a:xfrm flipH="1">
            <a:off x="805407" y="1888456"/>
            <a:ext cx="1089596" cy="16476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9" name="Connecteur droit avec flèche 158"/>
          <p:cNvCxnSpPr>
            <a:endCxn id="107" idx="3"/>
          </p:cNvCxnSpPr>
          <p:nvPr/>
        </p:nvCxnSpPr>
        <p:spPr>
          <a:xfrm flipH="1" flipV="1">
            <a:off x="814882" y="2557277"/>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0" name="Connecteur droit avec flèche 159"/>
          <p:cNvCxnSpPr>
            <a:endCxn id="151" idx="3"/>
          </p:cNvCxnSpPr>
          <p:nvPr/>
        </p:nvCxnSpPr>
        <p:spPr>
          <a:xfrm flipH="1">
            <a:off x="814882" y="2737297"/>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1" name="Connecteur droit avec flèche 160"/>
          <p:cNvCxnSpPr>
            <a:endCxn id="152" idx="3"/>
          </p:cNvCxnSpPr>
          <p:nvPr/>
        </p:nvCxnSpPr>
        <p:spPr>
          <a:xfrm flipH="1" flipV="1">
            <a:off x="805407" y="3392997"/>
            <a:ext cx="1089596" cy="208396"/>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2" name="Connecteur droit avec flèche 161"/>
          <p:cNvCxnSpPr>
            <a:endCxn id="153" idx="3"/>
          </p:cNvCxnSpPr>
          <p:nvPr/>
        </p:nvCxnSpPr>
        <p:spPr>
          <a:xfrm flipH="1">
            <a:off x="805407" y="3601393"/>
            <a:ext cx="1089596" cy="108012"/>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3" name="Connecteur droit avec flèche 162"/>
          <p:cNvCxnSpPr>
            <a:endCxn id="154" idx="3"/>
          </p:cNvCxnSpPr>
          <p:nvPr/>
        </p:nvCxnSpPr>
        <p:spPr>
          <a:xfrm flipH="1" flipV="1">
            <a:off x="807417" y="4213461"/>
            <a:ext cx="1087586"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4" name="Connecteur droit avec flèche 163"/>
          <p:cNvCxnSpPr>
            <a:endCxn id="155" idx="3"/>
          </p:cNvCxnSpPr>
          <p:nvPr/>
        </p:nvCxnSpPr>
        <p:spPr>
          <a:xfrm flipH="1" flipV="1">
            <a:off x="807417" y="4529869"/>
            <a:ext cx="1087586"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5" name="Connecteur droit avec flèche 164"/>
          <p:cNvCxnSpPr>
            <a:endCxn id="156" idx="3"/>
          </p:cNvCxnSpPr>
          <p:nvPr/>
        </p:nvCxnSpPr>
        <p:spPr>
          <a:xfrm flipH="1">
            <a:off x="803398" y="4531616"/>
            <a:ext cx="1091605"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6" name="Rectangle 165"/>
          <p:cNvSpPr/>
          <p:nvPr/>
        </p:nvSpPr>
        <p:spPr>
          <a:xfrm>
            <a:off x="281483" y="5883153"/>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DN-1</a:t>
            </a:r>
            <a:endParaRPr lang="fr-BE" sz="1100" b="1" dirty="0"/>
          </a:p>
        </p:txBody>
      </p:sp>
      <p:sp>
        <p:nvSpPr>
          <p:cNvPr id="167" name="Rectangle 166"/>
          <p:cNvSpPr/>
          <p:nvPr/>
        </p:nvSpPr>
        <p:spPr>
          <a:xfrm>
            <a:off x="281483" y="6199561"/>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DN-2</a:t>
            </a:r>
            <a:endParaRPr lang="fr-BE" sz="1100" b="1" dirty="0"/>
          </a:p>
        </p:txBody>
      </p:sp>
      <p:cxnSp>
        <p:nvCxnSpPr>
          <p:cNvPr id="168" name="Connecteur droit avec flèche 167"/>
          <p:cNvCxnSpPr>
            <a:endCxn id="166" idx="3"/>
          </p:cNvCxnSpPr>
          <p:nvPr/>
        </p:nvCxnSpPr>
        <p:spPr>
          <a:xfrm flipH="1" flipV="1">
            <a:off x="774054" y="6019542"/>
            <a:ext cx="1087585" cy="318155"/>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69" name="Connecteur droit avec flèche 168"/>
          <p:cNvCxnSpPr>
            <a:endCxn id="167" idx="3"/>
          </p:cNvCxnSpPr>
          <p:nvPr/>
        </p:nvCxnSpPr>
        <p:spPr>
          <a:xfrm flipH="1" flipV="1">
            <a:off x="774054" y="6335950"/>
            <a:ext cx="1087585" cy="1747"/>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0" name="Connecteur droit avec flèche 169"/>
          <p:cNvCxnSpPr/>
          <p:nvPr/>
        </p:nvCxnSpPr>
        <p:spPr>
          <a:xfrm flipH="1">
            <a:off x="770035" y="6337697"/>
            <a:ext cx="1091604" cy="30154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1" name="Rectangle 170"/>
          <p:cNvSpPr/>
          <p:nvPr/>
        </p:nvSpPr>
        <p:spPr>
          <a:xfrm>
            <a:off x="288948" y="5085184"/>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IN-1</a:t>
            </a:r>
            <a:endParaRPr lang="fr-BE" sz="1100" b="1" dirty="0"/>
          </a:p>
        </p:txBody>
      </p:sp>
      <p:sp>
        <p:nvSpPr>
          <p:cNvPr id="172" name="Rectangle 171"/>
          <p:cNvSpPr/>
          <p:nvPr/>
        </p:nvSpPr>
        <p:spPr>
          <a:xfrm>
            <a:off x="288948" y="5401592"/>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IN-2</a:t>
            </a:r>
            <a:endParaRPr lang="fr-BE" sz="1100" b="1" dirty="0"/>
          </a:p>
        </p:txBody>
      </p:sp>
      <p:cxnSp>
        <p:nvCxnSpPr>
          <p:cNvPr id="173" name="Connecteur droit avec flèche 172"/>
          <p:cNvCxnSpPr>
            <a:endCxn id="171" idx="3"/>
          </p:cNvCxnSpPr>
          <p:nvPr/>
        </p:nvCxnSpPr>
        <p:spPr>
          <a:xfrm flipH="1" flipV="1">
            <a:off x="781519" y="5221573"/>
            <a:ext cx="1080121" cy="180020"/>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4" name="Connecteur droit avec flèche 173"/>
          <p:cNvCxnSpPr>
            <a:endCxn id="172" idx="3"/>
          </p:cNvCxnSpPr>
          <p:nvPr/>
        </p:nvCxnSpPr>
        <p:spPr>
          <a:xfrm flipH="1">
            <a:off x="781519" y="5401593"/>
            <a:ext cx="1080121" cy="136388"/>
          </a:xfrm>
          <a:prstGeom prst="straightConnector1">
            <a:avLst/>
          </a:prstGeom>
          <a:ln>
            <a:solidFill>
              <a:schemeClr val="accent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5" name="Connecteur en arc 174"/>
          <p:cNvCxnSpPr/>
          <p:nvPr/>
        </p:nvCxnSpPr>
        <p:spPr>
          <a:xfrm rot="10800000" flipV="1">
            <a:off x="1895003" y="1888455"/>
            <a:ext cx="12700" cy="848841"/>
          </a:xfrm>
          <a:prstGeom prst="curvedConnector3">
            <a:avLst>
              <a:gd name="adj1" fmla="val 1200000"/>
            </a:avLst>
          </a:prstGeom>
          <a:ln>
            <a:solidFill>
              <a:schemeClr val="accent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6" name="Connecteur en arc 175"/>
          <p:cNvCxnSpPr/>
          <p:nvPr/>
        </p:nvCxnSpPr>
        <p:spPr>
          <a:xfrm rot="10800000" flipV="1">
            <a:off x="1895003" y="2737297"/>
            <a:ext cx="12700" cy="864096"/>
          </a:xfrm>
          <a:prstGeom prst="curvedConnector3">
            <a:avLst>
              <a:gd name="adj1" fmla="val 12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7" name="Connecteur en arc 176"/>
          <p:cNvCxnSpPr/>
          <p:nvPr/>
        </p:nvCxnSpPr>
        <p:spPr>
          <a:xfrm rot="10800000" flipV="1">
            <a:off x="1895003" y="3601392"/>
            <a:ext cx="12700" cy="930223"/>
          </a:xfrm>
          <a:prstGeom prst="curvedConnector3">
            <a:avLst>
              <a:gd name="adj1" fmla="val 11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8" name="Connecteur en arc 177"/>
          <p:cNvCxnSpPr/>
          <p:nvPr/>
        </p:nvCxnSpPr>
        <p:spPr>
          <a:xfrm rot="10800000" flipV="1">
            <a:off x="1861641" y="4531615"/>
            <a:ext cx="33363" cy="869977"/>
          </a:xfrm>
          <a:prstGeom prst="curvedConnector3">
            <a:avLst>
              <a:gd name="adj1" fmla="val 5282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79" name="Connecteur en arc 178"/>
          <p:cNvCxnSpPr/>
          <p:nvPr/>
        </p:nvCxnSpPr>
        <p:spPr>
          <a:xfrm rot="10800000" flipV="1">
            <a:off x="1861640" y="5401593"/>
            <a:ext cx="1" cy="936104"/>
          </a:xfrm>
          <a:prstGeom prst="curvedConnector3">
            <a:avLst>
              <a:gd name="adj1" fmla="val 228601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0" name="Connecteur en arc 179"/>
          <p:cNvCxnSpPr/>
          <p:nvPr/>
        </p:nvCxnSpPr>
        <p:spPr>
          <a:xfrm rot="10800000" flipH="1">
            <a:off x="1861639" y="4531617"/>
            <a:ext cx="33364" cy="1806081"/>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1" name="Connecteur en arc 180"/>
          <p:cNvCxnSpPr/>
          <p:nvPr/>
        </p:nvCxnSpPr>
        <p:spPr>
          <a:xfrm rot="10800000" flipH="1">
            <a:off x="1861639" y="3601393"/>
            <a:ext cx="33364" cy="2736304"/>
          </a:xfrm>
          <a:prstGeom prst="curvedConnector3">
            <a:avLst>
              <a:gd name="adj1" fmla="val -68517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2" name="Connecteur en arc 181"/>
          <p:cNvCxnSpPr/>
          <p:nvPr/>
        </p:nvCxnSpPr>
        <p:spPr>
          <a:xfrm rot="10800000" flipH="1">
            <a:off x="1861639" y="2737297"/>
            <a:ext cx="33364" cy="3600400"/>
          </a:xfrm>
          <a:prstGeom prst="curvedConnector3">
            <a:avLst>
              <a:gd name="adj1" fmla="val -125614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3" name="Connecteur en arc 182"/>
          <p:cNvCxnSpPr/>
          <p:nvPr/>
        </p:nvCxnSpPr>
        <p:spPr>
          <a:xfrm rot="10800000" flipH="1">
            <a:off x="1861639" y="1888457"/>
            <a:ext cx="33364" cy="4449241"/>
          </a:xfrm>
          <a:prstGeom prst="curvedConnector3">
            <a:avLst>
              <a:gd name="adj1" fmla="val -1455985"/>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4" name="Connecteur en arc 183"/>
          <p:cNvCxnSpPr/>
          <p:nvPr/>
        </p:nvCxnSpPr>
        <p:spPr>
          <a:xfrm rot="10800000" flipH="1">
            <a:off x="1861639" y="3601393"/>
            <a:ext cx="33363" cy="1800200"/>
          </a:xfrm>
          <a:prstGeom prst="curvedConnector3">
            <a:avLst>
              <a:gd name="adj1" fmla="val -68519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5" name="Connecteur en arc 184"/>
          <p:cNvCxnSpPr/>
          <p:nvPr/>
        </p:nvCxnSpPr>
        <p:spPr>
          <a:xfrm rot="10800000" flipH="1">
            <a:off x="1861639" y="2737297"/>
            <a:ext cx="33363" cy="2664296"/>
          </a:xfrm>
          <a:prstGeom prst="curvedConnector3">
            <a:avLst>
              <a:gd name="adj1" fmla="val -913587"/>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6" name="Connecteur en arc 185"/>
          <p:cNvCxnSpPr/>
          <p:nvPr/>
        </p:nvCxnSpPr>
        <p:spPr>
          <a:xfrm rot="10800000" flipH="1">
            <a:off x="1861639" y="1888457"/>
            <a:ext cx="33363" cy="3513137"/>
          </a:xfrm>
          <a:prstGeom prst="curvedConnector3">
            <a:avLst>
              <a:gd name="adj1" fmla="val -1827174"/>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7" name="Connecteur en arc 186"/>
          <p:cNvCxnSpPr/>
          <p:nvPr/>
        </p:nvCxnSpPr>
        <p:spPr>
          <a:xfrm rot="10800000">
            <a:off x="1895003" y="2737298"/>
            <a:ext cx="12700" cy="1794319"/>
          </a:xfrm>
          <a:prstGeom prst="curvedConnector3">
            <a:avLst>
              <a:gd name="adj1" fmla="val 3525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8" name="Connecteur en arc 187"/>
          <p:cNvCxnSpPr/>
          <p:nvPr/>
        </p:nvCxnSpPr>
        <p:spPr>
          <a:xfrm rot="10800000">
            <a:off x="1895003" y="1888456"/>
            <a:ext cx="12700" cy="2643160"/>
          </a:xfrm>
          <a:prstGeom prst="curvedConnector3">
            <a:avLst>
              <a:gd name="adj1" fmla="val 30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89" name="Connecteur en arc 188"/>
          <p:cNvCxnSpPr/>
          <p:nvPr/>
        </p:nvCxnSpPr>
        <p:spPr>
          <a:xfrm rot="10800000">
            <a:off x="1895003" y="1888457"/>
            <a:ext cx="12700" cy="1712937"/>
          </a:xfrm>
          <a:prstGeom prst="curvedConnector3">
            <a:avLst>
              <a:gd name="adj1" fmla="val 1800000"/>
            </a:avLst>
          </a:prstGeom>
          <a:ln>
            <a:solidFill>
              <a:schemeClr val="accent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90" name="Rectangle 189"/>
          <p:cNvSpPr/>
          <p:nvPr/>
        </p:nvSpPr>
        <p:spPr>
          <a:xfrm>
            <a:off x="277464" y="6502848"/>
            <a:ext cx="492571" cy="272777"/>
          </a:xfrm>
          <a:prstGeom prst="rect">
            <a:avLst/>
          </a:prstGeom>
          <a:solidFill>
            <a:schemeClr val="accent2"/>
          </a:solidFill>
          <a:ln>
            <a:solidFill>
              <a:schemeClr val="accent5"/>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100" b="1" dirty="0" smtClean="0"/>
              <a:t>DN-3</a:t>
            </a:r>
            <a:endParaRPr lang="fr-BE" sz="1100" b="1" dirty="0"/>
          </a:p>
        </p:txBody>
      </p:sp>
      <p:graphicFrame>
        <p:nvGraphicFramePr>
          <p:cNvPr id="191" name="Tableau 190"/>
          <p:cNvGraphicFramePr>
            <a:graphicFrameLocks noGrp="1" noChangeAspect="1"/>
          </p:cNvGraphicFramePr>
          <p:nvPr>
            <p:extLst>
              <p:ext uri="{D42A27DB-BD31-4B8C-83A1-F6EECF244321}">
                <p14:modId xmlns:p14="http://schemas.microsoft.com/office/powerpoint/2010/main" val="2514974256"/>
              </p:ext>
            </p:extLst>
          </p:nvPr>
        </p:nvGraphicFramePr>
        <p:xfrm>
          <a:off x="4067944" y="5711827"/>
          <a:ext cx="5040560" cy="1128267"/>
        </p:xfrm>
        <a:graphic>
          <a:graphicData uri="http://schemas.openxmlformats.org/drawingml/2006/table">
            <a:tbl>
              <a:tblPr firstRow="1" bandRow="1">
                <a:tableStyleId>{5C22544A-7EE6-4342-B048-85BDC9FD1C3A}</a:tableStyleId>
              </a:tblPr>
              <a:tblGrid>
                <a:gridCol w="648072"/>
                <a:gridCol w="720080"/>
                <a:gridCol w="522058"/>
                <a:gridCol w="630070"/>
                <a:gridCol w="630070"/>
                <a:gridCol w="630070"/>
                <a:gridCol w="630070"/>
                <a:gridCol w="630070"/>
              </a:tblGrid>
              <a:tr h="411480">
                <a:tc>
                  <a:txBody>
                    <a:bodyPr/>
                    <a:lstStyle/>
                    <a:p>
                      <a:r>
                        <a:rPr lang="fr-BE" sz="1200" dirty="0" smtClean="0"/>
                        <a:t>Model</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endParaRPr lang="fr-BE" sz="1200" dirty="0" smtClean="0"/>
                    </a:p>
                    <a:p>
                      <a:pPr algn="ctr"/>
                      <a:endParaRPr lang="fr-BE" sz="1200" dirty="0"/>
                    </a:p>
                  </a:txBody>
                  <a:tcPr/>
                </a:tc>
                <a:tc>
                  <a:txBody>
                    <a:bodyPr/>
                    <a:lstStyle/>
                    <a:p>
                      <a:pPr algn="ctr"/>
                      <a:r>
                        <a:rPr lang="fr-BE" sz="1200" dirty="0" err="1" smtClean="0"/>
                        <a:t>df</a:t>
                      </a:r>
                      <a:endParaRPr lang="fr-BE" sz="12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BE" sz="1200" dirty="0" smtClean="0">
                          <a:sym typeface="Symbol"/>
                        </a:rPr>
                        <a:t></a:t>
                      </a:r>
                      <a:r>
                        <a:rPr lang="en-GB" sz="1200" baseline="30000" dirty="0" smtClean="0"/>
                        <a:t>2</a:t>
                      </a:r>
                      <a:r>
                        <a:rPr lang="fr-BE" sz="1200" dirty="0" smtClean="0"/>
                        <a:t>/</a:t>
                      </a:r>
                      <a:r>
                        <a:rPr lang="fr-BE" sz="1200" dirty="0" err="1" smtClean="0"/>
                        <a:t>df</a:t>
                      </a:r>
                      <a:endParaRPr lang="fr-BE" sz="1200" dirty="0"/>
                    </a:p>
                  </a:txBody>
                  <a:tcPr/>
                </a:tc>
                <a:tc>
                  <a:txBody>
                    <a:bodyPr/>
                    <a:lstStyle/>
                    <a:p>
                      <a:pPr algn="ctr"/>
                      <a:r>
                        <a:rPr lang="fr-BE" sz="1200" dirty="0" smtClean="0"/>
                        <a:t>GFI</a:t>
                      </a:r>
                      <a:endParaRPr lang="fr-BE" sz="1200" dirty="0"/>
                    </a:p>
                  </a:txBody>
                  <a:tcPr/>
                </a:tc>
                <a:tc>
                  <a:txBody>
                    <a:bodyPr/>
                    <a:lstStyle/>
                    <a:p>
                      <a:pPr algn="ctr"/>
                      <a:r>
                        <a:rPr lang="fr-BE" sz="1200" dirty="0" smtClean="0"/>
                        <a:t>AGFI</a:t>
                      </a:r>
                      <a:endParaRPr lang="fr-BE" sz="1200" dirty="0"/>
                    </a:p>
                  </a:txBody>
                  <a:tcPr/>
                </a:tc>
                <a:tc>
                  <a:txBody>
                    <a:bodyPr/>
                    <a:lstStyle/>
                    <a:p>
                      <a:pPr algn="ctr"/>
                      <a:r>
                        <a:rPr lang="fr-BE" sz="1200" dirty="0" smtClean="0"/>
                        <a:t>NNFI</a:t>
                      </a:r>
                      <a:endParaRPr lang="fr-BE" sz="1200" dirty="0"/>
                    </a:p>
                  </a:txBody>
                  <a:tcPr/>
                </a:tc>
                <a:tc>
                  <a:txBody>
                    <a:bodyPr/>
                    <a:lstStyle/>
                    <a:p>
                      <a:pPr algn="ctr"/>
                      <a:r>
                        <a:rPr lang="fr-BE" sz="1200" dirty="0" smtClean="0"/>
                        <a:t>RMSEA</a:t>
                      </a:r>
                      <a:endParaRPr lang="fr-BE" sz="1200" dirty="0"/>
                    </a:p>
                  </a:txBody>
                  <a:tcPr/>
                </a:tc>
              </a:tr>
              <a:tr h="658367">
                <a:tc>
                  <a:txBody>
                    <a:bodyPr/>
                    <a:lstStyle/>
                    <a:p>
                      <a:r>
                        <a:rPr lang="fr-BE" sz="1200" b="1" dirty="0" smtClean="0"/>
                        <a:t>Model</a:t>
                      </a:r>
                      <a:r>
                        <a:rPr lang="fr-BE" sz="1200" b="1" baseline="0" dirty="0" smtClean="0"/>
                        <a:t> fit</a:t>
                      </a:r>
                      <a:endParaRPr lang="fr-BE" sz="1200" b="1" dirty="0"/>
                    </a:p>
                  </a:txBody>
                  <a:tcPr/>
                </a:tc>
                <a:tc>
                  <a:txBody>
                    <a:bodyPr/>
                    <a:lstStyle/>
                    <a:p>
                      <a:pPr algn="ctr"/>
                      <a:r>
                        <a:rPr lang="fr-BE" sz="1400" b="1" dirty="0" smtClean="0"/>
                        <a:t>353,10</a:t>
                      </a:r>
                      <a:endParaRPr lang="fr-BE" sz="1400" b="1" dirty="0"/>
                    </a:p>
                  </a:txBody>
                  <a:tcPr/>
                </a:tc>
                <a:tc>
                  <a:txBody>
                    <a:bodyPr/>
                    <a:lstStyle/>
                    <a:p>
                      <a:pPr algn="ctr"/>
                      <a:r>
                        <a:rPr lang="fr-BE" sz="1400" b="1" dirty="0" smtClean="0"/>
                        <a:t>56</a:t>
                      </a:r>
                      <a:endParaRPr lang="fr-BE" sz="1400" b="1" dirty="0"/>
                    </a:p>
                  </a:txBody>
                  <a:tcPr/>
                </a:tc>
                <a:tc>
                  <a:txBody>
                    <a:bodyPr/>
                    <a:lstStyle/>
                    <a:p>
                      <a:pPr algn="ctr"/>
                      <a:r>
                        <a:rPr lang="fr-BE" sz="1400" b="1" dirty="0" smtClean="0"/>
                        <a:t>3,070</a:t>
                      </a:r>
                      <a:endParaRPr lang="fr-BE" sz="1400" b="1" dirty="0"/>
                    </a:p>
                  </a:txBody>
                  <a:tcPr/>
                </a:tc>
                <a:tc>
                  <a:txBody>
                    <a:bodyPr/>
                    <a:lstStyle/>
                    <a:p>
                      <a:pPr algn="ctr"/>
                      <a:r>
                        <a:rPr lang="fr-BE" sz="1400" b="1" dirty="0" smtClean="0"/>
                        <a:t>,949</a:t>
                      </a:r>
                      <a:endParaRPr lang="fr-BE" sz="1400" b="1" dirty="0"/>
                    </a:p>
                  </a:txBody>
                  <a:tcPr/>
                </a:tc>
                <a:tc>
                  <a:txBody>
                    <a:bodyPr/>
                    <a:lstStyle/>
                    <a:p>
                      <a:pPr algn="ctr"/>
                      <a:r>
                        <a:rPr lang="fr-BE" sz="1400" b="1" dirty="0" smtClean="0"/>
                        <a:t>,925</a:t>
                      </a:r>
                      <a:endParaRPr lang="fr-BE" sz="1400" b="1" dirty="0"/>
                    </a:p>
                  </a:txBody>
                  <a:tcPr/>
                </a:tc>
                <a:tc>
                  <a:txBody>
                    <a:bodyPr/>
                    <a:lstStyle/>
                    <a:p>
                      <a:pPr algn="ctr"/>
                      <a:r>
                        <a:rPr lang="fr-BE" sz="1400" b="1" dirty="0" smtClean="0"/>
                        <a:t>,951</a:t>
                      </a:r>
                      <a:endParaRPr lang="fr-BE" sz="1400" b="1" dirty="0"/>
                    </a:p>
                  </a:txBody>
                  <a:tcPr/>
                </a:tc>
                <a:tc>
                  <a:txBody>
                    <a:bodyPr/>
                    <a:lstStyle/>
                    <a:p>
                      <a:pPr algn="ctr"/>
                      <a:r>
                        <a:rPr lang="fr-BE" sz="1400" b="1" dirty="0" smtClean="0"/>
                        <a:t>,053</a:t>
                      </a:r>
                      <a:endParaRPr lang="fr-BE" sz="1400" b="1" dirty="0"/>
                    </a:p>
                  </a:txBody>
                  <a:tcPr/>
                </a:tc>
              </a:tr>
            </a:tbl>
          </a:graphicData>
        </a:graphic>
      </p:graphicFrame>
      <p:sp>
        <p:nvSpPr>
          <p:cNvPr id="4" name="Espace réservé du pied de page 3"/>
          <p:cNvSpPr>
            <a:spLocks noGrp="1"/>
          </p:cNvSpPr>
          <p:nvPr>
            <p:ph type="ftr" sz="quarter" idx="11"/>
          </p:nvPr>
        </p:nvSpPr>
        <p:spPr/>
        <p:txBody>
          <a:bodyPr/>
          <a:lstStyle/>
          <a:p>
            <a:endParaRPr lang="fr-BE"/>
          </a:p>
        </p:txBody>
      </p:sp>
    </p:spTree>
    <p:extLst>
      <p:ext uri="{BB962C8B-B14F-4D97-AF65-F5344CB8AC3E}">
        <p14:creationId xmlns:p14="http://schemas.microsoft.com/office/powerpoint/2010/main" val="1784558520"/>
      </p:ext>
    </p:extLst>
  </p:cSld>
  <p:clrMapOvr>
    <a:masterClrMapping/>
  </p:clrMapOvr>
  <mc:AlternateContent xmlns:mc="http://schemas.openxmlformats.org/markup-compatibility/2006" xmlns:p14="http://schemas.microsoft.com/office/powerpoint/2010/main">
    <mc:Choice Requires="p14">
      <p:transition spd="slow" p14:dur="2000" advTm="6238"/>
    </mc:Choice>
    <mc:Fallback xmlns="">
      <p:transition spd="slow" advTm="6238"/>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normAutofit fontScale="90000"/>
          </a:bodyPr>
          <a:lstStyle/>
          <a:p>
            <a:pPr eaLnBrk="1" hangingPunct="1"/>
            <a:r>
              <a:rPr lang="fr-BE" sz="4000" dirty="0">
                <a:ea typeface="ＭＳ Ｐゴシック" pitchFamily="-1" charset="-128"/>
                <a:cs typeface="ＭＳ Ｐゴシック" pitchFamily="-1" charset="-128"/>
              </a:rPr>
              <a:t>Thématiques principales </a:t>
            </a:r>
            <a:r>
              <a:rPr lang="fr-BE" sz="4000" dirty="0" smtClean="0">
                <a:ea typeface="ＭＳ Ｐゴシック" pitchFamily="-1" charset="-128"/>
                <a:cs typeface="ＭＳ Ｐゴシック" pitchFamily="-1" charset="-128"/>
              </a:rPr>
              <a:t/>
            </a:r>
            <a:br>
              <a:rPr lang="fr-BE" sz="4000" dirty="0" smtClean="0">
                <a:ea typeface="ＭＳ Ｐゴシック" pitchFamily="-1" charset="-128"/>
                <a:cs typeface="ＭＳ Ｐゴシック" pitchFamily="-1" charset="-128"/>
              </a:rPr>
            </a:br>
            <a:r>
              <a:rPr lang="fr-BE" sz="4000" dirty="0" smtClean="0">
                <a:ea typeface="ＭＳ Ｐゴシック" pitchFamily="-1" charset="-128"/>
                <a:cs typeface="ＭＳ Ｐゴシック" pitchFamily="-1" charset="-128"/>
              </a:rPr>
              <a:t>de recherche depuis 2002</a:t>
            </a:r>
            <a:endParaRPr lang="fr-FR" sz="4000" dirty="0">
              <a:ea typeface="ＭＳ Ｐゴシック" pitchFamily="-1" charset="-128"/>
              <a:cs typeface="ＭＳ Ｐゴシック" pitchFamily="-1" charset="-128"/>
            </a:endParaRPr>
          </a:p>
        </p:txBody>
      </p:sp>
      <p:sp>
        <p:nvSpPr>
          <p:cNvPr id="19460" name="Rectangle 3"/>
          <p:cNvSpPr>
            <a:spLocks noGrp="1" noChangeArrowheads="1"/>
          </p:cNvSpPr>
          <p:nvPr>
            <p:ph type="body" idx="1"/>
          </p:nvPr>
        </p:nvSpPr>
        <p:spPr/>
        <p:txBody>
          <a:bodyPr/>
          <a:lstStyle/>
          <a:p>
            <a:pPr eaLnBrk="1" hangingPunct="1"/>
            <a:r>
              <a:rPr lang="fr-BE" dirty="0">
                <a:solidFill>
                  <a:srgbClr val="A6A6A6"/>
                </a:solidFill>
                <a:ea typeface="ＭＳ Ｐゴシック" pitchFamily="-1" charset="-128"/>
                <a:cs typeface="ＭＳ Ｐゴシック" pitchFamily="-1" charset="-128"/>
              </a:rPr>
              <a:t>Développement professionnel des enseignants universitaires</a:t>
            </a:r>
          </a:p>
          <a:p>
            <a:pPr eaLnBrk="1" hangingPunct="1"/>
            <a:r>
              <a:rPr lang="fr-BE" dirty="0">
                <a:solidFill>
                  <a:srgbClr val="800000"/>
                </a:solidFill>
                <a:ea typeface="ＭＳ Ｐゴシック" pitchFamily="-1" charset="-128"/>
                <a:cs typeface="ＭＳ Ｐゴシック" pitchFamily="-1" charset="-128"/>
              </a:rPr>
              <a:t>Persévérer et réussir à l’université</a:t>
            </a:r>
          </a:p>
          <a:p>
            <a:pPr lvl="1" eaLnBrk="1" hangingPunct="1"/>
            <a:r>
              <a:rPr lang="fr-BE" dirty="0">
                <a:solidFill>
                  <a:srgbClr val="800000"/>
                </a:solidFill>
              </a:rPr>
              <a:t>À </a:t>
            </a:r>
            <a:r>
              <a:rPr lang="fr-BE" dirty="0" smtClean="0">
                <a:solidFill>
                  <a:srgbClr val="800000"/>
                </a:solidFill>
              </a:rPr>
              <a:t>l’entrée des études universitaires</a:t>
            </a:r>
            <a:endParaRPr lang="fr-BE" dirty="0">
              <a:solidFill>
                <a:srgbClr val="800000"/>
              </a:solidFill>
            </a:endParaRPr>
          </a:p>
          <a:p>
            <a:pPr lvl="1" eaLnBrk="1" hangingPunct="1"/>
            <a:r>
              <a:rPr lang="fr-BE" dirty="0"/>
              <a:t>Au mémoire et au doctorat</a:t>
            </a:r>
          </a:p>
          <a:p>
            <a:pPr eaLnBrk="1" hangingPunct="1"/>
            <a:r>
              <a:rPr lang="fr-BE" dirty="0">
                <a:solidFill>
                  <a:srgbClr val="A6A6A6"/>
                </a:solidFill>
                <a:ea typeface="ＭＳ Ｐゴシック" pitchFamily="-1" charset="-128"/>
                <a:cs typeface="ＭＳ Ｐゴシック" pitchFamily="-1" charset="-128"/>
              </a:rPr>
              <a:t>Dispositifs pédagogiques, motivation et </a:t>
            </a:r>
            <a:r>
              <a:rPr lang="fr-BE" dirty="0" smtClean="0">
                <a:solidFill>
                  <a:srgbClr val="A6A6A6"/>
                </a:solidFill>
                <a:ea typeface="ＭＳ Ｐゴシック" pitchFamily="-1" charset="-128"/>
                <a:cs typeface="ＭＳ Ｐゴシック" pitchFamily="-1" charset="-128"/>
              </a:rPr>
              <a:t>apprentissage</a:t>
            </a:r>
          </a:p>
          <a:p>
            <a:pPr eaLnBrk="1" hangingPunct="1"/>
            <a:endParaRPr lang="fr-FR" dirty="0">
              <a:ea typeface="ＭＳ Ｐゴシック" pitchFamily="-1" charset="-128"/>
              <a:cs typeface="ＭＳ Ｐゴシック" pitchFamily="-1" charset="-128"/>
            </a:endParaRPr>
          </a:p>
        </p:txBody>
      </p:sp>
      <p:pic>
        <p:nvPicPr>
          <p:cNvPr id="4" name="Image 3"/>
          <p:cNvPicPr>
            <a:picLocks noChangeAspect="1"/>
          </p:cNvPicPr>
          <p:nvPr/>
        </p:nvPicPr>
        <p:blipFill>
          <a:blip r:embed="rId3"/>
          <a:stretch>
            <a:fillRect/>
          </a:stretch>
        </p:blipFill>
        <p:spPr>
          <a:xfrm>
            <a:off x="-1" y="-1"/>
            <a:ext cx="1591733" cy="1575789"/>
          </a:xfrm>
          <a:prstGeom prst="rect">
            <a:avLst/>
          </a:prstGeom>
        </p:spPr>
      </p:pic>
    </p:spTree>
    <p:extLst>
      <p:ext uri="{BB962C8B-B14F-4D97-AF65-F5344CB8AC3E}">
        <p14:creationId xmlns:p14="http://schemas.microsoft.com/office/powerpoint/2010/main" val="3458291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a:xfrm>
            <a:off x="444500" y="274638"/>
            <a:ext cx="8242300" cy="1143000"/>
          </a:xfrm>
        </p:spPr>
        <p:txBody>
          <a:bodyPr/>
          <a:lstStyle/>
          <a:p>
            <a:r>
              <a:rPr lang="fr-BE" dirty="0" smtClean="0"/>
              <a:t>Discussion </a:t>
            </a:r>
            <a:endParaRPr lang="fr-BE" dirty="0"/>
          </a:p>
        </p:txBody>
      </p:sp>
      <p:sp>
        <p:nvSpPr>
          <p:cNvPr id="6" name="Espace réservé du contenu 5"/>
          <p:cNvSpPr>
            <a:spLocks noGrp="1"/>
          </p:cNvSpPr>
          <p:nvPr>
            <p:ph idx="1"/>
          </p:nvPr>
        </p:nvSpPr>
        <p:spPr>
          <a:xfrm>
            <a:off x="342900" y="1700808"/>
            <a:ext cx="8801100" cy="4340555"/>
          </a:xfrm>
        </p:spPr>
        <p:txBody>
          <a:bodyPr>
            <a:normAutofit fontScale="92500" lnSpcReduction="10000"/>
          </a:bodyPr>
          <a:lstStyle/>
          <a:p>
            <a:r>
              <a:rPr lang="fr-BE" dirty="0" smtClean="0"/>
              <a:t>Similar results than </a:t>
            </a:r>
            <a:r>
              <a:rPr lang="fr-BE" dirty="0" smtClean="0"/>
              <a:t>our previous </a:t>
            </a:r>
            <a:r>
              <a:rPr lang="fr-BE" dirty="0" smtClean="0"/>
              <a:t>study </a:t>
            </a:r>
          </a:p>
          <a:p>
            <a:r>
              <a:rPr lang="fr-BE" dirty="0" smtClean="0"/>
              <a:t>Adding injunctive norms increases the understanding of intention to persist</a:t>
            </a:r>
          </a:p>
          <a:p>
            <a:r>
              <a:rPr lang="fr-BE" dirty="0" smtClean="0"/>
              <a:t>Descriptive norms don’t predict intention </a:t>
            </a:r>
          </a:p>
          <a:p>
            <a:r>
              <a:rPr lang="en-US" dirty="0" smtClean="0"/>
              <a:t>The </a:t>
            </a:r>
            <a:r>
              <a:rPr lang="en-US" dirty="0"/>
              <a:t>social pressure related to injunctive norms could be higher than the social pressure related to descriptive </a:t>
            </a:r>
            <a:r>
              <a:rPr lang="en-US" dirty="0" smtClean="0"/>
              <a:t>norms</a:t>
            </a:r>
            <a:endParaRPr lang="fr-BE" dirty="0" smtClean="0">
              <a:sym typeface="Wingdings" panose="05000000000000000000" pitchFamily="2" charset="2"/>
            </a:endParaRPr>
          </a:p>
          <a:p>
            <a:pPr marL="0" indent="0">
              <a:buNone/>
            </a:pPr>
            <a:r>
              <a:rPr lang="fr-BE" dirty="0" smtClean="0">
                <a:sym typeface="Wingdings" panose="05000000000000000000" pitchFamily="2" charset="2"/>
              </a:rPr>
              <a:t> Traditional determinants of persistence are not suffisant to explain persistence</a:t>
            </a:r>
          </a:p>
          <a:p>
            <a:endParaRPr lang="fr-BE" dirty="0"/>
          </a:p>
        </p:txBody>
      </p:sp>
      <p:sp>
        <p:nvSpPr>
          <p:cNvPr id="2" name="Espace réservé du pied de page 1"/>
          <p:cNvSpPr>
            <a:spLocks noGrp="1"/>
          </p:cNvSpPr>
          <p:nvPr>
            <p:ph type="ftr" sz="quarter" idx="11"/>
          </p:nvPr>
        </p:nvSpPr>
        <p:spPr/>
        <p:txBody>
          <a:bodyPr/>
          <a:lstStyle/>
          <a:p>
            <a:endParaRPr lang="fr-BE"/>
          </a:p>
        </p:txBody>
      </p:sp>
      <p:sp>
        <p:nvSpPr>
          <p:cNvPr id="10" name="Rectangle 9"/>
          <p:cNvSpPr/>
          <p:nvPr/>
        </p:nvSpPr>
        <p:spPr>
          <a:xfrm>
            <a:off x="7620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4268273586"/>
      </p:ext>
    </p:extLst>
  </p:cSld>
  <p:clrMapOvr>
    <a:masterClrMapping/>
  </p:clrMapOvr>
  <mc:AlternateContent xmlns:mc="http://schemas.openxmlformats.org/markup-compatibility/2006" xmlns:p14="http://schemas.microsoft.com/office/powerpoint/2010/main">
    <mc:Choice Requires="p14">
      <p:transition spd="slow" p14:dur="2000" advTm="65777"/>
    </mc:Choice>
    <mc:Fallback xmlns="">
      <p:transition spd="slow" advTm="65777"/>
    </mc:Fallback>
  </mc:AlternateContent>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58800" y="274638"/>
            <a:ext cx="8128000" cy="1143000"/>
          </a:xfrm>
        </p:spPr>
        <p:txBody>
          <a:bodyPr/>
          <a:lstStyle/>
          <a:p>
            <a:r>
              <a:rPr lang="fr-BE" dirty="0" smtClean="0"/>
              <a:t>Conclusion </a:t>
            </a:r>
            <a:endParaRPr lang="fr-BE" dirty="0"/>
          </a:p>
        </p:txBody>
      </p:sp>
      <p:sp>
        <p:nvSpPr>
          <p:cNvPr id="4" name="Espace réservé du contenu 3"/>
          <p:cNvSpPr>
            <a:spLocks noGrp="1"/>
          </p:cNvSpPr>
          <p:nvPr>
            <p:ph idx="1"/>
          </p:nvPr>
        </p:nvSpPr>
        <p:spPr/>
        <p:txBody>
          <a:bodyPr>
            <a:normAutofit fontScale="70000" lnSpcReduction="20000"/>
          </a:bodyPr>
          <a:lstStyle/>
          <a:p>
            <a:r>
              <a:rPr lang="fr-BE" dirty="0" err="1" smtClean="0"/>
              <a:t>We</a:t>
            </a:r>
            <a:r>
              <a:rPr lang="fr-BE" dirty="0" smtClean="0"/>
              <a:t> live in a social world </a:t>
            </a:r>
            <a:r>
              <a:rPr lang="fr-BE" dirty="0" smtClean="0">
                <a:sym typeface="Wingdings" panose="05000000000000000000" pitchFamily="2" charset="2"/>
              </a:rPr>
              <a:t> the opinion and the </a:t>
            </a:r>
            <a:r>
              <a:rPr lang="fr-BE" dirty="0" err="1" smtClean="0">
                <a:sym typeface="Wingdings" panose="05000000000000000000" pitchFamily="2" charset="2"/>
              </a:rPr>
              <a:t>acts</a:t>
            </a:r>
            <a:r>
              <a:rPr lang="fr-BE" dirty="0" smtClean="0">
                <a:sym typeface="Wingdings" panose="05000000000000000000" pitchFamily="2" charset="2"/>
              </a:rPr>
              <a:t> of the </a:t>
            </a:r>
            <a:r>
              <a:rPr lang="fr-BE" dirty="0" err="1" smtClean="0">
                <a:sym typeface="Wingdings" panose="05000000000000000000" pitchFamily="2" charset="2"/>
              </a:rPr>
              <a:t>others</a:t>
            </a:r>
            <a:r>
              <a:rPr lang="fr-BE" dirty="0" smtClean="0">
                <a:sym typeface="Wingdings" panose="05000000000000000000" pitchFamily="2" charset="2"/>
              </a:rPr>
              <a:t> have an influence on </a:t>
            </a:r>
            <a:r>
              <a:rPr lang="fr-BE" dirty="0" err="1" smtClean="0">
                <a:sym typeface="Wingdings" panose="05000000000000000000" pitchFamily="2" charset="2"/>
              </a:rPr>
              <a:t>our</a:t>
            </a:r>
            <a:r>
              <a:rPr lang="fr-BE" dirty="0" smtClean="0">
                <a:sym typeface="Wingdings" panose="05000000000000000000" pitchFamily="2" charset="2"/>
              </a:rPr>
              <a:t> </a:t>
            </a:r>
            <a:r>
              <a:rPr lang="fr-BE" dirty="0" err="1" smtClean="0">
                <a:sym typeface="Wingdings" panose="05000000000000000000" pitchFamily="2" charset="2"/>
              </a:rPr>
              <a:t>choice</a:t>
            </a:r>
            <a:endParaRPr lang="fr-BE" dirty="0" smtClean="0">
              <a:sym typeface="Wingdings" panose="05000000000000000000" pitchFamily="2" charset="2"/>
            </a:endParaRPr>
          </a:p>
          <a:p>
            <a:endParaRPr lang="fr-BE" sz="1500" dirty="0" smtClean="0">
              <a:sym typeface="Wingdings" panose="05000000000000000000" pitchFamily="2" charset="2"/>
            </a:endParaRPr>
          </a:p>
          <a:p>
            <a:r>
              <a:rPr lang="fr-BE" dirty="0" err="1" smtClean="0">
                <a:sym typeface="Wingdings" panose="05000000000000000000" pitchFamily="2" charset="2"/>
              </a:rPr>
              <a:t>It’s</a:t>
            </a:r>
            <a:r>
              <a:rPr lang="fr-BE" dirty="0" smtClean="0">
                <a:sym typeface="Wingdings" panose="05000000000000000000" pitchFamily="2" charset="2"/>
              </a:rPr>
              <a:t> </a:t>
            </a:r>
            <a:r>
              <a:rPr lang="fr-BE" dirty="0" err="1" smtClean="0">
                <a:sym typeface="Wingdings" panose="05000000000000000000" pitchFamily="2" charset="2"/>
              </a:rPr>
              <a:t>necessary</a:t>
            </a:r>
            <a:r>
              <a:rPr lang="fr-BE" dirty="0" smtClean="0">
                <a:sym typeface="Wingdings" panose="05000000000000000000" pitchFamily="2" charset="2"/>
              </a:rPr>
              <a:t> to </a:t>
            </a:r>
            <a:r>
              <a:rPr lang="fr-BE" dirty="0" err="1" smtClean="0">
                <a:sym typeface="Wingdings" panose="05000000000000000000" pitchFamily="2" charset="2"/>
              </a:rPr>
              <a:t>take</a:t>
            </a:r>
            <a:r>
              <a:rPr lang="fr-BE" dirty="0" smtClean="0">
                <a:sym typeface="Wingdings" panose="05000000000000000000" pitchFamily="2" charset="2"/>
              </a:rPr>
              <a:t> </a:t>
            </a:r>
            <a:r>
              <a:rPr lang="fr-BE" dirty="0" err="1" smtClean="0">
                <a:sym typeface="Wingdings" panose="05000000000000000000" pitchFamily="2" charset="2"/>
              </a:rPr>
              <a:t>this</a:t>
            </a:r>
            <a:r>
              <a:rPr lang="fr-BE" dirty="0" smtClean="0">
                <a:sym typeface="Wingdings" panose="05000000000000000000" pitchFamily="2" charset="2"/>
              </a:rPr>
              <a:t> social pressure </a:t>
            </a:r>
            <a:r>
              <a:rPr lang="fr-BE" dirty="0" err="1" smtClean="0">
                <a:sym typeface="Wingdings" panose="05000000000000000000" pitchFamily="2" charset="2"/>
              </a:rPr>
              <a:t>into</a:t>
            </a:r>
            <a:r>
              <a:rPr lang="fr-BE" dirty="0" smtClean="0">
                <a:sym typeface="Wingdings" panose="05000000000000000000" pitchFamily="2" charset="2"/>
              </a:rPr>
              <a:t> </a:t>
            </a:r>
            <a:r>
              <a:rPr lang="fr-BE" dirty="0" err="1" smtClean="0">
                <a:sym typeface="Wingdings" panose="05000000000000000000" pitchFamily="2" charset="2"/>
              </a:rPr>
              <a:t>account</a:t>
            </a:r>
            <a:r>
              <a:rPr lang="fr-BE" dirty="0" smtClean="0">
                <a:sym typeface="Wingdings" panose="05000000000000000000" pitchFamily="2" charset="2"/>
              </a:rPr>
              <a:t> to </a:t>
            </a:r>
            <a:r>
              <a:rPr lang="fr-BE" dirty="0" err="1" smtClean="0">
                <a:sym typeface="Wingdings" panose="05000000000000000000" pitchFamily="2" charset="2"/>
              </a:rPr>
              <a:t>better</a:t>
            </a:r>
            <a:r>
              <a:rPr lang="fr-BE" dirty="0" smtClean="0">
                <a:sym typeface="Wingdings" panose="05000000000000000000" pitchFamily="2" charset="2"/>
              </a:rPr>
              <a:t> </a:t>
            </a:r>
            <a:r>
              <a:rPr lang="fr-BE" dirty="0" err="1" smtClean="0">
                <a:sym typeface="Wingdings" panose="05000000000000000000" pitchFamily="2" charset="2"/>
              </a:rPr>
              <a:t>understand</a:t>
            </a:r>
            <a:r>
              <a:rPr lang="fr-BE" dirty="0" smtClean="0">
                <a:sym typeface="Wingdings" panose="05000000000000000000" pitchFamily="2" charset="2"/>
              </a:rPr>
              <a:t> </a:t>
            </a:r>
            <a:r>
              <a:rPr lang="fr-BE" dirty="0" err="1" smtClean="0">
                <a:sym typeface="Wingdings" panose="05000000000000000000" pitchFamily="2" charset="2"/>
              </a:rPr>
              <a:t>persistence</a:t>
            </a:r>
            <a:endParaRPr lang="fr-BE" dirty="0" smtClean="0">
              <a:sym typeface="Wingdings" panose="05000000000000000000" pitchFamily="2" charset="2"/>
            </a:endParaRPr>
          </a:p>
          <a:p>
            <a:endParaRPr lang="fr-BE" dirty="0" smtClean="0">
              <a:sym typeface="Wingdings" panose="05000000000000000000" pitchFamily="2" charset="2"/>
            </a:endParaRPr>
          </a:p>
          <a:p>
            <a:r>
              <a:rPr lang="en-US" dirty="0" smtClean="0">
                <a:sym typeface="Wingdings" panose="05000000000000000000" pitchFamily="2" charset="2"/>
              </a:rPr>
              <a:t>Social pressure </a:t>
            </a:r>
            <a:r>
              <a:rPr lang="en-US" dirty="0">
                <a:sym typeface="Wingdings" panose="05000000000000000000" pitchFamily="2" charset="2"/>
              </a:rPr>
              <a:t>can sometimes be beneficial and useful for unmotivated students. It can also help to overcome difficulties rather than give up at the first difficulty (Corneille, 2010).</a:t>
            </a:r>
            <a:endParaRPr lang="fr-BE" dirty="0" smtClean="0">
              <a:sym typeface="Wingdings" panose="05000000000000000000" pitchFamily="2" charset="2"/>
            </a:endParaRPr>
          </a:p>
          <a:p>
            <a:endParaRPr lang="fr-BE" sz="1500" dirty="0" smtClean="0">
              <a:sym typeface="Wingdings" panose="05000000000000000000" pitchFamily="2" charset="2"/>
            </a:endParaRPr>
          </a:p>
          <a:p>
            <a:r>
              <a:rPr lang="fr-BE" dirty="0" smtClean="0"/>
              <a:t>Social </a:t>
            </a:r>
            <a:r>
              <a:rPr lang="fr-BE" dirty="0"/>
              <a:t>pressure </a:t>
            </a:r>
            <a:r>
              <a:rPr lang="fr-BE" dirty="0" err="1"/>
              <a:t>may</a:t>
            </a:r>
            <a:r>
              <a:rPr lang="fr-BE" dirty="0"/>
              <a:t> lead </a:t>
            </a:r>
            <a:r>
              <a:rPr lang="fr-BE" dirty="0" err="1"/>
              <a:t>students</a:t>
            </a:r>
            <a:r>
              <a:rPr lang="fr-BE" dirty="0"/>
              <a:t> to </a:t>
            </a:r>
            <a:r>
              <a:rPr lang="fr-BE" dirty="0" err="1"/>
              <a:t>persist</a:t>
            </a:r>
            <a:r>
              <a:rPr lang="fr-BE" dirty="0"/>
              <a:t> in </a:t>
            </a:r>
            <a:r>
              <a:rPr lang="fr-BE" dirty="0" err="1"/>
              <a:t>studies</a:t>
            </a:r>
            <a:r>
              <a:rPr lang="fr-BE" dirty="0"/>
              <a:t> </a:t>
            </a:r>
            <a:r>
              <a:rPr lang="fr-BE" dirty="0" err="1" smtClean="0"/>
              <a:t>that</a:t>
            </a:r>
            <a:r>
              <a:rPr lang="fr-BE" dirty="0" smtClean="0"/>
              <a:t> </a:t>
            </a:r>
            <a:r>
              <a:rPr lang="fr-BE" dirty="0" err="1" smtClean="0"/>
              <a:t>doesn’t</a:t>
            </a:r>
            <a:r>
              <a:rPr lang="fr-BE" dirty="0" smtClean="0"/>
              <a:t> suit </a:t>
            </a:r>
            <a:r>
              <a:rPr lang="fr-BE" dirty="0" err="1" smtClean="0"/>
              <a:t>them</a:t>
            </a:r>
            <a:endParaRPr lang="fr-BE" dirty="0"/>
          </a:p>
          <a:p>
            <a:pPr lvl="1"/>
            <a:r>
              <a:rPr lang="fr-BE" sz="2600" dirty="0" smtClean="0"/>
              <a:t>Is </a:t>
            </a:r>
            <a:r>
              <a:rPr lang="fr-BE" sz="2600" dirty="0" err="1" smtClean="0"/>
              <a:t>it</a:t>
            </a:r>
            <a:r>
              <a:rPr lang="fr-BE" sz="2600" dirty="0" smtClean="0"/>
              <a:t> </a:t>
            </a:r>
            <a:r>
              <a:rPr lang="fr-BE" sz="2600" dirty="0" err="1" smtClean="0"/>
              <a:t>always</a:t>
            </a:r>
            <a:r>
              <a:rPr lang="fr-BE" sz="2600" dirty="0" smtClean="0"/>
              <a:t> positive to </a:t>
            </a:r>
            <a:r>
              <a:rPr lang="fr-BE" sz="2600" dirty="0" err="1" smtClean="0"/>
              <a:t>persist</a:t>
            </a:r>
            <a:r>
              <a:rPr lang="fr-BE" sz="2600" dirty="0" smtClean="0"/>
              <a:t>? </a:t>
            </a:r>
            <a:r>
              <a:rPr lang="fr-BE" sz="2600" dirty="0"/>
              <a:t>(</a:t>
            </a:r>
            <a:r>
              <a:rPr lang="en-US" sz="2600" dirty="0"/>
              <a:t>Boudrenghien, </a:t>
            </a:r>
            <a:r>
              <a:rPr lang="en-US" sz="2600" dirty="0" err="1"/>
              <a:t>Frenay</a:t>
            </a:r>
            <a:r>
              <a:rPr lang="en-US" sz="2600" dirty="0"/>
              <a:t>, Bourgeois, </a:t>
            </a:r>
            <a:r>
              <a:rPr lang="en-US" sz="2600" dirty="0" err="1"/>
              <a:t>Karabenick</a:t>
            </a:r>
            <a:r>
              <a:rPr lang="en-US" sz="2600" dirty="0"/>
              <a:t> &amp; Eccles, </a:t>
            </a:r>
            <a:r>
              <a:rPr lang="en-US" sz="2600" dirty="0" smtClean="0"/>
              <a:t>2013)</a:t>
            </a:r>
            <a:endParaRPr lang="fr-BE" sz="2600" dirty="0" smtClean="0"/>
          </a:p>
          <a:p>
            <a:pPr lvl="1"/>
            <a:endParaRPr lang="fr-BE" dirty="0"/>
          </a:p>
        </p:txBody>
      </p:sp>
      <p:sp>
        <p:nvSpPr>
          <p:cNvPr id="5" name="Espace réservé du pied de page 4"/>
          <p:cNvSpPr>
            <a:spLocks noGrp="1"/>
          </p:cNvSpPr>
          <p:nvPr>
            <p:ph type="ftr" sz="quarter" idx="11"/>
          </p:nvPr>
        </p:nvSpPr>
        <p:spPr/>
        <p:txBody>
          <a:bodyPr/>
          <a:lstStyle/>
          <a:p>
            <a:endParaRPr lang="fr-BE"/>
          </a:p>
        </p:txBody>
      </p:sp>
      <p:sp>
        <p:nvSpPr>
          <p:cNvPr id="9" name="Rectangle 8"/>
          <p:cNvSpPr/>
          <p:nvPr/>
        </p:nvSpPr>
        <p:spPr>
          <a:xfrm>
            <a:off x="10287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2637883566"/>
      </p:ext>
    </p:extLst>
  </p:cSld>
  <p:clrMapOvr>
    <a:masterClrMapping/>
  </p:clrMapOvr>
  <mc:AlternateContent xmlns:mc="http://schemas.openxmlformats.org/markup-compatibility/2006" xmlns:p14="http://schemas.microsoft.com/office/powerpoint/2010/main">
    <mc:Choice Requires="p14">
      <p:transition spd="slow" p14:dur="2000" advTm="109989"/>
    </mc:Choice>
    <mc:Fallback xmlns="">
      <p:transition spd="slow" advTm="109989"/>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BE" dirty="0" err="1" smtClean="0"/>
              <a:t>Bibliography</a:t>
            </a:r>
            <a:endParaRPr lang="fr-BE" dirty="0"/>
          </a:p>
        </p:txBody>
      </p:sp>
      <p:sp>
        <p:nvSpPr>
          <p:cNvPr id="5" name="Espace réservé du contenu 4"/>
          <p:cNvSpPr>
            <a:spLocks noGrp="1"/>
          </p:cNvSpPr>
          <p:nvPr>
            <p:ph idx="1"/>
          </p:nvPr>
        </p:nvSpPr>
        <p:spPr/>
        <p:txBody>
          <a:bodyPr>
            <a:normAutofit fontScale="40000" lnSpcReduction="20000"/>
          </a:bodyPr>
          <a:lstStyle/>
          <a:p>
            <a:r>
              <a:rPr lang="fr-BE" dirty="0"/>
              <a:t>Corneille, O. (2010). </a:t>
            </a:r>
            <a:r>
              <a:rPr lang="fr-BE" i="1" dirty="0"/>
              <a:t>Nos préférences sous influences</a:t>
            </a:r>
            <a:r>
              <a:rPr lang="fr-BE" dirty="0"/>
              <a:t>. Wavre : Editions </a:t>
            </a:r>
            <a:r>
              <a:rPr lang="fr-BE" dirty="0" err="1"/>
              <a:t>Mardaga</a:t>
            </a:r>
            <a:r>
              <a:rPr lang="fr-BE" dirty="0"/>
              <a:t>. </a:t>
            </a:r>
            <a:endParaRPr lang="en-GB" dirty="0" smtClean="0"/>
          </a:p>
          <a:p>
            <a:r>
              <a:rPr lang="en-GB" dirty="0" smtClean="0"/>
              <a:t>Eccles</a:t>
            </a:r>
            <a:r>
              <a:rPr lang="en-GB" dirty="0"/>
              <a:t>, J., &amp; </a:t>
            </a:r>
            <a:r>
              <a:rPr lang="en-GB" dirty="0" err="1"/>
              <a:t>Wigfield</a:t>
            </a:r>
            <a:r>
              <a:rPr lang="en-GB" dirty="0"/>
              <a:t>, A. (2002). Motivational beliefs, values, and goals. </a:t>
            </a:r>
            <a:r>
              <a:rPr lang="fr-BE" i="1" dirty="0" err="1"/>
              <a:t>Annual</a:t>
            </a:r>
            <a:r>
              <a:rPr lang="fr-BE" i="1" dirty="0"/>
              <a:t> </a:t>
            </a:r>
            <a:r>
              <a:rPr lang="fr-BE" i="1" dirty="0" err="1"/>
              <a:t>Review</a:t>
            </a:r>
            <a:r>
              <a:rPr lang="fr-BE" i="1" dirty="0"/>
              <a:t> of </a:t>
            </a:r>
            <a:r>
              <a:rPr lang="fr-BE" i="1" dirty="0" err="1" smtClean="0"/>
              <a:t>Psychology</a:t>
            </a:r>
            <a:r>
              <a:rPr lang="fr-BE" dirty="0"/>
              <a:t>, </a:t>
            </a:r>
            <a:r>
              <a:rPr lang="fr-BE" i="1" dirty="0"/>
              <a:t>53</a:t>
            </a:r>
            <a:r>
              <a:rPr lang="fr-BE" dirty="0"/>
              <a:t>, 109-132.</a:t>
            </a:r>
          </a:p>
          <a:p>
            <a:r>
              <a:rPr lang="fr-FR" dirty="0" smtClean="0"/>
              <a:t>Entreprise </a:t>
            </a:r>
            <a:r>
              <a:rPr lang="fr-FR" dirty="0"/>
              <a:t>des Technologies Nouvelles de l’Information et de la Communication (ETNIC) (2011). </a:t>
            </a:r>
            <a:r>
              <a:rPr lang="fr-FR" i="1" dirty="0"/>
              <a:t>Les indicateurs </a:t>
            </a:r>
            <a:r>
              <a:rPr lang="fr-FR" i="1" dirty="0" smtClean="0"/>
              <a:t>de l’enseignement</a:t>
            </a:r>
            <a:r>
              <a:rPr lang="fr-FR" dirty="0"/>
              <a:t>. Bruxelles : Jean-Pierre </a:t>
            </a:r>
            <a:r>
              <a:rPr lang="fr-FR" dirty="0" err="1" smtClean="0"/>
              <a:t>Hubin</a:t>
            </a:r>
            <a:endParaRPr lang="fr-FR" dirty="0" smtClean="0"/>
          </a:p>
          <a:p>
            <a:r>
              <a:rPr lang="en-GB" dirty="0"/>
              <a:t>Fishbein, M., &amp; Ajzen, I. (2010). Predicting and Changing </a:t>
            </a:r>
            <a:r>
              <a:rPr lang="en-GB" dirty="0" err="1"/>
              <a:t>Behavior</a:t>
            </a:r>
            <a:r>
              <a:rPr lang="en-GB" dirty="0"/>
              <a:t>: The Reasoned Action </a:t>
            </a:r>
            <a:r>
              <a:rPr lang="en-GB" dirty="0" smtClean="0"/>
              <a:t>Approach</a:t>
            </a:r>
            <a:r>
              <a:rPr lang="en-GB" dirty="0"/>
              <a:t>. New York: Psychology Press (Taylor &amp; Francis).  </a:t>
            </a:r>
            <a:endParaRPr lang="fr-FR" dirty="0" smtClean="0"/>
          </a:p>
          <a:p>
            <a:r>
              <a:rPr lang="en-GB" dirty="0"/>
              <a:t>Hollenbeck, J. R., &amp; Klein, H. J. (1987).Goal Commitment and the Goal-Setting Process: </a:t>
            </a:r>
            <a:r>
              <a:rPr lang="en-GB" dirty="0" smtClean="0"/>
              <a:t>Problems</a:t>
            </a:r>
            <a:r>
              <a:rPr lang="en-GB" dirty="0"/>
              <a:t>, Prospects, and Proposals for Future Research. </a:t>
            </a:r>
            <a:r>
              <a:rPr lang="fr-BE" i="1" dirty="0"/>
              <a:t>Journal of </a:t>
            </a:r>
            <a:r>
              <a:rPr lang="fr-BE" i="1" dirty="0" err="1"/>
              <a:t>Applied</a:t>
            </a:r>
            <a:r>
              <a:rPr lang="fr-BE" i="1" dirty="0"/>
              <a:t> </a:t>
            </a:r>
            <a:r>
              <a:rPr lang="fr-BE" i="1" dirty="0" err="1" smtClean="0"/>
              <a:t>Psychology</a:t>
            </a:r>
            <a:r>
              <a:rPr lang="fr-BE" i="1" dirty="0"/>
              <a:t>, 72</a:t>
            </a:r>
            <a:r>
              <a:rPr lang="fr-BE" dirty="0"/>
              <a:t>(2), 212-220</a:t>
            </a:r>
            <a:r>
              <a:rPr lang="fr-BE" dirty="0" smtClean="0"/>
              <a:t>.</a:t>
            </a:r>
          </a:p>
          <a:p>
            <a:r>
              <a:rPr lang="en-US" dirty="0"/>
              <a:t>Kline, R. B. (2005). </a:t>
            </a:r>
            <a:r>
              <a:rPr lang="en-US" i="1" dirty="0"/>
              <a:t>Principles and practice of structural </a:t>
            </a:r>
            <a:r>
              <a:rPr lang="en-US" i="1" dirty="0" smtClean="0"/>
              <a:t>equation modeling </a:t>
            </a:r>
            <a:r>
              <a:rPr lang="en-US" dirty="0"/>
              <a:t>(2nd ed.). New York: Guilford Press</a:t>
            </a:r>
            <a:r>
              <a:rPr lang="en-US" dirty="0" smtClean="0"/>
              <a:t>.</a:t>
            </a:r>
          </a:p>
          <a:p>
            <a:r>
              <a:rPr lang="en-GB" dirty="0" smtClean="0"/>
              <a:t>McCauley</a:t>
            </a:r>
            <a:r>
              <a:rPr lang="en-GB" dirty="0"/>
              <a:t>, D. P. (1988). Effect of specific factors on Blacks' persistence at predominantly white university. Journal of College Student Development, 29(1), 48-51.</a:t>
            </a:r>
            <a:endParaRPr lang="fr-BE" dirty="0"/>
          </a:p>
          <a:p>
            <a:r>
              <a:rPr lang="fr-FR" dirty="0" smtClean="0"/>
              <a:t>Nora</a:t>
            </a:r>
            <a:r>
              <a:rPr lang="fr-FR" dirty="0"/>
              <a:t>, A., Cabrera, A., </a:t>
            </a:r>
            <a:r>
              <a:rPr lang="fr-FR" dirty="0" err="1"/>
              <a:t>Hagdorn</a:t>
            </a:r>
            <a:r>
              <a:rPr lang="fr-FR" dirty="0"/>
              <a:t>, L. S., &amp; </a:t>
            </a:r>
            <a:r>
              <a:rPr lang="fr-FR" dirty="0" err="1"/>
              <a:t>Pascallera</a:t>
            </a:r>
            <a:r>
              <a:rPr lang="fr-FR" dirty="0"/>
              <a:t>, E. (1996). </a:t>
            </a:r>
            <a:r>
              <a:rPr lang="en-GB" dirty="0"/>
              <a:t>Differential impacts of </a:t>
            </a:r>
            <a:r>
              <a:rPr lang="en-GB" dirty="0" smtClean="0"/>
              <a:t>academic </a:t>
            </a:r>
            <a:r>
              <a:rPr lang="en-GB" dirty="0"/>
              <a:t>and social experiences on college-related </a:t>
            </a:r>
            <a:r>
              <a:rPr lang="en-GB" dirty="0" err="1"/>
              <a:t>behavior</a:t>
            </a:r>
            <a:r>
              <a:rPr lang="en-GB" dirty="0"/>
              <a:t> outcomes across different </a:t>
            </a:r>
            <a:r>
              <a:rPr lang="en-GB" dirty="0" smtClean="0"/>
              <a:t>ethnic </a:t>
            </a:r>
            <a:r>
              <a:rPr lang="en-GB" dirty="0"/>
              <a:t>and gender groups at four-year institutions. </a:t>
            </a:r>
            <a:r>
              <a:rPr lang="en-GB" i="1" dirty="0"/>
              <a:t>Research in Higher Education, </a:t>
            </a:r>
            <a:r>
              <a:rPr lang="en-GB" i="1" dirty="0" smtClean="0"/>
              <a:t>37</a:t>
            </a:r>
            <a:r>
              <a:rPr lang="en-GB" dirty="0" smtClean="0"/>
              <a:t>(4</a:t>
            </a:r>
            <a:r>
              <a:rPr lang="en-GB" dirty="0"/>
              <a:t>), 427-451</a:t>
            </a:r>
            <a:r>
              <a:rPr lang="en-GB" dirty="0" smtClean="0"/>
              <a:t>.</a:t>
            </a:r>
          </a:p>
          <a:p>
            <a:r>
              <a:rPr lang="en-GB" dirty="0"/>
              <a:t>Pritchard, M. E., &amp; Wilson, G. S. (2003). Using emotional and social factors to predict student success. Journal of College Stu</a:t>
            </a:r>
            <a:r>
              <a:rPr lang="fr-FR" dirty="0"/>
              <a:t>dent </a:t>
            </a:r>
            <a:r>
              <a:rPr lang="fr-FR" dirty="0" err="1"/>
              <a:t>Development</a:t>
            </a:r>
            <a:r>
              <a:rPr lang="fr-FR" dirty="0"/>
              <a:t>, 44(1), 18-28</a:t>
            </a:r>
            <a:r>
              <a:rPr lang="fr-FR" dirty="0" smtClean="0"/>
              <a:t>.</a:t>
            </a:r>
          </a:p>
          <a:p>
            <a:r>
              <a:rPr lang="fr-BE" dirty="0"/>
              <a:t>Roland, N. (2011). </a:t>
            </a:r>
            <a:r>
              <a:rPr lang="fr-BE" i="1" dirty="0"/>
              <a:t>L’étude des antécédents de l’engagement envers un but de formation lors de la transition de l’enseignement secondaire vers le supérieur…un pas vers la réussite universitaire.</a:t>
            </a:r>
            <a:r>
              <a:rPr lang="fr-BE" dirty="0"/>
              <a:t> Mémoire de maîtrise en sciences psychologiques non publié, Université catholique de Louvain, Louvain-la-Neuve</a:t>
            </a:r>
            <a:r>
              <a:rPr lang="fr-BE" dirty="0" smtClean="0"/>
              <a:t>.</a:t>
            </a:r>
            <a:endParaRPr lang="en-GB" dirty="0" smtClean="0"/>
          </a:p>
          <a:p>
            <a:r>
              <a:rPr lang="fr-FR" dirty="0" err="1"/>
              <a:t>Schmitz</a:t>
            </a:r>
            <a:r>
              <a:rPr lang="fr-FR" dirty="0"/>
              <a:t>, J., Frenay, M., Neuville, S., Boudrenghien G., </a:t>
            </a:r>
            <a:r>
              <a:rPr lang="fr-FR" dirty="0" err="1"/>
              <a:t>Wertz</a:t>
            </a:r>
            <a:r>
              <a:rPr lang="fr-FR" dirty="0"/>
              <a:t>, V., Noël, B., &amp; Eccles, J</a:t>
            </a:r>
            <a:r>
              <a:rPr lang="fr-FR" dirty="0" smtClean="0"/>
              <a:t>.(</a:t>
            </a:r>
            <a:r>
              <a:rPr lang="fr-FR" dirty="0"/>
              <a:t>2010). Apports de l’intégration des modèles éducationnels et motivationnels à </a:t>
            </a:r>
            <a:r>
              <a:rPr lang="fr-FR" dirty="0" smtClean="0"/>
              <a:t>la</a:t>
            </a:r>
            <a:r>
              <a:rPr lang="fr-FR" dirty="0"/>
              <a:t> </a:t>
            </a:r>
            <a:r>
              <a:rPr lang="fr-FR" dirty="0" smtClean="0"/>
              <a:t>compréhension </a:t>
            </a:r>
            <a:r>
              <a:rPr lang="fr-FR" dirty="0"/>
              <a:t>de la persévérance à l’université. </a:t>
            </a:r>
            <a:r>
              <a:rPr lang="fr-FR" i="1" dirty="0"/>
              <a:t>Revue française de pédagogie</a:t>
            </a:r>
            <a:r>
              <a:rPr lang="fr-FR" dirty="0" smtClean="0"/>
              <a:t>.</a:t>
            </a:r>
            <a:endParaRPr lang="fr-BE" dirty="0"/>
          </a:p>
        </p:txBody>
      </p:sp>
      <p:sp>
        <p:nvSpPr>
          <p:cNvPr id="3" name="Espace réservé du pied de page 2"/>
          <p:cNvSpPr>
            <a:spLocks noGrp="1"/>
          </p:cNvSpPr>
          <p:nvPr>
            <p:ph type="ftr" sz="quarter" idx="11"/>
          </p:nvPr>
        </p:nvSpPr>
        <p:spPr/>
        <p:txBody>
          <a:bodyPr/>
          <a:lstStyle/>
          <a:p>
            <a:endParaRPr lang="fr-BE"/>
          </a:p>
        </p:txBody>
      </p:sp>
      <p:sp>
        <p:nvSpPr>
          <p:cNvPr id="7" name="Rectangle 6"/>
          <p:cNvSpPr/>
          <p:nvPr/>
        </p:nvSpPr>
        <p:spPr>
          <a:xfrm>
            <a:off x="1054100" y="6336426"/>
            <a:ext cx="7048500" cy="461665"/>
          </a:xfrm>
          <a:prstGeom prst="rect">
            <a:avLst/>
          </a:prstGeom>
        </p:spPr>
        <p:txBody>
          <a:bodyPr wrap="square">
            <a:spAutoFit/>
          </a:bodyPr>
          <a:lstStyle/>
          <a:p>
            <a:r>
              <a:rPr lang="fr-BE" sz="1200" dirty="0"/>
              <a:t>Roland, N., Frenay, M. (2015, August). </a:t>
            </a:r>
            <a:r>
              <a:rPr lang="fr-BE" sz="1200" i="1" dirty="0"/>
              <a:t>Can normative factors influence academic persistence?</a:t>
            </a:r>
            <a:r>
              <a:rPr lang="fr-BE" sz="1200" dirty="0"/>
              <a:t> An investigation through the planned behaviour. Paper presented at the EARLI Conference, Cyprus </a:t>
            </a:r>
            <a:endParaRPr lang="fr-FR" sz="1200" dirty="0"/>
          </a:p>
        </p:txBody>
      </p:sp>
    </p:spTree>
    <p:extLst>
      <p:ext uri="{BB962C8B-B14F-4D97-AF65-F5344CB8AC3E}">
        <p14:creationId xmlns:p14="http://schemas.microsoft.com/office/powerpoint/2010/main" val="32812102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972526" y="2114551"/>
            <a:ext cx="6686549" cy="2262781"/>
          </a:xfrm>
        </p:spPr>
        <p:txBody>
          <a:bodyPr>
            <a:noAutofit/>
          </a:bodyPr>
          <a:lstStyle/>
          <a:p>
            <a:pPr algn="r"/>
            <a:r>
              <a:rPr lang="en-US" sz="2800" b="1" dirty="0" smtClean="0">
                <a:latin typeface="Calibri" panose="020F0502020204030204" pitchFamily="34" charset="0"/>
              </a:rPr>
              <a:t>Example 3: </a:t>
            </a:r>
            <a:br>
              <a:rPr lang="en-US" sz="2800" b="1" dirty="0" smtClean="0">
                <a:latin typeface="Calibri" panose="020F0502020204030204" pitchFamily="34" charset="0"/>
              </a:rPr>
            </a:br>
            <a:r>
              <a:rPr lang="en-US" sz="2800" b="1" dirty="0" smtClean="0">
                <a:latin typeface="Calibri" panose="020F0502020204030204" pitchFamily="34" charset="0"/>
              </a:rPr>
              <a:t>Student’s </a:t>
            </a:r>
            <a:r>
              <a:rPr lang="en-US" sz="2800" b="1" dirty="0">
                <a:latin typeface="Calibri" panose="020F0502020204030204" pitchFamily="34" charset="0"/>
              </a:rPr>
              <a:t>adjustment process in the first year at university: </a:t>
            </a:r>
            <a:r>
              <a:rPr lang="en-US" sz="2800" b="1" dirty="0" smtClean="0">
                <a:latin typeface="Calibri" panose="020F0502020204030204" pitchFamily="34" charset="0"/>
              </a:rPr>
              <a:t/>
            </a:r>
            <a:br>
              <a:rPr lang="en-US" sz="2800" b="1" dirty="0" smtClean="0">
                <a:latin typeface="Calibri" panose="020F0502020204030204" pitchFamily="34" charset="0"/>
              </a:rPr>
            </a:br>
            <a:r>
              <a:rPr lang="en-US" sz="2800" b="1" dirty="0" smtClean="0">
                <a:latin typeface="Calibri" panose="020F0502020204030204" pitchFamily="34" charset="0"/>
              </a:rPr>
              <a:t>a </a:t>
            </a:r>
            <a:r>
              <a:rPr lang="en-US" sz="2800" b="1" dirty="0">
                <a:latin typeface="Calibri" panose="020F0502020204030204" pitchFamily="34" charset="0"/>
              </a:rPr>
              <a:t>qualitative and longitudinal </a:t>
            </a:r>
            <a:r>
              <a:rPr lang="en-US" sz="2800" b="1" dirty="0" smtClean="0">
                <a:latin typeface="Calibri" panose="020F0502020204030204" pitchFamily="34" charset="0"/>
              </a:rPr>
              <a:t>approach.</a:t>
            </a:r>
            <a:endParaRPr lang="fr-BE" sz="2800" b="1" dirty="0">
              <a:latin typeface="Calibri" panose="020F0502020204030204" pitchFamily="34" charset="0"/>
            </a:endParaRPr>
          </a:p>
        </p:txBody>
      </p:sp>
      <p:sp>
        <p:nvSpPr>
          <p:cNvPr id="3" name="Sous-titre 2"/>
          <p:cNvSpPr>
            <a:spLocks noGrp="1"/>
          </p:cNvSpPr>
          <p:nvPr>
            <p:ph type="subTitle" idx="1"/>
          </p:nvPr>
        </p:nvSpPr>
        <p:spPr>
          <a:xfrm>
            <a:off x="1371600" y="4368800"/>
            <a:ext cx="6400800" cy="1752600"/>
          </a:xfrm>
        </p:spPr>
        <p:txBody>
          <a:bodyPr/>
          <a:lstStyle/>
          <a:p>
            <a:endParaRPr lang="fr-BE" dirty="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33</a:t>
            </a:fld>
            <a:endParaRPr lang="en-US" dirty="0"/>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516" y="1"/>
            <a:ext cx="3275977" cy="749651"/>
          </a:xfrm>
          <a:prstGeom prst="rect">
            <a:avLst/>
          </a:prstGeom>
        </p:spPr>
      </p:pic>
      <p:sp>
        <p:nvSpPr>
          <p:cNvPr id="7" name="Rectangle 6"/>
          <p:cNvSpPr/>
          <p:nvPr/>
        </p:nvSpPr>
        <p:spPr>
          <a:xfrm>
            <a:off x="990600" y="6234826"/>
            <a:ext cx="7048500" cy="461665"/>
          </a:xfrm>
          <a:prstGeom prst="rect">
            <a:avLst/>
          </a:prstGeom>
        </p:spPr>
        <p:txBody>
          <a:bodyPr wrap="square">
            <a:spAutoFit/>
          </a:bodyPr>
          <a:lstStyle/>
          <a:p>
            <a:r>
              <a:rPr lang="fr-BE" sz="1200" dirty="0" smtClean="0"/>
              <a:t>De Clercq, M., Galand, B., &amp; </a:t>
            </a:r>
            <a:r>
              <a:rPr lang="fr-BE" sz="1200" dirty="0"/>
              <a:t>Frenay, M. (2015, August). </a:t>
            </a:r>
            <a:r>
              <a:rPr lang="fr-BE" sz="1200" i="1" dirty="0" smtClean="0"/>
              <a:t>Student’s adjustment process in the first year at university: a qualitative and longitudinal approach</a:t>
            </a:r>
            <a:r>
              <a:rPr lang="fr-BE" sz="1200" dirty="0" smtClean="0"/>
              <a:t>. </a:t>
            </a:r>
            <a:r>
              <a:rPr lang="fr-BE" sz="1200" dirty="0"/>
              <a:t>Paper presented at the EARLI Conference, Cyprus </a:t>
            </a:r>
            <a:endParaRPr lang="fr-FR" sz="1200" dirty="0"/>
          </a:p>
        </p:txBody>
      </p:sp>
    </p:spTree>
    <p:extLst>
      <p:ext uri="{BB962C8B-B14F-4D97-AF65-F5344CB8AC3E}">
        <p14:creationId xmlns:p14="http://schemas.microsoft.com/office/powerpoint/2010/main" val="154106895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smtClean="0"/>
              <a:t>Contextualisation</a:t>
            </a:r>
            <a:endParaRPr lang="fr-BE" dirty="0"/>
          </a:p>
        </p:txBody>
      </p:sp>
      <p:sp>
        <p:nvSpPr>
          <p:cNvPr id="3" name="Espace réservé du contenu 2"/>
          <p:cNvSpPr>
            <a:spLocks noGrp="1"/>
          </p:cNvSpPr>
          <p:nvPr>
            <p:ph idx="1"/>
          </p:nvPr>
        </p:nvSpPr>
        <p:spPr>
          <a:xfrm>
            <a:off x="1952300" y="1358734"/>
            <a:ext cx="6686550" cy="4958938"/>
          </a:xfrm>
        </p:spPr>
        <p:txBody>
          <a:bodyPr>
            <a:normAutofit fontScale="70000" lnSpcReduction="20000"/>
          </a:bodyPr>
          <a:lstStyle/>
          <a:p>
            <a:r>
              <a:rPr lang="fr-BE" b="1" dirty="0" smtClean="0"/>
              <a:t>Transition to </a:t>
            </a:r>
            <a:r>
              <a:rPr lang="fr-BE" b="1" dirty="0" err="1" smtClean="0"/>
              <a:t>higher</a:t>
            </a:r>
            <a:r>
              <a:rPr lang="fr-BE" b="1" dirty="0" smtClean="0"/>
              <a:t> </a:t>
            </a:r>
            <a:r>
              <a:rPr lang="fr-BE" b="1" dirty="0" err="1" smtClean="0"/>
              <a:t>education</a:t>
            </a:r>
            <a:r>
              <a:rPr lang="fr-BE" b="1" dirty="0" smtClean="0"/>
              <a:t> </a:t>
            </a:r>
            <a:r>
              <a:rPr lang="fr-BE" b="1" dirty="0" err="1" smtClean="0"/>
              <a:t>is</a:t>
            </a:r>
            <a:r>
              <a:rPr lang="fr-BE" b="1" dirty="0" smtClean="0"/>
              <a:t> </a:t>
            </a:r>
            <a:r>
              <a:rPr lang="fr-BE" b="1" dirty="0" err="1" smtClean="0"/>
              <a:t>challenging</a:t>
            </a:r>
            <a:r>
              <a:rPr lang="fr-BE" b="1" dirty="0" smtClean="0"/>
              <a:t> </a:t>
            </a:r>
            <a:r>
              <a:rPr lang="fr-BE" sz="1500" b="1" dirty="0" smtClean="0">
                <a:latin typeface="Times New Roman" panose="02020603050405020304" pitchFamily="18" charset="0"/>
                <a:cs typeface="Times New Roman" panose="02020603050405020304" pitchFamily="18" charset="0"/>
              </a:rPr>
              <a:t>(</a:t>
            </a:r>
            <a:r>
              <a:rPr lang="fr-BE" sz="1500" dirty="0">
                <a:latin typeface="Times New Roman" panose="02020603050405020304" pitchFamily="18" charset="0"/>
                <a:cs typeface="Times New Roman" panose="02020603050405020304" pitchFamily="18" charset="0"/>
              </a:rPr>
              <a:t>Perry, </a:t>
            </a:r>
            <a:r>
              <a:rPr lang="fr-BE" sz="1500" dirty="0" err="1" smtClean="0">
                <a:latin typeface="Times New Roman" panose="02020603050405020304" pitchFamily="18" charset="0"/>
                <a:cs typeface="Times New Roman" panose="02020603050405020304" pitchFamily="18" charset="0"/>
              </a:rPr>
              <a:t>Hladkyj</a:t>
            </a:r>
            <a:r>
              <a:rPr lang="fr-BE" sz="1500" dirty="0">
                <a:latin typeface="Times New Roman" panose="02020603050405020304" pitchFamily="18" charset="0"/>
                <a:cs typeface="Times New Roman" panose="02020603050405020304" pitchFamily="18" charset="0"/>
              </a:rPr>
              <a:t>, </a:t>
            </a:r>
            <a:r>
              <a:rPr lang="fr-BE" sz="1500" dirty="0" err="1" smtClean="0">
                <a:latin typeface="Times New Roman" panose="02020603050405020304" pitchFamily="18" charset="0"/>
                <a:cs typeface="Times New Roman" panose="02020603050405020304" pitchFamily="18" charset="0"/>
              </a:rPr>
              <a:t>Pekrun</a:t>
            </a:r>
            <a:r>
              <a:rPr lang="fr-BE" sz="1500" dirty="0" smtClean="0">
                <a:latin typeface="Times New Roman" panose="02020603050405020304" pitchFamily="18" charset="0"/>
                <a:cs typeface="Times New Roman" panose="02020603050405020304" pitchFamily="18" charset="0"/>
              </a:rPr>
              <a:t> &amp; </a:t>
            </a:r>
            <a:r>
              <a:rPr lang="fr-BE" sz="1500" dirty="0">
                <a:latin typeface="Times New Roman" panose="02020603050405020304" pitchFamily="18" charset="0"/>
                <a:cs typeface="Times New Roman" panose="02020603050405020304" pitchFamily="18" charset="0"/>
              </a:rPr>
              <a:t>Pelletier, </a:t>
            </a:r>
            <a:r>
              <a:rPr lang="fr-BE" sz="1500" dirty="0" smtClean="0">
                <a:latin typeface="Times New Roman" panose="02020603050405020304" pitchFamily="18" charset="0"/>
                <a:cs typeface="Times New Roman" panose="02020603050405020304" pitchFamily="18" charset="0"/>
              </a:rPr>
              <a:t>2001)</a:t>
            </a:r>
            <a:endParaRPr lang="fr-BE" sz="1500" b="1" dirty="0" smtClean="0">
              <a:latin typeface="Times New Roman" panose="02020603050405020304" pitchFamily="18" charset="0"/>
              <a:cs typeface="Times New Roman" panose="02020603050405020304" pitchFamily="18" charset="0"/>
            </a:endParaRPr>
          </a:p>
          <a:p>
            <a:pPr lvl="1"/>
            <a:r>
              <a:rPr lang="fr-BE" dirty="0" smtClean="0">
                <a:solidFill>
                  <a:schemeClr val="tx1"/>
                </a:solidFill>
              </a:rPr>
              <a:t>New social network, </a:t>
            </a:r>
            <a:r>
              <a:rPr lang="fr-BE" dirty="0" err="1" smtClean="0">
                <a:solidFill>
                  <a:schemeClr val="tx1"/>
                </a:solidFill>
              </a:rPr>
              <a:t>heightened</a:t>
            </a:r>
            <a:r>
              <a:rPr lang="fr-BE" dirty="0" smtClean="0">
                <a:solidFill>
                  <a:schemeClr val="tx1"/>
                </a:solidFill>
              </a:rPr>
              <a:t> </a:t>
            </a:r>
            <a:r>
              <a:rPr lang="fr-BE" dirty="0" err="1" smtClean="0">
                <a:solidFill>
                  <a:schemeClr val="tx1"/>
                </a:solidFill>
              </a:rPr>
              <a:t>academic</a:t>
            </a:r>
            <a:r>
              <a:rPr lang="fr-BE" dirty="0" smtClean="0">
                <a:solidFill>
                  <a:schemeClr val="tx1"/>
                </a:solidFill>
              </a:rPr>
              <a:t> </a:t>
            </a:r>
            <a:r>
              <a:rPr lang="fr-BE" dirty="0" err="1" smtClean="0">
                <a:solidFill>
                  <a:schemeClr val="tx1"/>
                </a:solidFill>
              </a:rPr>
              <a:t>demands</a:t>
            </a:r>
            <a:endParaRPr lang="fr-BE" dirty="0" smtClean="0">
              <a:solidFill>
                <a:schemeClr val="tx1"/>
              </a:solidFill>
            </a:endParaRPr>
          </a:p>
          <a:p>
            <a:pPr lvl="1"/>
            <a:r>
              <a:rPr lang="fr-BE" dirty="0" err="1" smtClean="0">
                <a:solidFill>
                  <a:schemeClr val="tx1"/>
                </a:solidFill>
              </a:rPr>
              <a:t>Development</a:t>
            </a:r>
            <a:r>
              <a:rPr lang="fr-BE" dirty="0" smtClean="0">
                <a:solidFill>
                  <a:schemeClr val="tx1"/>
                </a:solidFill>
              </a:rPr>
              <a:t> of </a:t>
            </a:r>
            <a:r>
              <a:rPr lang="fr-BE" dirty="0" err="1" smtClean="0">
                <a:solidFill>
                  <a:schemeClr val="tx1"/>
                </a:solidFill>
              </a:rPr>
              <a:t>autonomous</a:t>
            </a:r>
            <a:r>
              <a:rPr lang="fr-BE" dirty="0" smtClean="0">
                <a:solidFill>
                  <a:schemeClr val="tx1"/>
                </a:solidFill>
              </a:rPr>
              <a:t> </a:t>
            </a:r>
            <a:r>
              <a:rPr lang="fr-BE" dirty="0" err="1" smtClean="0">
                <a:solidFill>
                  <a:schemeClr val="tx1"/>
                </a:solidFill>
              </a:rPr>
              <a:t>learning</a:t>
            </a:r>
            <a:r>
              <a:rPr lang="fr-BE" dirty="0" smtClean="0">
                <a:solidFill>
                  <a:schemeClr val="tx1"/>
                </a:solidFill>
              </a:rPr>
              <a:t>, </a:t>
            </a:r>
            <a:r>
              <a:rPr lang="fr-BE" dirty="0" err="1" smtClean="0">
                <a:solidFill>
                  <a:schemeClr val="tx1"/>
                </a:solidFill>
              </a:rPr>
              <a:t>dealing</a:t>
            </a:r>
            <a:r>
              <a:rPr lang="fr-BE" dirty="0" smtClean="0">
                <a:solidFill>
                  <a:schemeClr val="tx1"/>
                </a:solidFill>
              </a:rPr>
              <a:t> </a:t>
            </a:r>
            <a:r>
              <a:rPr lang="fr-BE" dirty="0" err="1" smtClean="0">
                <a:solidFill>
                  <a:schemeClr val="tx1"/>
                </a:solidFill>
              </a:rPr>
              <a:t>with</a:t>
            </a:r>
            <a:r>
              <a:rPr lang="fr-BE" dirty="0" smtClean="0">
                <a:solidFill>
                  <a:schemeClr val="tx1"/>
                </a:solidFill>
              </a:rPr>
              <a:t> </a:t>
            </a:r>
            <a:r>
              <a:rPr lang="fr-BE" dirty="0" err="1" smtClean="0">
                <a:solidFill>
                  <a:schemeClr val="tx1"/>
                </a:solidFill>
              </a:rPr>
              <a:t>unfamiliar</a:t>
            </a:r>
            <a:r>
              <a:rPr lang="fr-BE" dirty="0" smtClean="0">
                <a:solidFill>
                  <a:schemeClr val="tx1"/>
                </a:solidFill>
              </a:rPr>
              <a:t> administrative </a:t>
            </a:r>
            <a:r>
              <a:rPr lang="fr-BE" dirty="0" err="1" smtClean="0">
                <a:solidFill>
                  <a:schemeClr val="tx1"/>
                </a:solidFill>
              </a:rPr>
              <a:t>tasks</a:t>
            </a:r>
            <a:endParaRPr lang="fr-BE" dirty="0" smtClean="0">
              <a:solidFill>
                <a:schemeClr val="tx1"/>
              </a:solidFill>
            </a:endParaRPr>
          </a:p>
          <a:p>
            <a:pPr marL="457200" lvl="1" indent="0">
              <a:buNone/>
            </a:pPr>
            <a:endParaRPr lang="fr-BE" dirty="0" smtClean="0"/>
          </a:p>
          <a:p>
            <a:r>
              <a:rPr lang="fr-BE" b="1" dirty="0" smtClean="0"/>
              <a:t>High </a:t>
            </a:r>
            <a:r>
              <a:rPr lang="fr-BE" b="1" dirty="0" err="1" smtClean="0"/>
              <a:t>failure</a:t>
            </a:r>
            <a:r>
              <a:rPr lang="fr-BE" b="1" dirty="0" smtClean="0"/>
              <a:t> rate </a:t>
            </a:r>
            <a:r>
              <a:rPr lang="fr-BE" b="1" dirty="0" err="1" smtClean="0"/>
              <a:t>among</a:t>
            </a:r>
            <a:r>
              <a:rPr lang="fr-BE" b="1" dirty="0" smtClean="0"/>
              <a:t> first </a:t>
            </a:r>
            <a:r>
              <a:rPr lang="fr-BE" b="1" dirty="0" err="1" smtClean="0"/>
              <a:t>year</a:t>
            </a:r>
            <a:r>
              <a:rPr lang="fr-BE" b="1" dirty="0" smtClean="0"/>
              <a:t> at the </a:t>
            </a:r>
            <a:r>
              <a:rPr lang="fr-BE" b="1" dirty="0" err="1" smtClean="0"/>
              <a:t>university</a:t>
            </a:r>
            <a:r>
              <a:rPr lang="fr-BE" b="1" dirty="0" smtClean="0"/>
              <a:t> </a:t>
            </a:r>
            <a:r>
              <a:rPr lang="fr-BE" sz="1500" dirty="0" smtClean="0">
                <a:latin typeface="Times New Roman" panose="02020603050405020304" pitchFamily="18" charset="0"/>
                <a:cs typeface="Times New Roman" panose="02020603050405020304" pitchFamily="18" charset="0"/>
              </a:rPr>
              <a:t>(OECD, 2013)</a:t>
            </a:r>
          </a:p>
          <a:p>
            <a:pPr lvl="1"/>
            <a:r>
              <a:rPr lang="fr-BE" dirty="0" smtClean="0">
                <a:solidFill>
                  <a:schemeClr val="tx1"/>
                </a:solidFill>
              </a:rPr>
              <a:t>In </a:t>
            </a:r>
            <a:r>
              <a:rPr lang="fr-BE" dirty="0" err="1" smtClean="0">
                <a:solidFill>
                  <a:schemeClr val="tx1"/>
                </a:solidFill>
              </a:rPr>
              <a:t>belgium</a:t>
            </a:r>
            <a:r>
              <a:rPr lang="fr-BE" dirty="0" smtClean="0">
                <a:solidFill>
                  <a:schemeClr val="tx1"/>
                </a:solidFill>
              </a:rPr>
              <a:t> 60% of </a:t>
            </a:r>
            <a:r>
              <a:rPr lang="fr-BE" dirty="0" err="1" smtClean="0">
                <a:solidFill>
                  <a:schemeClr val="tx1"/>
                </a:solidFill>
              </a:rPr>
              <a:t>students</a:t>
            </a:r>
            <a:r>
              <a:rPr lang="fr-BE" dirty="0" smtClean="0">
                <a:solidFill>
                  <a:schemeClr val="tx1"/>
                </a:solidFill>
              </a:rPr>
              <a:t> </a:t>
            </a:r>
            <a:r>
              <a:rPr lang="fr-BE" dirty="0" err="1" smtClean="0">
                <a:solidFill>
                  <a:schemeClr val="tx1"/>
                </a:solidFill>
              </a:rPr>
              <a:t>fail</a:t>
            </a:r>
            <a:r>
              <a:rPr lang="fr-BE" dirty="0" smtClean="0">
                <a:solidFill>
                  <a:schemeClr val="tx1"/>
                </a:solidFill>
              </a:rPr>
              <a:t> the first </a:t>
            </a:r>
            <a:r>
              <a:rPr lang="fr-BE" dirty="0" err="1" smtClean="0">
                <a:solidFill>
                  <a:schemeClr val="tx1"/>
                </a:solidFill>
              </a:rPr>
              <a:t>year</a:t>
            </a:r>
            <a:endParaRPr lang="fr-BE" dirty="0" smtClean="0">
              <a:solidFill>
                <a:schemeClr val="tx1"/>
              </a:solidFill>
            </a:endParaRPr>
          </a:p>
          <a:p>
            <a:pPr lvl="1"/>
            <a:r>
              <a:rPr lang="en-US" dirty="0">
                <a:solidFill>
                  <a:schemeClr val="tx1"/>
                </a:solidFill>
              </a:rPr>
              <a:t>Stable achievement rate since the last </a:t>
            </a:r>
            <a:r>
              <a:rPr lang="en-US" dirty="0" smtClean="0">
                <a:solidFill>
                  <a:schemeClr val="tx1"/>
                </a:solidFill>
              </a:rPr>
              <a:t>20 years</a:t>
            </a:r>
          </a:p>
          <a:p>
            <a:pPr lvl="1"/>
            <a:endParaRPr lang="en-US" dirty="0"/>
          </a:p>
          <a:p>
            <a:r>
              <a:rPr lang="en-US" b="1" dirty="0" smtClean="0"/>
              <a:t>Extensive investigation of adjustment</a:t>
            </a:r>
          </a:p>
          <a:p>
            <a:pPr lvl="1"/>
            <a:r>
              <a:rPr lang="en-US" dirty="0" smtClean="0">
                <a:solidFill>
                  <a:schemeClr val="tx1"/>
                </a:solidFill>
              </a:rPr>
              <a:t>Complex  &amp; </a:t>
            </a:r>
            <a:r>
              <a:rPr lang="en-US" dirty="0" err="1" smtClean="0">
                <a:solidFill>
                  <a:schemeClr val="tx1"/>
                </a:solidFill>
              </a:rPr>
              <a:t>multifactorial</a:t>
            </a:r>
            <a:r>
              <a:rPr lang="en-US" dirty="0" smtClean="0">
                <a:solidFill>
                  <a:schemeClr val="tx1"/>
                </a:solidFill>
              </a:rPr>
              <a:t> </a:t>
            </a:r>
          </a:p>
          <a:p>
            <a:pPr lvl="1"/>
            <a:r>
              <a:rPr lang="en-US" dirty="0" smtClean="0">
                <a:solidFill>
                  <a:schemeClr val="tx1"/>
                </a:solidFill>
              </a:rPr>
              <a:t>But multifactorial approach seldom </a:t>
            </a:r>
            <a:r>
              <a:rPr lang="en-US" dirty="0">
                <a:solidFill>
                  <a:schemeClr val="tx1"/>
                </a:solidFill>
              </a:rPr>
              <a:t>used </a:t>
            </a:r>
            <a:r>
              <a:rPr lang="en-US" sz="1300" dirty="0">
                <a:solidFill>
                  <a:schemeClr val="tx1"/>
                </a:solidFill>
                <a:latin typeface="Times New Roman" panose="02020603050405020304" pitchFamily="18" charset="0"/>
                <a:cs typeface="Times New Roman" panose="02020603050405020304" pitchFamily="18" charset="0"/>
              </a:rPr>
              <a:t>(Eccles and </a:t>
            </a:r>
            <a:r>
              <a:rPr lang="en-US" sz="1300" dirty="0" err="1">
                <a:solidFill>
                  <a:schemeClr val="tx1"/>
                </a:solidFill>
                <a:latin typeface="Times New Roman" panose="02020603050405020304" pitchFamily="18" charset="0"/>
                <a:cs typeface="Times New Roman" panose="02020603050405020304" pitchFamily="18" charset="0"/>
              </a:rPr>
              <a:t>Wigfield</a:t>
            </a:r>
            <a:r>
              <a:rPr lang="en-US" sz="1300" dirty="0">
                <a:solidFill>
                  <a:schemeClr val="tx1"/>
                </a:solidFill>
                <a:latin typeface="Times New Roman" panose="02020603050405020304" pitchFamily="18" charset="0"/>
                <a:cs typeface="Times New Roman" panose="02020603050405020304" pitchFamily="18" charset="0"/>
              </a:rPr>
              <a:t> 2002; </a:t>
            </a:r>
            <a:r>
              <a:rPr lang="en-US" sz="1300" dirty="0" err="1">
                <a:solidFill>
                  <a:schemeClr val="tx1"/>
                </a:solidFill>
                <a:latin typeface="Times New Roman" panose="02020603050405020304" pitchFamily="18" charset="0"/>
                <a:cs typeface="Times New Roman" panose="02020603050405020304" pitchFamily="18" charset="0"/>
              </a:rPr>
              <a:t>Neuville</a:t>
            </a:r>
            <a:r>
              <a:rPr lang="en-US" sz="1300" dirty="0">
                <a:solidFill>
                  <a:schemeClr val="tx1"/>
                </a:solidFill>
                <a:latin typeface="Times New Roman" panose="02020603050405020304" pitchFamily="18" charset="0"/>
                <a:cs typeface="Times New Roman" panose="02020603050405020304" pitchFamily="18" charset="0"/>
              </a:rPr>
              <a:t> et al., </a:t>
            </a:r>
            <a:r>
              <a:rPr lang="en-US" sz="1300" dirty="0" smtClean="0">
                <a:solidFill>
                  <a:schemeClr val="tx1"/>
                </a:solidFill>
                <a:latin typeface="Times New Roman" panose="02020603050405020304" pitchFamily="18" charset="0"/>
                <a:cs typeface="Times New Roman" panose="02020603050405020304" pitchFamily="18" charset="0"/>
              </a:rPr>
              <a:t>2007)</a:t>
            </a:r>
          </a:p>
          <a:p>
            <a:pPr lvl="1"/>
            <a:r>
              <a:rPr lang="en-US" dirty="0" smtClean="0">
                <a:solidFill>
                  <a:schemeClr val="tx1"/>
                </a:solidFill>
                <a:cs typeface="Times New Roman" panose="02020603050405020304" pitchFamily="18" charset="0"/>
              </a:rPr>
              <a:t>Global approach could improve our understanding of adaptation process </a:t>
            </a:r>
            <a:r>
              <a:rPr lang="en-US" sz="1300" dirty="0" smtClean="0">
                <a:solidFill>
                  <a:schemeClr val="tx1"/>
                </a:solidFill>
                <a:latin typeface="Times New Roman" panose="02020603050405020304" pitchFamily="18" charset="0"/>
                <a:cs typeface="Times New Roman" panose="02020603050405020304" pitchFamily="18" charset="0"/>
              </a:rPr>
              <a:t>(Allen, Robbins &amp; Sawyer, 2010)</a:t>
            </a:r>
            <a:endParaRPr lang="fr-BE" sz="1300" dirty="0" smtClean="0">
              <a:solidFill>
                <a:schemeClr val="tx1"/>
              </a:solidFill>
              <a:latin typeface="Times New Roman" panose="02020603050405020304" pitchFamily="18" charset="0"/>
              <a:cs typeface="Times New Roman" panose="02020603050405020304" pitchFamily="18" charset="0"/>
            </a:endParaRP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147647952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err="1" smtClean="0"/>
              <a:t>Aims</a:t>
            </a:r>
            <a:r>
              <a:rPr lang="fr-BE" dirty="0" smtClean="0"/>
              <a:t> of the </a:t>
            </a:r>
            <a:r>
              <a:rPr lang="fr-BE" dirty="0" err="1" smtClean="0"/>
              <a:t>study</a:t>
            </a:r>
            <a:endParaRPr lang="fr-BE" dirty="0"/>
          </a:p>
        </p:txBody>
      </p:sp>
      <p:sp>
        <p:nvSpPr>
          <p:cNvPr id="3" name="Espace réservé du contenu 2"/>
          <p:cNvSpPr>
            <a:spLocks noGrp="1"/>
          </p:cNvSpPr>
          <p:nvPr>
            <p:ph idx="1"/>
          </p:nvPr>
        </p:nvSpPr>
        <p:spPr>
          <a:xfrm>
            <a:off x="1941909" y="1469572"/>
            <a:ext cx="6686550" cy="5028211"/>
          </a:xfrm>
        </p:spPr>
        <p:txBody>
          <a:bodyPr>
            <a:normAutofit/>
          </a:bodyPr>
          <a:lstStyle/>
          <a:p>
            <a:pPr>
              <a:buFont typeface="+mj-lt"/>
              <a:buAutoNum type="arabicPeriod"/>
            </a:pPr>
            <a:r>
              <a:rPr lang="fr-BE" sz="2000" b="1" dirty="0" err="1" smtClean="0"/>
              <a:t>Draw</a:t>
            </a:r>
            <a:r>
              <a:rPr lang="fr-BE" sz="2000" b="1" dirty="0" smtClean="0"/>
              <a:t> a global </a:t>
            </a:r>
            <a:r>
              <a:rPr lang="fr-BE" sz="2000" b="1" dirty="0" err="1" smtClean="0"/>
              <a:t>picture</a:t>
            </a:r>
            <a:r>
              <a:rPr lang="fr-BE" sz="2000" b="1" dirty="0" smtClean="0"/>
              <a:t> of </a:t>
            </a:r>
            <a:r>
              <a:rPr lang="fr-BE" sz="2000" b="1" dirty="0" err="1" smtClean="0"/>
              <a:t>freshmen’s</a:t>
            </a:r>
            <a:r>
              <a:rPr lang="fr-BE" sz="2000" b="1" dirty="0" smtClean="0"/>
              <a:t> </a:t>
            </a:r>
            <a:r>
              <a:rPr lang="fr-BE" sz="2000" b="1" dirty="0" err="1" smtClean="0"/>
              <a:t>adjustment</a:t>
            </a:r>
            <a:r>
              <a:rPr lang="fr-BE" sz="2000" b="1" dirty="0" smtClean="0"/>
              <a:t> to the </a:t>
            </a:r>
            <a:r>
              <a:rPr lang="fr-BE" sz="2000" b="1" dirty="0" err="1" smtClean="0"/>
              <a:t>university</a:t>
            </a:r>
            <a:endParaRPr lang="fr-BE" sz="2000" b="1" dirty="0" smtClean="0"/>
          </a:p>
          <a:p>
            <a:pPr>
              <a:buFont typeface="+mj-lt"/>
              <a:buAutoNum type="arabicPeriod"/>
            </a:pPr>
            <a:r>
              <a:rPr lang="fr-BE" sz="2000" b="1" dirty="0" err="1"/>
              <a:t>Enhance</a:t>
            </a:r>
            <a:r>
              <a:rPr lang="fr-BE" sz="2000" b="1" dirty="0"/>
              <a:t> </a:t>
            </a:r>
            <a:r>
              <a:rPr lang="fr-BE" sz="2000" b="1" dirty="0" err="1"/>
              <a:t>understanding</a:t>
            </a:r>
            <a:r>
              <a:rPr lang="fr-BE" sz="2000" b="1" dirty="0"/>
              <a:t> of </a:t>
            </a:r>
            <a:r>
              <a:rPr lang="fr-BE" sz="2000" b="1" dirty="0" err="1" smtClean="0"/>
              <a:t>dynamic</a:t>
            </a:r>
            <a:r>
              <a:rPr lang="fr-BE" sz="2000" b="1" dirty="0" smtClean="0"/>
              <a:t> </a:t>
            </a:r>
            <a:r>
              <a:rPr lang="fr-BE" sz="2000" b="1" dirty="0" err="1" smtClean="0"/>
              <a:t>interplay</a:t>
            </a:r>
            <a:r>
              <a:rPr lang="fr-BE" sz="2000" b="1" dirty="0" smtClean="0"/>
              <a:t> </a:t>
            </a:r>
            <a:r>
              <a:rPr lang="fr-BE" sz="2000" b="1" dirty="0" err="1" smtClean="0"/>
              <a:t>between</a:t>
            </a:r>
            <a:r>
              <a:rPr lang="fr-BE" sz="2000" b="1" dirty="0" smtClean="0"/>
              <a:t> the </a:t>
            </a:r>
            <a:r>
              <a:rPr lang="fr-BE" sz="2000" b="1" dirty="0" err="1" smtClean="0"/>
              <a:t>factors</a:t>
            </a:r>
            <a:r>
              <a:rPr lang="fr-BE" sz="2000" b="1" dirty="0" smtClean="0"/>
              <a:t> </a:t>
            </a:r>
            <a:r>
              <a:rPr lang="fr-BE" sz="2000" b="1" dirty="0" err="1" smtClean="0"/>
              <a:t>which</a:t>
            </a:r>
            <a:r>
              <a:rPr lang="fr-BE" sz="2000" b="1" dirty="0" smtClean="0"/>
              <a:t> lead to </a:t>
            </a:r>
            <a:r>
              <a:rPr lang="fr-BE" sz="2000" b="1" dirty="0" err="1" smtClean="0"/>
              <a:t>academic</a:t>
            </a:r>
            <a:r>
              <a:rPr lang="fr-BE" sz="2000" b="1" dirty="0" smtClean="0"/>
              <a:t> </a:t>
            </a:r>
            <a:r>
              <a:rPr lang="fr-BE" sz="2000" b="1" dirty="0" err="1" smtClean="0"/>
              <a:t>achievement</a:t>
            </a:r>
            <a:r>
              <a:rPr lang="fr-BE" sz="2000" b="1" dirty="0" smtClean="0"/>
              <a:t> </a:t>
            </a:r>
          </a:p>
          <a:p>
            <a:pPr>
              <a:buNone/>
            </a:pPr>
            <a:endParaRPr lang="fr-BE" sz="600" b="1" dirty="0" smtClean="0"/>
          </a:p>
          <a:p>
            <a:pPr lvl="1"/>
            <a:r>
              <a:rPr lang="fr-BE" sz="1800" b="1" dirty="0" smtClean="0">
                <a:solidFill>
                  <a:schemeClr val="tx1"/>
                </a:solidFill>
              </a:rPr>
              <a:t>2 </a:t>
            </a:r>
            <a:r>
              <a:rPr lang="fr-BE" sz="1800" b="1" dirty="0" err="1" smtClean="0">
                <a:solidFill>
                  <a:schemeClr val="tx1"/>
                </a:solidFill>
              </a:rPr>
              <a:t>overall</a:t>
            </a:r>
            <a:r>
              <a:rPr lang="fr-BE" sz="1800" b="1" dirty="0" smtClean="0">
                <a:solidFill>
                  <a:schemeClr val="tx1"/>
                </a:solidFill>
              </a:rPr>
              <a:t> </a:t>
            </a:r>
            <a:r>
              <a:rPr lang="fr-BE" sz="1800" b="1" dirty="0" err="1" smtClean="0">
                <a:solidFill>
                  <a:schemeClr val="tx1"/>
                </a:solidFill>
              </a:rPr>
              <a:t>research</a:t>
            </a:r>
            <a:r>
              <a:rPr lang="fr-BE" sz="1800" b="1" dirty="0" smtClean="0">
                <a:solidFill>
                  <a:schemeClr val="tx1"/>
                </a:solidFill>
              </a:rPr>
              <a:t> questions:</a:t>
            </a:r>
          </a:p>
          <a:p>
            <a:pPr marL="1257300" lvl="2" indent="-342900">
              <a:buFont typeface="+mj-lt"/>
              <a:buAutoNum type="arabicPeriod"/>
            </a:pPr>
            <a:r>
              <a:rPr lang="fr-BE" sz="1600" dirty="0" err="1" smtClean="0">
                <a:solidFill>
                  <a:schemeClr val="tx1"/>
                </a:solidFill>
              </a:rPr>
              <a:t>Which</a:t>
            </a:r>
            <a:r>
              <a:rPr lang="fr-BE" sz="1600" dirty="0" smtClean="0">
                <a:solidFill>
                  <a:schemeClr val="tx1"/>
                </a:solidFill>
              </a:rPr>
              <a:t> </a:t>
            </a:r>
            <a:r>
              <a:rPr lang="fr-BE" sz="1600" dirty="0" err="1" smtClean="0">
                <a:solidFill>
                  <a:schemeClr val="tx1"/>
                </a:solidFill>
              </a:rPr>
              <a:t>constructs</a:t>
            </a:r>
            <a:r>
              <a:rPr lang="fr-BE" sz="1600" dirty="0" smtClean="0">
                <a:solidFill>
                  <a:schemeClr val="tx1"/>
                </a:solidFill>
              </a:rPr>
              <a:t> are at </a:t>
            </a:r>
            <a:r>
              <a:rPr lang="fr-BE" sz="1600" dirty="0" err="1" smtClean="0">
                <a:solidFill>
                  <a:schemeClr val="tx1"/>
                </a:solidFill>
              </a:rPr>
              <a:t>play</a:t>
            </a:r>
            <a:r>
              <a:rPr lang="fr-BE" sz="1600" dirty="0" smtClean="0">
                <a:solidFill>
                  <a:schemeClr val="tx1"/>
                </a:solidFill>
              </a:rPr>
              <a:t> in </a:t>
            </a:r>
            <a:r>
              <a:rPr lang="fr-BE" sz="1600" dirty="0" err="1" smtClean="0">
                <a:solidFill>
                  <a:schemeClr val="tx1"/>
                </a:solidFill>
              </a:rPr>
              <a:t>student’s</a:t>
            </a:r>
            <a:r>
              <a:rPr lang="fr-BE" sz="1600" dirty="0" smtClean="0">
                <a:solidFill>
                  <a:schemeClr val="tx1"/>
                </a:solidFill>
              </a:rPr>
              <a:t> </a:t>
            </a:r>
            <a:r>
              <a:rPr lang="fr-BE" sz="1600" dirty="0" err="1" smtClean="0">
                <a:solidFill>
                  <a:schemeClr val="tx1"/>
                </a:solidFill>
              </a:rPr>
              <a:t>adjustment</a:t>
            </a:r>
            <a:r>
              <a:rPr lang="fr-BE" sz="1600" dirty="0" smtClean="0">
                <a:solidFill>
                  <a:schemeClr val="tx1"/>
                </a:solidFill>
              </a:rPr>
              <a:t> </a:t>
            </a:r>
            <a:r>
              <a:rPr lang="fr-BE" sz="1600" dirty="0" err="1" smtClean="0">
                <a:solidFill>
                  <a:schemeClr val="tx1"/>
                </a:solidFill>
              </a:rPr>
              <a:t>process</a:t>
            </a:r>
            <a:r>
              <a:rPr lang="fr-BE" sz="1600" dirty="0" smtClean="0">
                <a:solidFill>
                  <a:schemeClr val="tx1"/>
                </a:solidFill>
              </a:rPr>
              <a:t>?</a:t>
            </a:r>
          </a:p>
          <a:p>
            <a:pPr marL="1257300" lvl="2" indent="-342900">
              <a:buFont typeface="+mj-lt"/>
              <a:buAutoNum type="arabicPeriod"/>
            </a:pPr>
            <a:r>
              <a:rPr lang="fr-BE" sz="1600" dirty="0" smtClean="0">
                <a:solidFill>
                  <a:schemeClr val="tx1"/>
                </a:solidFill>
              </a:rPr>
              <a:t>How </a:t>
            </a:r>
            <a:r>
              <a:rPr lang="fr-BE" sz="1600" dirty="0" err="1" smtClean="0">
                <a:solidFill>
                  <a:schemeClr val="tx1"/>
                </a:solidFill>
              </a:rPr>
              <a:t>does</a:t>
            </a:r>
            <a:r>
              <a:rPr lang="fr-BE" sz="1600" dirty="0" smtClean="0">
                <a:solidFill>
                  <a:schemeClr val="tx1"/>
                </a:solidFill>
              </a:rPr>
              <a:t> </a:t>
            </a:r>
            <a:r>
              <a:rPr lang="fr-BE" sz="1600" dirty="0" err="1" smtClean="0">
                <a:solidFill>
                  <a:schemeClr val="tx1"/>
                </a:solidFill>
              </a:rPr>
              <a:t>adjustment</a:t>
            </a:r>
            <a:r>
              <a:rPr lang="fr-BE" sz="1600" dirty="0" smtClean="0">
                <a:solidFill>
                  <a:schemeClr val="tx1"/>
                </a:solidFill>
              </a:rPr>
              <a:t> </a:t>
            </a:r>
            <a:r>
              <a:rPr lang="fr-BE" sz="1600" dirty="0" err="1" smtClean="0">
                <a:solidFill>
                  <a:schemeClr val="tx1"/>
                </a:solidFill>
              </a:rPr>
              <a:t>process</a:t>
            </a:r>
            <a:r>
              <a:rPr lang="fr-BE" sz="1600" dirty="0" smtClean="0">
                <a:solidFill>
                  <a:schemeClr val="tx1"/>
                </a:solidFill>
              </a:rPr>
              <a:t> </a:t>
            </a:r>
            <a:r>
              <a:rPr lang="fr-BE" sz="1600" dirty="0" err="1" smtClean="0">
                <a:solidFill>
                  <a:schemeClr val="tx1"/>
                </a:solidFill>
              </a:rPr>
              <a:t>dynamically</a:t>
            </a:r>
            <a:r>
              <a:rPr lang="fr-BE" sz="1600" dirty="0" smtClean="0">
                <a:solidFill>
                  <a:schemeClr val="tx1"/>
                </a:solidFill>
              </a:rPr>
              <a:t> </a:t>
            </a:r>
            <a:r>
              <a:rPr lang="fr-BE" sz="1600" dirty="0" err="1" smtClean="0">
                <a:solidFill>
                  <a:schemeClr val="tx1"/>
                </a:solidFill>
              </a:rPr>
              <a:t>unfold</a:t>
            </a:r>
            <a:r>
              <a:rPr lang="fr-BE" sz="1600" dirty="0" smtClean="0">
                <a:solidFill>
                  <a:schemeClr val="tx1"/>
                </a:solidFill>
              </a:rPr>
              <a:t> </a:t>
            </a:r>
            <a:r>
              <a:rPr lang="fr-BE" sz="1600" dirty="0" err="1" smtClean="0">
                <a:solidFill>
                  <a:schemeClr val="tx1"/>
                </a:solidFill>
              </a:rPr>
              <a:t>during</a:t>
            </a:r>
            <a:r>
              <a:rPr lang="fr-BE" sz="1600" dirty="0" smtClean="0">
                <a:solidFill>
                  <a:schemeClr val="tx1"/>
                </a:solidFill>
              </a:rPr>
              <a:t> the </a:t>
            </a:r>
            <a:r>
              <a:rPr lang="fr-BE" sz="1600" dirty="0" err="1" smtClean="0">
                <a:solidFill>
                  <a:schemeClr val="tx1"/>
                </a:solidFill>
              </a:rPr>
              <a:t>academic</a:t>
            </a:r>
            <a:r>
              <a:rPr lang="fr-BE" sz="1600" dirty="0" smtClean="0">
                <a:solidFill>
                  <a:schemeClr val="tx1"/>
                </a:solidFill>
              </a:rPr>
              <a:t> </a:t>
            </a:r>
            <a:r>
              <a:rPr lang="fr-BE" sz="1600" dirty="0" err="1" smtClean="0">
                <a:solidFill>
                  <a:schemeClr val="tx1"/>
                </a:solidFill>
              </a:rPr>
              <a:t>year</a:t>
            </a:r>
            <a:r>
              <a:rPr lang="fr-BE" sz="1600" dirty="0" smtClean="0">
                <a:solidFill>
                  <a:schemeClr val="tx1"/>
                </a:solidFill>
              </a:rPr>
              <a:t>?</a:t>
            </a:r>
          </a:p>
          <a:p>
            <a:pPr marL="457200" lvl="1" indent="0">
              <a:buNone/>
            </a:pPr>
            <a:endParaRPr lang="fr-BE" sz="200" dirty="0" smtClean="0"/>
          </a:p>
          <a:p>
            <a:pPr lvl="1"/>
            <a:r>
              <a:rPr lang="fr-BE" sz="1800" b="1" dirty="0" smtClean="0"/>
              <a:t>To do </a:t>
            </a:r>
            <a:r>
              <a:rPr lang="fr-BE" sz="1800" b="1" dirty="0" err="1" smtClean="0"/>
              <a:t>so</a:t>
            </a:r>
            <a:r>
              <a:rPr lang="fr-BE" sz="1800" b="1" dirty="0" smtClean="0"/>
              <a:t>…</a:t>
            </a:r>
            <a:endParaRPr lang="fr-BE" sz="1400" dirty="0" smtClean="0">
              <a:latin typeface="Times New Roman" panose="02020603050405020304" pitchFamily="18" charset="0"/>
              <a:cs typeface="Times New Roman" panose="02020603050405020304" pitchFamily="18" charset="0"/>
            </a:endParaRPr>
          </a:p>
          <a:p>
            <a:pPr lvl="2"/>
            <a:r>
              <a:rPr lang="fr-BE" sz="1600" dirty="0" smtClean="0">
                <a:solidFill>
                  <a:schemeClr val="tx1"/>
                </a:solidFill>
              </a:rPr>
              <a:t>Qualitative and </a:t>
            </a:r>
            <a:r>
              <a:rPr lang="fr-BE" sz="1600" dirty="0"/>
              <a:t>longitudinal design (</a:t>
            </a:r>
            <a:r>
              <a:rPr lang="en-US" sz="1600" dirty="0"/>
              <a:t>realistic </a:t>
            </a:r>
            <a:r>
              <a:rPr lang="fr-BE" sz="1600" dirty="0" err="1"/>
              <a:t>epistemological</a:t>
            </a:r>
            <a:r>
              <a:rPr lang="fr-BE" sz="1600" dirty="0"/>
              <a:t> </a:t>
            </a:r>
            <a:r>
              <a:rPr lang="fr-BE" sz="1600" dirty="0" err="1"/>
              <a:t>approach</a:t>
            </a:r>
            <a:r>
              <a:rPr lang="fr-BE" sz="1600" dirty="0"/>
              <a:t>)</a:t>
            </a:r>
          </a:p>
          <a:p>
            <a:pPr lvl="2"/>
            <a:r>
              <a:rPr lang="en-US" sz="1600" dirty="0"/>
              <a:t>Grounded in the self-system process model (based on self-determination theory) </a:t>
            </a:r>
            <a:r>
              <a:rPr lang="en-US" sz="1600" dirty="0"/>
              <a:t>(Appleton, Christenson &amp; Furlong, 2008</a:t>
            </a:r>
            <a:r>
              <a:rPr lang="en-US" sz="1600" dirty="0"/>
              <a:t>)</a:t>
            </a:r>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35</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288" y="4557558"/>
            <a:ext cx="1974574" cy="18947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722071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D57F1E4F-1CFF-5643-939E-217C01CDF565}" type="slidenum">
              <a:rPr lang="en-US" smtClean="0"/>
              <a:pPr/>
              <a:t>36</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7989" y="476125"/>
            <a:ext cx="6093823" cy="5847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ZoneTexte 5"/>
          <p:cNvSpPr txBox="1"/>
          <p:nvPr/>
        </p:nvSpPr>
        <p:spPr>
          <a:xfrm>
            <a:off x="1361209" y="1967346"/>
            <a:ext cx="311727" cy="3170099"/>
          </a:xfrm>
          <a:prstGeom prst="rect">
            <a:avLst/>
          </a:prstGeom>
          <a:solidFill>
            <a:schemeClr val="bg1"/>
          </a:solidFill>
          <a:ln>
            <a:solidFill>
              <a:schemeClr val="tx2"/>
            </a:solidFill>
          </a:ln>
        </p:spPr>
        <p:txBody>
          <a:bodyPr wrap="square" rtlCol="0">
            <a:spAutoFit/>
          </a:bodyPr>
          <a:lstStyle/>
          <a:p>
            <a:r>
              <a:rPr lang="fr-BE" sz="2000" b="1" dirty="0" smtClean="0">
                <a:solidFill>
                  <a:schemeClr val="accent1"/>
                </a:solidFill>
              </a:rPr>
              <a:t>Background</a:t>
            </a:r>
            <a:endParaRPr lang="fr-BE" sz="2000" b="1" dirty="0">
              <a:solidFill>
                <a:schemeClr val="accent1"/>
              </a:solidFill>
            </a:endParaRPr>
          </a:p>
        </p:txBody>
      </p:sp>
      <p:sp>
        <p:nvSpPr>
          <p:cNvPr id="2" name="Rectangle 1"/>
          <p:cNvSpPr/>
          <p:nvPr/>
        </p:nvSpPr>
        <p:spPr>
          <a:xfrm>
            <a:off x="3680832" y="6488668"/>
            <a:ext cx="3865136" cy="369332"/>
          </a:xfrm>
          <a:prstGeom prst="rect">
            <a:avLst/>
          </a:prstGeom>
        </p:spPr>
        <p:txBody>
          <a:bodyPr wrap="none">
            <a:spAutoFit/>
          </a:bodyPr>
          <a:lstStyle/>
          <a:p>
            <a:r>
              <a:rPr lang="en-US" dirty="0">
                <a:latin typeface="Times New Roman" panose="02020603050405020304" pitchFamily="18" charset="0"/>
                <a:cs typeface="Times New Roman" panose="02020603050405020304" pitchFamily="18" charset="0"/>
              </a:rPr>
              <a:t>Appleton, Christenson &amp; Furlong, 2008</a:t>
            </a:r>
            <a:endParaRPr lang="fr-FR" dirty="0"/>
          </a:p>
        </p:txBody>
      </p:sp>
    </p:spTree>
    <p:extLst>
      <p:ext uri="{BB962C8B-B14F-4D97-AF65-F5344CB8AC3E}">
        <p14:creationId xmlns:p14="http://schemas.microsoft.com/office/powerpoint/2010/main" val="179313140"/>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err="1" smtClean="0"/>
              <a:t>Study</a:t>
            </a:r>
            <a:r>
              <a:rPr lang="fr-BE" dirty="0" smtClean="0"/>
              <a:t> design</a:t>
            </a:r>
            <a:endParaRPr lang="fr-BE" dirty="0"/>
          </a:p>
        </p:txBody>
      </p:sp>
      <p:sp>
        <p:nvSpPr>
          <p:cNvPr id="3" name="Espace réservé du contenu 2"/>
          <p:cNvSpPr>
            <a:spLocks noGrp="1"/>
          </p:cNvSpPr>
          <p:nvPr>
            <p:ph idx="1"/>
          </p:nvPr>
        </p:nvSpPr>
        <p:spPr>
          <a:xfrm>
            <a:off x="1941909" y="1469571"/>
            <a:ext cx="6686550" cy="4945084"/>
          </a:xfrm>
        </p:spPr>
        <p:txBody>
          <a:bodyPr>
            <a:normAutofit/>
          </a:bodyPr>
          <a:lstStyle/>
          <a:p>
            <a:pPr>
              <a:buFont typeface="+mj-lt"/>
              <a:buAutoNum type="arabicPeriod"/>
            </a:pPr>
            <a:r>
              <a:rPr lang="fr-BE" sz="2400" b="1" dirty="0" smtClean="0"/>
              <a:t>Participants</a:t>
            </a:r>
          </a:p>
          <a:p>
            <a:pPr>
              <a:buNone/>
            </a:pPr>
            <a:endParaRPr lang="fr-BE" sz="2400" b="1" dirty="0" smtClean="0"/>
          </a:p>
          <a:p>
            <a:pPr lvl="1"/>
            <a:r>
              <a:rPr lang="fr-BE" sz="2000" dirty="0" smtClean="0"/>
              <a:t>17 </a:t>
            </a:r>
            <a:r>
              <a:rPr lang="fr-BE" sz="2000" dirty="0" err="1" smtClean="0"/>
              <a:t>Freshmen</a:t>
            </a:r>
            <a:r>
              <a:rPr lang="fr-BE" sz="2000" dirty="0" smtClean="0"/>
              <a:t> </a:t>
            </a:r>
            <a:r>
              <a:rPr lang="fr-BE" sz="2000" dirty="0" err="1" smtClean="0"/>
              <a:t>from</a:t>
            </a:r>
            <a:r>
              <a:rPr lang="fr-BE" sz="2000" dirty="0" smtClean="0"/>
              <a:t> Science </a:t>
            </a:r>
            <a:r>
              <a:rPr lang="fr-BE" sz="2000" dirty="0" err="1" smtClean="0"/>
              <a:t>department</a:t>
            </a:r>
            <a:r>
              <a:rPr lang="fr-BE" sz="2000" dirty="0" smtClean="0"/>
              <a:t> (11 </a:t>
            </a:r>
            <a:r>
              <a:rPr lang="fr-BE" sz="2000" dirty="0" err="1" smtClean="0"/>
              <a:t>women</a:t>
            </a:r>
            <a:r>
              <a:rPr lang="fr-BE" sz="2000" dirty="0" smtClean="0"/>
              <a:t>; 6 men)</a:t>
            </a:r>
          </a:p>
          <a:p>
            <a:pPr lvl="2"/>
            <a:r>
              <a:rPr lang="fr-BE" sz="1800" dirty="0" err="1" smtClean="0"/>
              <a:t>Random</a:t>
            </a:r>
            <a:r>
              <a:rPr lang="fr-BE" sz="1800" dirty="0" smtClean="0"/>
              <a:t> </a:t>
            </a:r>
            <a:r>
              <a:rPr lang="fr-BE" sz="1800" dirty="0" err="1" smtClean="0"/>
              <a:t>recruiting</a:t>
            </a:r>
            <a:endParaRPr lang="fr-BE" sz="1800" dirty="0" smtClean="0"/>
          </a:p>
          <a:p>
            <a:pPr lvl="2"/>
            <a:r>
              <a:rPr lang="fr-BE" sz="1800" dirty="0" smtClean="0"/>
              <a:t>2 </a:t>
            </a:r>
            <a:r>
              <a:rPr lang="fr-BE" sz="1800" dirty="0" err="1" smtClean="0"/>
              <a:t>success</a:t>
            </a:r>
            <a:r>
              <a:rPr lang="fr-BE" sz="1800" dirty="0" smtClean="0"/>
              <a:t>/5 </a:t>
            </a:r>
            <a:r>
              <a:rPr lang="fr-BE" sz="1800" dirty="0" err="1" smtClean="0"/>
              <a:t>failure</a:t>
            </a:r>
            <a:r>
              <a:rPr lang="fr-BE" sz="1800" dirty="0" smtClean="0"/>
              <a:t>/4 dropout/6 </a:t>
            </a:r>
            <a:r>
              <a:rPr lang="fr-BE" sz="1800" dirty="0" err="1" smtClean="0"/>
              <a:t>early</a:t>
            </a:r>
            <a:r>
              <a:rPr lang="fr-BE" sz="1800" dirty="0" smtClean="0"/>
              <a:t> dropout</a:t>
            </a:r>
          </a:p>
          <a:p>
            <a:pPr lvl="2"/>
            <a:endParaRPr lang="fr-BE" sz="1800" dirty="0" smtClean="0"/>
          </a:p>
          <a:p>
            <a:pPr lvl="1"/>
            <a:r>
              <a:rPr lang="fr-BE" sz="2000" dirty="0" smtClean="0"/>
              <a:t>Science </a:t>
            </a:r>
            <a:r>
              <a:rPr lang="fr-BE" sz="2000" dirty="0" err="1" smtClean="0"/>
              <a:t>department</a:t>
            </a:r>
            <a:r>
              <a:rPr lang="fr-BE" sz="2000" dirty="0" smtClean="0"/>
              <a:t> </a:t>
            </a:r>
            <a:r>
              <a:rPr lang="fr-BE" sz="2000" dirty="0" err="1" smtClean="0"/>
              <a:t>is</a:t>
            </a:r>
            <a:r>
              <a:rPr lang="fr-BE" sz="2000" dirty="0" smtClean="0"/>
              <a:t> </a:t>
            </a:r>
            <a:r>
              <a:rPr lang="fr-BE" sz="2000" dirty="0" err="1" smtClean="0"/>
              <a:t>especially</a:t>
            </a:r>
            <a:r>
              <a:rPr lang="fr-BE" sz="2000" dirty="0" smtClean="0"/>
              <a:t> </a:t>
            </a:r>
            <a:r>
              <a:rPr lang="fr-BE" sz="2000" dirty="0" err="1" smtClean="0"/>
              <a:t>challenging</a:t>
            </a:r>
            <a:r>
              <a:rPr lang="fr-BE" sz="2000" dirty="0" smtClean="0"/>
              <a:t> </a:t>
            </a:r>
            <a:r>
              <a:rPr lang="fr-BE" sz="2000" dirty="0" err="1" smtClean="0"/>
              <a:t>context</a:t>
            </a:r>
            <a:endParaRPr lang="fr-BE" sz="2000" dirty="0" smtClean="0"/>
          </a:p>
          <a:p>
            <a:pPr lvl="2"/>
            <a:r>
              <a:rPr lang="fr-BE" sz="1800" dirty="0" err="1" smtClean="0"/>
              <a:t>Failure</a:t>
            </a:r>
            <a:r>
              <a:rPr lang="fr-BE" sz="1800" dirty="0" smtClean="0"/>
              <a:t> rate of 81%</a:t>
            </a:r>
          </a:p>
          <a:p>
            <a:pPr lvl="2"/>
            <a:r>
              <a:rPr lang="fr-BE" sz="1800" dirty="0" smtClean="0"/>
              <a:t>25% of </a:t>
            </a:r>
            <a:r>
              <a:rPr lang="fr-BE" sz="1800" dirty="0" err="1" smtClean="0"/>
              <a:t>early</a:t>
            </a:r>
            <a:r>
              <a:rPr lang="fr-BE" sz="1800" dirty="0" smtClean="0"/>
              <a:t> dropout</a:t>
            </a:r>
          </a:p>
          <a:p>
            <a:pPr lvl="2"/>
            <a:endParaRPr lang="fr-BE" sz="1800" dirty="0" smtClean="0"/>
          </a:p>
          <a:p>
            <a:pPr marL="457200" indent="-457200">
              <a:buFont typeface="+mj-lt"/>
              <a:buAutoNum type="arabicPeriod"/>
            </a:pPr>
            <a:endParaRPr lang="fr-BE" sz="2200" dirty="0" smtClean="0"/>
          </a:p>
          <a:p>
            <a:pPr lvl="2"/>
            <a:endParaRPr lang="fr-BE" sz="1800"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37</a:t>
            </a:fld>
            <a:endParaRPr lang="en-US" dirty="0"/>
          </a:p>
        </p:txBody>
      </p:sp>
    </p:spTree>
    <p:extLst>
      <p:ext uri="{BB962C8B-B14F-4D97-AF65-F5344CB8AC3E}">
        <p14:creationId xmlns:p14="http://schemas.microsoft.com/office/powerpoint/2010/main" val="2731490740"/>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err="1" smtClean="0"/>
              <a:t>Study</a:t>
            </a:r>
            <a:r>
              <a:rPr lang="fr-BE" dirty="0" smtClean="0"/>
              <a:t> design</a:t>
            </a:r>
            <a:endParaRPr lang="fr-BE" dirty="0"/>
          </a:p>
        </p:txBody>
      </p:sp>
      <p:sp>
        <p:nvSpPr>
          <p:cNvPr id="3" name="Espace réservé du contenu 2"/>
          <p:cNvSpPr>
            <a:spLocks noGrp="1"/>
          </p:cNvSpPr>
          <p:nvPr>
            <p:ph idx="1"/>
          </p:nvPr>
        </p:nvSpPr>
        <p:spPr>
          <a:xfrm>
            <a:off x="1941909" y="1469571"/>
            <a:ext cx="6686550" cy="5069774"/>
          </a:xfrm>
        </p:spPr>
        <p:txBody>
          <a:bodyPr>
            <a:normAutofit/>
          </a:bodyPr>
          <a:lstStyle/>
          <a:p>
            <a:pPr>
              <a:buFont typeface="+mj-lt"/>
              <a:buAutoNum type="arabicPeriod" startAt="2"/>
            </a:pPr>
            <a:r>
              <a:rPr lang="fr-BE" sz="2800" b="1" dirty="0" smtClean="0"/>
              <a:t>Data collection</a:t>
            </a:r>
          </a:p>
          <a:p>
            <a:pPr lvl="1"/>
            <a:r>
              <a:rPr lang="fr-BE" sz="2400" b="1" dirty="0" smtClean="0"/>
              <a:t>Semi-</a:t>
            </a:r>
            <a:r>
              <a:rPr lang="fr-BE" sz="2400" b="1" dirty="0" err="1" smtClean="0"/>
              <a:t>structured</a:t>
            </a:r>
            <a:r>
              <a:rPr lang="fr-BE" sz="2400" b="1" dirty="0" smtClean="0"/>
              <a:t> interviews in </a:t>
            </a:r>
            <a:r>
              <a:rPr lang="fr-BE" sz="2400" b="1" dirty="0" err="1" smtClean="0"/>
              <a:t>two</a:t>
            </a:r>
            <a:r>
              <a:rPr lang="fr-BE" sz="2400" b="1" dirty="0" smtClean="0"/>
              <a:t> stages</a:t>
            </a:r>
          </a:p>
          <a:p>
            <a:pPr lvl="2"/>
            <a:r>
              <a:rPr lang="fr-BE" sz="2000" b="1" dirty="0" smtClean="0"/>
              <a:t>Stage 1</a:t>
            </a:r>
          </a:p>
          <a:p>
            <a:pPr lvl="3"/>
            <a:r>
              <a:rPr lang="fr-BE" sz="1800" dirty="0" smtClean="0"/>
              <a:t>First </a:t>
            </a:r>
            <a:r>
              <a:rPr lang="fr-BE" sz="1800" dirty="0" err="1" smtClean="0"/>
              <a:t>year</a:t>
            </a:r>
            <a:r>
              <a:rPr lang="fr-BE" sz="1800" dirty="0" smtClean="0"/>
              <a:t> </a:t>
            </a:r>
            <a:r>
              <a:rPr lang="fr-BE" sz="1600" dirty="0" smtClean="0"/>
              <a:t>(middle of the first </a:t>
            </a:r>
            <a:r>
              <a:rPr lang="fr-BE" sz="1600" dirty="0" err="1" smtClean="0"/>
              <a:t>semester</a:t>
            </a:r>
            <a:r>
              <a:rPr lang="fr-BE" sz="1600" dirty="0" smtClean="0"/>
              <a:t>) </a:t>
            </a:r>
            <a:r>
              <a:rPr lang="fr-BE" sz="1800" dirty="0" smtClean="0"/>
              <a:t> </a:t>
            </a:r>
          </a:p>
          <a:p>
            <a:pPr lvl="3"/>
            <a:r>
              <a:rPr lang="fr-BE" sz="1800" dirty="0" err="1" smtClean="0"/>
              <a:t>Experience</a:t>
            </a:r>
            <a:r>
              <a:rPr lang="fr-BE" sz="1800" dirty="0" smtClean="0"/>
              <a:t> of the first </a:t>
            </a:r>
            <a:r>
              <a:rPr lang="fr-BE" sz="1800" dirty="0" err="1" smtClean="0"/>
              <a:t>week</a:t>
            </a:r>
            <a:r>
              <a:rPr lang="fr-BE" sz="1800" dirty="0" smtClean="0"/>
              <a:t> of transition &amp; prospective </a:t>
            </a:r>
            <a:r>
              <a:rPr lang="fr-BE" sz="1800" dirty="0" err="1" smtClean="0"/>
              <a:t>outlook</a:t>
            </a:r>
            <a:r>
              <a:rPr lang="fr-BE" sz="1800" dirty="0" smtClean="0"/>
              <a:t>  on </a:t>
            </a:r>
            <a:r>
              <a:rPr lang="fr-BE" sz="1800" dirty="0"/>
              <a:t>the first </a:t>
            </a:r>
            <a:r>
              <a:rPr lang="fr-BE" sz="1800" dirty="0" err="1" smtClean="0"/>
              <a:t>year</a:t>
            </a:r>
            <a:endParaRPr lang="fr-BE" sz="1800" dirty="0" smtClean="0"/>
          </a:p>
          <a:p>
            <a:pPr lvl="3"/>
            <a:r>
              <a:rPr lang="fr-BE" sz="1800" dirty="0" smtClean="0"/>
              <a:t>Interview </a:t>
            </a:r>
            <a:r>
              <a:rPr lang="fr-BE" sz="1800" dirty="0" err="1" smtClean="0"/>
              <a:t>duration</a:t>
            </a:r>
            <a:r>
              <a:rPr lang="fr-BE" sz="1800" dirty="0" smtClean="0"/>
              <a:t> = </a:t>
            </a:r>
            <a:r>
              <a:rPr lang="fr-BE" sz="1800" dirty="0" err="1" smtClean="0"/>
              <a:t>around</a:t>
            </a:r>
            <a:r>
              <a:rPr lang="fr-BE" sz="1800" dirty="0" smtClean="0"/>
              <a:t> 20 min.</a:t>
            </a:r>
          </a:p>
          <a:p>
            <a:pPr lvl="3"/>
            <a:endParaRPr lang="fr-BE" sz="1800" b="1" dirty="0" smtClean="0"/>
          </a:p>
          <a:p>
            <a:pPr lvl="2"/>
            <a:r>
              <a:rPr lang="fr-BE" sz="2000" b="1" dirty="0" smtClean="0"/>
              <a:t>Stage 2</a:t>
            </a:r>
          </a:p>
          <a:p>
            <a:pPr lvl="3"/>
            <a:r>
              <a:rPr lang="fr-BE" sz="1800" dirty="0" err="1" smtClean="0"/>
              <a:t>Year</a:t>
            </a:r>
            <a:r>
              <a:rPr lang="fr-BE" sz="1800" dirty="0" smtClean="0"/>
              <a:t> </a:t>
            </a:r>
            <a:r>
              <a:rPr lang="fr-BE" sz="1800" dirty="0" err="1" smtClean="0"/>
              <a:t>two</a:t>
            </a:r>
            <a:r>
              <a:rPr lang="fr-BE" sz="1800" dirty="0" smtClean="0"/>
              <a:t> </a:t>
            </a:r>
            <a:r>
              <a:rPr lang="fr-BE" sz="1600" dirty="0" smtClean="0"/>
              <a:t>(middle of the first </a:t>
            </a:r>
            <a:r>
              <a:rPr lang="fr-BE" sz="1600" dirty="0" err="1" smtClean="0"/>
              <a:t>semester</a:t>
            </a:r>
            <a:r>
              <a:rPr lang="fr-BE" sz="1600" dirty="0" smtClean="0"/>
              <a:t>)</a:t>
            </a:r>
          </a:p>
          <a:p>
            <a:pPr lvl="3"/>
            <a:r>
              <a:rPr lang="fr-BE" sz="1800" dirty="0" err="1" smtClean="0"/>
              <a:t>Retrospective</a:t>
            </a:r>
            <a:r>
              <a:rPr lang="fr-BE" sz="1800" dirty="0" smtClean="0"/>
              <a:t> </a:t>
            </a:r>
            <a:r>
              <a:rPr lang="fr-BE" sz="1800" dirty="0" err="1" smtClean="0"/>
              <a:t>outlook</a:t>
            </a:r>
            <a:r>
              <a:rPr lang="fr-BE" sz="1800" dirty="0" smtClean="0"/>
              <a:t> of the first </a:t>
            </a:r>
            <a:r>
              <a:rPr lang="fr-BE" sz="1800" dirty="0" err="1" smtClean="0"/>
              <a:t>year</a:t>
            </a:r>
            <a:endParaRPr lang="fr-BE" sz="1800" dirty="0" smtClean="0"/>
          </a:p>
          <a:p>
            <a:pPr lvl="3"/>
            <a:r>
              <a:rPr lang="fr-BE" sz="1800" dirty="0" smtClean="0"/>
              <a:t>Interview </a:t>
            </a:r>
            <a:r>
              <a:rPr lang="fr-BE" sz="1800" dirty="0" err="1" smtClean="0"/>
              <a:t>duration</a:t>
            </a:r>
            <a:r>
              <a:rPr lang="fr-BE" sz="1800" dirty="0" smtClean="0"/>
              <a:t> = </a:t>
            </a:r>
            <a:r>
              <a:rPr lang="fr-BE" sz="1800" dirty="0" err="1" smtClean="0"/>
              <a:t>around</a:t>
            </a:r>
            <a:r>
              <a:rPr lang="fr-BE" sz="1800" dirty="0" smtClean="0"/>
              <a:t> 70 min.</a:t>
            </a:r>
          </a:p>
          <a:p>
            <a:pPr lvl="3"/>
            <a:endParaRPr lang="fr-BE" sz="1600" b="1" dirty="0" smtClean="0"/>
          </a:p>
          <a:p>
            <a:pPr marL="457200" lvl="1" indent="0">
              <a:buNone/>
            </a:pPr>
            <a:endParaRPr lang="fr-BE" b="1" dirty="0" smtClean="0"/>
          </a:p>
          <a:p>
            <a:pPr lvl="3"/>
            <a:endParaRPr lang="fr-BE" b="1" dirty="0" smtClean="0"/>
          </a:p>
          <a:p>
            <a:pPr lvl="3"/>
            <a:endParaRPr lang="fr-BE" sz="1100" b="1" dirty="0" smtClean="0"/>
          </a:p>
          <a:p>
            <a:pPr marL="0" indent="0">
              <a:buNone/>
            </a:pPr>
            <a:endParaRPr lang="fr-BE" b="1" dirty="0" smtClean="0"/>
          </a:p>
          <a:p>
            <a:pPr lvl="1"/>
            <a:endParaRPr lang="en-US"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38</a:t>
            </a:fld>
            <a:endParaRPr lang="en-US" dirty="0"/>
          </a:p>
        </p:txBody>
      </p:sp>
    </p:spTree>
    <p:extLst>
      <p:ext uri="{BB962C8B-B14F-4D97-AF65-F5344CB8AC3E}">
        <p14:creationId xmlns:p14="http://schemas.microsoft.com/office/powerpoint/2010/main" val="4263729920"/>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smtClean="0"/>
              <a:t>Method</a:t>
            </a:r>
            <a:endParaRPr lang="fr-BE" dirty="0"/>
          </a:p>
        </p:txBody>
      </p:sp>
      <p:sp>
        <p:nvSpPr>
          <p:cNvPr id="3" name="Espace réservé du contenu 2"/>
          <p:cNvSpPr>
            <a:spLocks noGrp="1"/>
          </p:cNvSpPr>
          <p:nvPr>
            <p:ph idx="1"/>
          </p:nvPr>
        </p:nvSpPr>
        <p:spPr>
          <a:xfrm>
            <a:off x="1941909" y="1469571"/>
            <a:ext cx="6686550" cy="4848102"/>
          </a:xfrm>
        </p:spPr>
        <p:txBody>
          <a:bodyPr>
            <a:normAutofit/>
          </a:bodyPr>
          <a:lstStyle/>
          <a:p>
            <a:pPr>
              <a:buFont typeface="+mj-lt"/>
              <a:buAutoNum type="arabicPeriod" startAt="3"/>
            </a:pPr>
            <a:r>
              <a:rPr lang="fr-BE" sz="2800" b="1" dirty="0" smtClean="0"/>
              <a:t>Data </a:t>
            </a:r>
            <a:r>
              <a:rPr lang="fr-BE" sz="2800" b="1" dirty="0" err="1" smtClean="0"/>
              <a:t>analysis</a:t>
            </a:r>
            <a:endParaRPr lang="fr-BE" sz="2800" b="1" dirty="0" smtClean="0"/>
          </a:p>
          <a:p>
            <a:pPr lvl="1"/>
            <a:r>
              <a:rPr lang="fr-BE" sz="2200" b="1" dirty="0" err="1" smtClean="0"/>
              <a:t>Two</a:t>
            </a:r>
            <a:r>
              <a:rPr lang="fr-BE" sz="2200" b="1" dirty="0" smtClean="0"/>
              <a:t> </a:t>
            </a:r>
            <a:r>
              <a:rPr lang="fr-BE" sz="2200" b="1" dirty="0" err="1" smtClean="0"/>
              <a:t>complementary</a:t>
            </a:r>
            <a:r>
              <a:rPr lang="fr-BE" sz="2200" b="1" dirty="0" smtClean="0"/>
              <a:t> </a:t>
            </a:r>
            <a:r>
              <a:rPr lang="fr-BE" sz="2200" b="1" dirty="0" err="1" smtClean="0"/>
              <a:t>approaches</a:t>
            </a:r>
            <a:endParaRPr lang="fr-BE" sz="2200" b="1" dirty="0" smtClean="0"/>
          </a:p>
          <a:p>
            <a:pPr lvl="2"/>
            <a:r>
              <a:rPr lang="fr-BE" sz="2000" b="1" dirty="0" err="1" smtClean="0"/>
              <a:t>Thematic</a:t>
            </a:r>
            <a:r>
              <a:rPr lang="fr-BE" sz="2000" b="1" dirty="0" smtClean="0"/>
              <a:t> </a:t>
            </a:r>
            <a:r>
              <a:rPr lang="fr-BE" sz="2000" b="1" dirty="0" err="1" smtClean="0"/>
              <a:t>analysis</a:t>
            </a:r>
            <a:r>
              <a:rPr lang="fr-BE" sz="2000" b="1" dirty="0" smtClean="0"/>
              <a:t> </a:t>
            </a:r>
            <a:r>
              <a:rPr lang="fr-BE" sz="1600" b="1" dirty="0" smtClean="0">
                <a:latin typeface="Times New Roman" panose="02020603050405020304" pitchFamily="18" charset="0"/>
                <a:cs typeface="Times New Roman" panose="02020603050405020304" pitchFamily="18" charset="0"/>
              </a:rPr>
              <a:t>(Braun &amp; Clarke, 2006)</a:t>
            </a:r>
          </a:p>
          <a:p>
            <a:pPr lvl="3"/>
            <a:r>
              <a:rPr lang="fr-BE" sz="1800" dirty="0" smtClean="0"/>
              <a:t>Report patterns </a:t>
            </a:r>
            <a:r>
              <a:rPr lang="fr-BE" sz="1800" dirty="0" err="1" smtClean="0"/>
              <a:t>within</a:t>
            </a:r>
            <a:r>
              <a:rPr lang="fr-BE" sz="1800" dirty="0" smtClean="0"/>
              <a:t> data</a:t>
            </a:r>
          </a:p>
          <a:p>
            <a:pPr lvl="3"/>
            <a:endParaRPr lang="fr-BE" sz="1600" b="1" dirty="0" smtClean="0"/>
          </a:p>
          <a:p>
            <a:pPr lvl="2"/>
            <a:r>
              <a:rPr lang="fr-BE" sz="1800" b="1" dirty="0" err="1" smtClean="0"/>
              <a:t>Sequential</a:t>
            </a:r>
            <a:r>
              <a:rPr lang="fr-BE" sz="1800" b="1" dirty="0" smtClean="0"/>
              <a:t> </a:t>
            </a:r>
            <a:r>
              <a:rPr lang="fr-BE" sz="1800" b="1" dirty="0" err="1" smtClean="0"/>
              <a:t>analysis</a:t>
            </a:r>
            <a:r>
              <a:rPr lang="fr-BE" sz="1800" b="1" dirty="0" smtClean="0"/>
              <a:t> </a:t>
            </a:r>
            <a:r>
              <a:rPr lang="fr-BE" sz="1800" b="1" dirty="0" smtClean="0">
                <a:latin typeface="Times New Roman" panose="02020603050405020304" pitchFamily="18" charset="0"/>
                <a:cs typeface="Times New Roman" panose="02020603050405020304" pitchFamily="18" charset="0"/>
              </a:rPr>
              <a:t>(Miles, </a:t>
            </a:r>
            <a:r>
              <a:rPr lang="fr-BE" sz="1800" b="1" dirty="0" err="1" smtClean="0">
                <a:latin typeface="Times New Roman" panose="02020603050405020304" pitchFamily="18" charset="0"/>
                <a:cs typeface="Times New Roman" panose="02020603050405020304" pitchFamily="18" charset="0"/>
              </a:rPr>
              <a:t>Huberman</a:t>
            </a:r>
            <a:r>
              <a:rPr lang="fr-BE" sz="1800" b="1" dirty="0">
                <a:latin typeface="Times New Roman" panose="02020603050405020304" pitchFamily="18" charset="0"/>
                <a:cs typeface="Times New Roman" panose="02020603050405020304" pitchFamily="18" charset="0"/>
              </a:rPr>
              <a:t> </a:t>
            </a:r>
            <a:r>
              <a:rPr lang="fr-BE" sz="1800" b="1" dirty="0" smtClean="0">
                <a:latin typeface="Times New Roman" panose="02020603050405020304" pitchFamily="18" charset="0"/>
                <a:cs typeface="Times New Roman" panose="02020603050405020304" pitchFamily="18" charset="0"/>
              </a:rPr>
              <a:t>&amp; </a:t>
            </a:r>
            <a:r>
              <a:rPr lang="fr-BE" sz="1800" b="1" dirty="0" err="1" smtClean="0">
                <a:latin typeface="Times New Roman" panose="02020603050405020304" pitchFamily="18" charset="0"/>
                <a:cs typeface="Times New Roman" panose="02020603050405020304" pitchFamily="18" charset="0"/>
              </a:rPr>
              <a:t>Saldana</a:t>
            </a:r>
            <a:r>
              <a:rPr lang="fr-BE" sz="1800" b="1" dirty="0" smtClean="0">
                <a:latin typeface="Times New Roman" panose="02020603050405020304" pitchFamily="18" charset="0"/>
                <a:cs typeface="Times New Roman" panose="02020603050405020304" pitchFamily="18" charset="0"/>
              </a:rPr>
              <a:t>, 2013)</a:t>
            </a:r>
            <a:endParaRPr lang="fr-BE" b="1" dirty="0" smtClean="0">
              <a:latin typeface="Times New Roman" panose="02020603050405020304" pitchFamily="18" charset="0"/>
              <a:cs typeface="Times New Roman" panose="02020603050405020304" pitchFamily="18" charset="0"/>
            </a:endParaRPr>
          </a:p>
          <a:p>
            <a:pPr lvl="3"/>
            <a:r>
              <a:rPr lang="fr-BE" sz="1800" dirty="0" err="1" smtClean="0">
                <a:latin typeface="+mj-lt"/>
                <a:cs typeface="Times New Roman" panose="02020603050405020304" pitchFamily="18" charset="0"/>
              </a:rPr>
              <a:t>Describe</a:t>
            </a:r>
            <a:r>
              <a:rPr lang="fr-BE" sz="1800" dirty="0" smtClean="0">
                <a:latin typeface="+mj-lt"/>
                <a:cs typeface="Times New Roman" panose="02020603050405020304" pitchFamily="18" charset="0"/>
              </a:rPr>
              <a:t> the </a:t>
            </a:r>
            <a:r>
              <a:rPr lang="fr-BE" sz="1800" dirty="0" err="1" smtClean="0">
                <a:latin typeface="+mj-lt"/>
                <a:cs typeface="Times New Roman" panose="02020603050405020304" pitchFamily="18" charset="0"/>
              </a:rPr>
              <a:t>sequential</a:t>
            </a:r>
            <a:r>
              <a:rPr lang="fr-BE" sz="1800" dirty="0" smtClean="0">
                <a:latin typeface="+mj-lt"/>
                <a:cs typeface="Times New Roman" panose="02020603050405020304" pitchFamily="18" charset="0"/>
              </a:rPr>
              <a:t> </a:t>
            </a:r>
            <a:r>
              <a:rPr lang="fr-BE" sz="1800" dirty="0" err="1" smtClean="0">
                <a:latin typeface="+mj-lt"/>
                <a:cs typeface="Times New Roman" panose="02020603050405020304" pitchFamily="18" charset="0"/>
              </a:rPr>
              <a:t>unfolding</a:t>
            </a:r>
            <a:r>
              <a:rPr lang="fr-BE" sz="1800" dirty="0" smtClean="0">
                <a:latin typeface="+mj-lt"/>
                <a:cs typeface="Times New Roman" panose="02020603050405020304" pitchFamily="18" charset="0"/>
              </a:rPr>
              <a:t> of the </a:t>
            </a:r>
            <a:r>
              <a:rPr lang="fr-BE" sz="1800" dirty="0" err="1" smtClean="0">
                <a:latin typeface="+mj-lt"/>
                <a:cs typeface="Times New Roman" panose="02020603050405020304" pitchFamily="18" charset="0"/>
              </a:rPr>
              <a:t>events</a:t>
            </a:r>
            <a:endParaRPr lang="fr-BE" sz="1800" dirty="0">
              <a:latin typeface="+mj-lt"/>
              <a:cs typeface="Times New Roman" panose="02020603050405020304" pitchFamily="18" charset="0"/>
            </a:endParaRPr>
          </a:p>
          <a:p>
            <a:pPr lvl="3"/>
            <a:r>
              <a:rPr lang="fr-BE" sz="1800" dirty="0" err="1" smtClean="0">
                <a:latin typeface="+mj-lt"/>
                <a:cs typeface="Times New Roman" panose="02020603050405020304" pitchFamily="18" charset="0"/>
              </a:rPr>
              <a:t>Interpret</a:t>
            </a:r>
            <a:r>
              <a:rPr lang="fr-BE" sz="1800" dirty="0" smtClean="0">
                <a:latin typeface="+mj-lt"/>
                <a:cs typeface="Times New Roman" panose="02020603050405020304" pitchFamily="18" charset="0"/>
              </a:rPr>
              <a:t> the course of narrative</a:t>
            </a:r>
          </a:p>
          <a:p>
            <a:pPr lvl="3"/>
            <a:endParaRPr lang="fr-BE" sz="1400" b="1" dirty="0" smtClean="0">
              <a:latin typeface="+mj-lt"/>
              <a:cs typeface="Times New Roman" panose="02020603050405020304" pitchFamily="18" charset="0"/>
            </a:endParaRPr>
          </a:p>
          <a:p>
            <a:pPr lvl="1"/>
            <a:r>
              <a:rPr lang="fr-BE" sz="2000" b="1" dirty="0" err="1" smtClean="0"/>
              <a:t>Investigator</a:t>
            </a:r>
            <a:r>
              <a:rPr lang="fr-BE" sz="2000" b="1" dirty="0" smtClean="0"/>
              <a:t> triangulation </a:t>
            </a:r>
            <a:r>
              <a:rPr lang="fr-BE" sz="2000" b="1" dirty="0" err="1" smtClean="0"/>
              <a:t>was</a:t>
            </a:r>
            <a:r>
              <a:rPr lang="fr-BE" sz="2000" b="1" dirty="0" smtClean="0"/>
              <a:t> </a:t>
            </a:r>
            <a:r>
              <a:rPr lang="fr-BE" sz="2000" b="1" dirty="0" err="1" smtClean="0"/>
              <a:t>operated</a:t>
            </a:r>
            <a:r>
              <a:rPr lang="fr-BE" sz="2000" b="1" dirty="0" smtClean="0"/>
              <a:t> </a:t>
            </a:r>
            <a:r>
              <a:rPr lang="fr-BE" sz="2000" b="1" dirty="0" err="1" smtClean="0"/>
              <a:t>during</a:t>
            </a:r>
            <a:r>
              <a:rPr lang="fr-BE" sz="2000" b="1" dirty="0" smtClean="0"/>
              <a:t> the </a:t>
            </a:r>
            <a:r>
              <a:rPr lang="fr-BE" sz="2000" b="1" dirty="0" err="1" smtClean="0"/>
              <a:t>coding</a:t>
            </a:r>
            <a:r>
              <a:rPr lang="fr-BE" sz="2000" b="1" dirty="0" smtClean="0"/>
              <a:t> </a:t>
            </a:r>
            <a:r>
              <a:rPr lang="fr-BE" sz="1800" b="1" dirty="0" smtClean="0">
                <a:latin typeface="Times New Roman" panose="02020603050405020304" pitchFamily="18" charset="0"/>
                <a:cs typeface="Times New Roman" panose="02020603050405020304" pitchFamily="18" charset="0"/>
              </a:rPr>
              <a:t>(</a:t>
            </a:r>
            <a:r>
              <a:rPr lang="fr-BE" sz="1800" b="1" dirty="0" err="1" smtClean="0">
                <a:latin typeface="Times New Roman" panose="02020603050405020304" pitchFamily="18" charset="0"/>
                <a:cs typeface="Times New Roman" panose="02020603050405020304" pitchFamily="18" charset="0"/>
              </a:rPr>
              <a:t>Ghion</a:t>
            </a:r>
            <a:r>
              <a:rPr lang="fr-BE" sz="1800" b="1" dirty="0" smtClean="0">
                <a:latin typeface="Times New Roman" panose="02020603050405020304" pitchFamily="18" charset="0"/>
                <a:cs typeface="Times New Roman" panose="02020603050405020304" pitchFamily="18" charset="0"/>
              </a:rPr>
              <a:t>, Diehl &amp; McDonald, 2011)</a:t>
            </a:r>
            <a:endParaRPr lang="fr-BE" sz="2000" b="1" dirty="0" smtClean="0">
              <a:latin typeface="Times New Roman" panose="02020603050405020304" pitchFamily="18" charset="0"/>
              <a:cs typeface="Times New Roman" panose="02020603050405020304" pitchFamily="18" charset="0"/>
            </a:endParaRPr>
          </a:p>
          <a:p>
            <a:pPr lvl="1"/>
            <a:endParaRPr lang="fr-BE" sz="1700" b="1" dirty="0" smtClean="0">
              <a:latin typeface="+mj-lt"/>
              <a:cs typeface="Times New Roman" panose="02020603050405020304" pitchFamily="18" charset="0"/>
            </a:endParaRPr>
          </a:p>
          <a:p>
            <a:pPr marL="457200" lvl="1" indent="0">
              <a:buNone/>
            </a:pPr>
            <a:endParaRPr lang="fr-BE" b="1" dirty="0" smtClean="0"/>
          </a:p>
          <a:p>
            <a:pPr lvl="3"/>
            <a:endParaRPr lang="fr-BE" b="1" dirty="0" smtClean="0"/>
          </a:p>
          <a:p>
            <a:pPr lvl="3"/>
            <a:endParaRPr lang="fr-BE" sz="1100" b="1" dirty="0" smtClean="0"/>
          </a:p>
          <a:p>
            <a:pPr marL="0" indent="0">
              <a:buNone/>
            </a:pPr>
            <a:endParaRPr lang="fr-BE" b="1" dirty="0" smtClean="0"/>
          </a:p>
          <a:p>
            <a:pPr lvl="1"/>
            <a:endParaRPr lang="en-US"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39</a:t>
            </a:fld>
            <a:endParaRPr lang="en-US" dirty="0"/>
          </a:p>
        </p:txBody>
      </p:sp>
    </p:spTree>
    <p:extLst>
      <p:ext uri="{BB962C8B-B14F-4D97-AF65-F5344CB8AC3E}">
        <p14:creationId xmlns:p14="http://schemas.microsoft.com/office/powerpoint/2010/main" val="64381445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a:picLocks noChangeAspect="1"/>
          </p:cNvPicPr>
          <p:nvPr/>
        </p:nvPicPr>
        <p:blipFill>
          <a:blip r:embed="rId3"/>
          <a:stretch>
            <a:fillRect/>
          </a:stretch>
        </p:blipFill>
        <p:spPr>
          <a:xfrm>
            <a:off x="2531533" y="2154766"/>
            <a:ext cx="4102100" cy="4533900"/>
          </a:xfrm>
          <a:prstGeom prst="rect">
            <a:avLst/>
          </a:prstGeom>
        </p:spPr>
      </p:pic>
      <p:sp>
        <p:nvSpPr>
          <p:cNvPr id="5" name="Rectangle 4"/>
          <p:cNvSpPr/>
          <p:nvPr/>
        </p:nvSpPr>
        <p:spPr>
          <a:xfrm>
            <a:off x="592667" y="509369"/>
            <a:ext cx="8127999" cy="1200329"/>
          </a:xfrm>
          <a:prstGeom prst="rect">
            <a:avLst/>
          </a:prstGeom>
        </p:spPr>
        <p:txBody>
          <a:bodyPr wrap="square">
            <a:spAutoFit/>
          </a:bodyPr>
          <a:lstStyle/>
          <a:p>
            <a:pPr algn="ctr"/>
            <a:r>
              <a:rPr lang="fr-BE" sz="3600" dirty="0">
                <a:solidFill>
                  <a:schemeClr val="accent2"/>
                </a:solidFill>
              </a:rPr>
              <a:t>Comment comprendre et soutenir la réussite </a:t>
            </a:r>
            <a:r>
              <a:rPr lang="fr-BE" sz="3600" dirty="0" smtClean="0">
                <a:solidFill>
                  <a:schemeClr val="accent2"/>
                </a:solidFill>
              </a:rPr>
              <a:t>et la persévérance en </a:t>
            </a:r>
            <a:r>
              <a:rPr lang="fr-BE" sz="3600" dirty="0">
                <a:solidFill>
                  <a:schemeClr val="accent2"/>
                </a:solidFill>
              </a:rPr>
              <a:t>BAC 1 ?</a:t>
            </a:r>
            <a:endParaRPr lang="fr-FR" sz="3600" dirty="0">
              <a:solidFill>
                <a:schemeClr val="accent2"/>
              </a:solidFill>
            </a:endParaRPr>
          </a:p>
        </p:txBody>
      </p:sp>
    </p:spTree>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44694" y="624111"/>
            <a:ext cx="6683765" cy="665847"/>
          </a:xfrm>
        </p:spPr>
        <p:txBody>
          <a:bodyPr>
            <a:normAutofit fontScale="90000"/>
          </a:bodyPr>
          <a:lstStyle/>
          <a:p>
            <a:r>
              <a:rPr lang="fr-BE" dirty="0" err="1" smtClean="0"/>
              <a:t>Results</a:t>
            </a:r>
            <a:r>
              <a:rPr lang="fr-BE" dirty="0" smtClean="0"/>
              <a:t>: </a:t>
            </a:r>
            <a:r>
              <a:rPr lang="fr-BE" dirty="0" err="1" smtClean="0"/>
              <a:t>thematic</a:t>
            </a:r>
            <a:r>
              <a:rPr lang="fr-BE" dirty="0" smtClean="0"/>
              <a:t> </a:t>
            </a:r>
            <a:r>
              <a:rPr lang="fr-BE" dirty="0" err="1" smtClean="0"/>
              <a:t>analysis</a:t>
            </a:r>
            <a:endParaRPr lang="fr-BE" dirty="0"/>
          </a:p>
        </p:txBody>
      </p:sp>
      <p:sp>
        <p:nvSpPr>
          <p:cNvPr id="3" name="Espace réservé du contenu 2"/>
          <p:cNvSpPr>
            <a:spLocks noGrp="1"/>
          </p:cNvSpPr>
          <p:nvPr>
            <p:ph idx="1"/>
          </p:nvPr>
        </p:nvSpPr>
        <p:spPr>
          <a:xfrm>
            <a:off x="1941909" y="1469571"/>
            <a:ext cx="6686550" cy="4986929"/>
          </a:xfrm>
        </p:spPr>
        <p:txBody>
          <a:bodyPr>
            <a:normAutofit/>
          </a:bodyPr>
          <a:lstStyle/>
          <a:p>
            <a:r>
              <a:rPr lang="en-US" sz="2400" b="1" dirty="0"/>
              <a:t>Which constructs are at play in </a:t>
            </a:r>
            <a:r>
              <a:rPr lang="en-US" sz="2400" b="1" dirty="0" smtClean="0"/>
              <a:t>the student’s </a:t>
            </a:r>
            <a:r>
              <a:rPr lang="en-US" sz="2400" b="1" dirty="0"/>
              <a:t>adjustment process?</a:t>
            </a:r>
          </a:p>
          <a:p>
            <a:pPr lvl="1"/>
            <a:r>
              <a:rPr lang="fr-BE" sz="2200" b="1" dirty="0" smtClean="0"/>
              <a:t>4 major </a:t>
            </a:r>
            <a:r>
              <a:rPr lang="fr-BE" sz="2200" b="1" dirty="0" err="1" smtClean="0"/>
              <a:t>themes</a:t>
            </a:r>
            <a:endParaRPr lang="fr-BE" sz="2200" b="1" dirty="0" smtClean="0"/>
          </a:p>
          <a:p>
            <a:pPr lvl="1"/>
            <a:endParaRPr lang="fr-BE" sz="2000" b="1" dirty="0" smtClean="0"/>
          </a:p>
          <a:p>
            <a:pPr marL="1257300" lvl="2" indent="-342900">
              <a:buFont typeface="+mj-lt"/>
              <a:buAutoNum type="arabicPeriod"/>
            </a:pPr>
            <a:r>
              <a:rPr lang="fr-BE" sz="2000" b="1" dirty="0" smtClean="0"/>
              <a:t>The </a:t>
            </a:r>
            <a:r>
              <a:rPr lang="fr-BE" sz="2000" b="1" dirty="0" err="1" smtClean="0"/>
              <a:t>readiness</a:t>
            </a:r>
            <a:endParaRPr lang="fr-BE" sz="2000" b="1" dirty="0" smtClean="0"/>
          </a:p>
          <a:p>
            <a:pPr lvl="3"/>
            <a:r>
              <a:rPr lang="fr-BE" sz="1600" dirty="0" smtClean="0"/>
              <a:t>Information</a:t>
            </a:r>
          </a:p>
          <a:p>
            <a:pPr lvl="3"/>
            <a:r>
              <a:rPr lang="fr-BE" sz="1600" dirty="0" err="1" smtClean="0"/>
              <a:t>Knowledge</a:t>
            </a:r>
            <a:endParaRPr lang="fr-BE" sz="1600" dirty="0" smtClean="0"/>
          </a:p>
          <a:p>
            <a:pPr lvl="3"/>
            <a:r>
              <a:rPr lang="fr-BE" sz="1600" dirty="0" err="1" smtClean="0"/>
              <a:t>Skill</a:t>
            </a:r>
            <a:endParaRPr lang="fr-BE" sz="1600" dirty="0" smtClean="0"/>
          </a:p>
          <a:p>
            <a:pPr lvl="3"/>
            <a:endParaRPr lang="fr-BE" sz="1600" dirty="0"/>
          </a:p>
          <a:p>
            <a:pPr marL="1257300" lvl="2" indent="-342900">
              <a:buFont typeface="+mj-lt"/>
              <a:buAutoNum type="arabicPeriod"/>
            </a:pPr>
            <a:r>
              <a:rPr lang="fr-BE" sz="2000" b="1" dirty="0" err="1" smtClean="0"/>
              <a:t>Reaching</a:t>
            </a:r>
            <a:r>
              <a:rPr lang="fr-BE" sz="2000" b="1" dirty="0" smtClean="0"/>
              <a:t> of </a:t>
            </a:r>
            <a:r>
              <a:rPr lang="fr-BE" sz="2000" b="1" dirty="0" err="1" smtClean="0"/>
              <a:t>personal</a:t>
            </a:r>
            <a:r>
              <a:rPr lang="fr-BE" sz="2000" b="1" dirty="0" smtClean="0"/>
              <a:t> drives</a:t>
            </a:r>
          </a:p>
          <a:p>
            <a:pPr lvl="3"/>
            <a:r>
              <a:rPr lang="fr-BE" sz="1600" dirty="0" smtClean="0"/>
              <a:t>Confidence</a:t>
            </a:r>
          </a:p>
          <a:p>
            <a:pPr lvl="3"/>
            <a:r>
              <a:rPr lang="fr-BE" sz="1600" dirty="0" err="1" smtClean="0"/>
              <a:t>Belonging</a:t>
            </a:r>
            <a:endParaRPr lang="fr-BE" sz="1600" dirty="0" smtClean="0"/>
          </a:p>
          <a:p>
            <a:pPr lvl="3"/>
            <a:r>
              <a:rPr lang="fr-BE" sz="1600" dirty="0" smtClean="0"/>
              <a:t>Passion</a:t>
            </a:r>
          </a:p>
          <a:p>
            <a:pPr lvl="3">
              <a:buNone/>
            </a:pPr>
            <a:endParaRPr lang="fr-BE" b="1" dirty="0" smtClean="0"/>
          </a:p>
          <a:p>
            <a:pPr lvl="3"/>
            <a:endParaRPr lang="fr-BE" sz="1100" b="1" dirty="0" smtClean="0"/>
          </a:p>
          <a:p>
            <a:pPr lvl="3"/>
            <a:endParaRPr lang="fr-BE" b="1" dirty="0" smtClean="0"/>
          </a:p>
          <a:p>
            <a:pPr lvl="3"/>
            <a:endParaRPr lang="fr-BE" sz="1100" b="1" dirty="0" smtClean="0"/>
          </a:p>
          <a:p>
            <a:pPr marL="0" indent="0">
              <a:buNone/>
            </a:pPr>
            <a:endParaRPr lang="fr-BE" b="1" dirty="0" smtClean="0"/>
          </a:p>
          <a:p>
            <a:pPr lvl="1"/>
            <a:endParaRPr lang="en-US"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40</a:t>
            </a:fld>
            <a:endParaRPr lang="en-US" dirty="0"/>
          </a:p>
        </p:txBody>
      </p:sp>
      <p:sp>
        <p:nvSpPr>
          <p:cNvPr id="7" name="ZoneTexte 6"/>
          <p:cNvSpPr txBox="1"/>
          <p:nvPr/>
        </p:nvSpPr>
        <p:spPr>
          <a:xfrm>
            <a:off x="5455228" y="2954368"/>
            <a:ext cx="3470564" cy="4001095"/>
          </a:xfrm>
          <a:prstGeom prst="rect">
            <a:avLst/>
          </a:prstGeom>
          <a:noFill/>
        </p:spPr>
        <p:txBody>
          <a:bodyPr wrap="square" rtlCol="0">
            <a:spAutoFit/>
          </a:bodyPr>
          <a:lstStyle/>
          <a:p>
            <a:pPr marL="1371600" lvl="2" indent="-457200">
              <a:spcBef>
                <a:spcPts val="1000"/>
              </a:spcBef>
              <a:buClr>
                <a:srgbClr val="FDA023"/>
              </a:buClr>
              <a:buFont typeface="+mj-lt"/>
              <a:buAutoNum type="arabicPeriod" startAt="3"/>
            </a:pPr>
            <a:r>
              <a:rPr lang="fr-BE" sz="2000" b="1" dirty="0" err="1" smtClean="0">
                <a:solidFill>
                  <a:prstClr val="black">
                    <a:lumMod val="75000"/>
                    <a:lumOff val="25000"/>
                  </a:prstClr>
                </a:solidFill>
              </a:rPr>
              <a:t>Fighting</a:t>
            </a:r>
            <a:r>
              <a:rPr lang="fr-BE" sz="2000" b="1" dirty="0" smtClean="0">
                <a:solidFill>
                  <a:prstClr val="black">
                    <a:lumMod val="75000"/>
                    <a:lumOff val="25000"/>
                  </a:prstClr>
                </a:solidFill>
              </a:rPr>
              <a:t> </a:t>
            </a:r>
            <a:r>
              <a:rPr lang="fr-BE" sz="2000" b="1" dirty="0" err="1" smtClean="0">
                <a:solidFill>
                  <a:prstClr val="black">
                    <a:lumMod val="75000"/>
                    <a:lumOff val="25000"/>
                  </a:prstClr>
                </a:solidFill>
              </a:rPr>
              <a:t>against</a:t>
            </a:r>
            <a:r>
              <a:rPr lang="fr-BE" sz="2000" b="1" dirty="0" smtClean="0">
                <a:solidFill>
                  <a:prstClr val="black">
                    <a:lumMod val="75000"/>
                    <a:lumOff val="25000"/>
                  </a:prstClr>
                </a:solidFill>
              </a:rPr>
              <a:t> an </a:t>
            </a:r>
            <a:r>
              <a:rPr lang="fr-BE" sz="2000" b="1" dirty="0" err="1" smtClean="0">
                <a:solidFill>
                  <a:prstClr val="black">
                    <a:lumMod val="75000"/>
                    <a:lumOff val="25000"/>
                  </a:prstClr>
                </a:solidFill>
              </a:rPr>
              <a:t>overwhelming</a:t>
            </a:r>
            <a:r>
              <a:rPr lang="fr-BE" sz="2000" b="1" dirty="0" smtClean="0">
                <a:solidFill>
                  <a:prstClr val="black">
                    <a:lumMod val="75000"/>
                    <a:lumOff val="25000"/>
                  </a:prstClr>
                </a:solidFill>
              </a:rPr>
              <a:t> program</a:t>
            </a:r>
          </a:p>
          <a:p>
            <a:pPr marL="1600200" lvl="3" indent="-228600">
              <a:spcBef>
                <a:spcPts val="1000"/>
              </a:spcBef>
              <a:buClr>
                <a:srgbClr val="FDA023"/>
              </a:buClr>
              <a:buFont typeface="Wingdings 3" charset="2"/>
              <a:buChar char=""/>
            </a:pPr>
            <a:r>
              <a:rPr lang="fr-BE" sz="1600" dirty="0" err="1" smtClean="0">
                <a:solidFill>
                  <a:prstClr val="black">
                    <a:lumMod val="75000"/>
                    <a:lumOff val="25000"/>
                  </a:prstClr>
                </a:solidFill>
              </a:rPr>
              <a:t>Workload</a:t>
            </a:r>
            <a:endParaRPr lang="fr-BE" sz="1600" dirty="0" smtClean="0">
              <a:solidFill>
                <a:prstClr val="black">
                  <a:lumMod val="75000"/>
                  <a:lumOff val="25000"/>
                </a:prstClr>
              </a:solidFill>
            </a:endParaRPr>
          </a:p>
          <a:p>
            <a:pPr marL="1600200" lvl="3" indent="-228600">
              <a:spcBef>
                <a:spcPts val="1000"/>
              </a:spcBef>
              <a:buClr>
                <a:srgbClr val="FDA023"/>
              </a:buClr>
              <a:buFont typeface="Wingdings 3" charset="2"/>
              <a:buChar char=""/>
            </a:pPr>
            <a:r>
              <a:rPr lang="fr-BE" sz="1600" dirty="0" err="1" smtClean="0">
                <a:solidFill>
                  <a:prstClr val="black">
                    <a:lumMod val="75000"/>
                    <a:lumOff val="25000"/>
                  </a:prstClr>
                </a:solidFill>
              </a:rPr>
              <a:t>Investment</a:t>
            </a:r>
            <a:endParaRPr lang="fr-BE" sz="1600" dirty="0" smtClean="0">
              <a:solidFill>
                <a:prstClr val="black">
                  <a:lumMod val="75000"/>
                  <a:lumOff val="25000"/>
                </a:prstClr>
              </a:solidFill>
            </a:endParaRPr>
          </a:p>
          <a:p>
            <a:pPr marL="1600200" lvl="3" indent="-228600">
              <a:spcBef>
                <a:spcPts val="1000"/>
              </a:spcBef>
              <a:buClr>
                <a:srgbClr val="FDA023"/>
              </a:buClr>
              <a:buFont typeface="Wingdings 3" charset="2"/>
              <a:buChar char=""/>
            </a:pPr>
            <a:endParaRPr lang="fr-BE" sz="1600" dirty="0" smtClean="0">
              <a:solidFill>
                <a:prstClr val="black">
                  <a:lumMod val="75000"/>
                  <a:lumOff val="25000"/>
                </a:prstClr>
              </a:solidFill>
            </a:endParaRPr>
          </a:p>
          <a:p>
            <a:pPr marL="1371600" lvl="2" indent="-457200">
              <a:spcBef>
                <a:spcPts val="1000"/>
              </a:spcBef>
              <a:buClr>
                <a:srgbClr val="FDA023"/>
              </a:buClr>
              <a:buFont typeface="+mj-lt"/>
              <a:buAutoNum type="arabicPeriod" startAt="4"/>
            </a:pPr>
            <a:r>
              <a:rPr lang="fr-BE" sz="2000" b="1" dirty="0" err="1" smtClean="0">
                <a:solidFill>
                  <a:prstClr val="black">
                    <a:lumMod val="75000"/>
                    <a:lumOff val="25000"/>
                  </a:prstClr>
                </a:solidFill>
              </a:rPr>
              <a:t>Becoming</a:t>
            </a:r>
            <a:r>
              <a:rPr lang="fr-BE" sz="2000" b="1" dirty="0" smtClean="0">
                <a:solidFill>
                  <a:prstClr val="black">
                    <a:lumMod val="75000"/>
                    <a:lumOff val="25000"/>
                  </a:prstClr>
                </a:solidFill>
              </a:rPr>
              <a:t> an </a:t>
            </a:r>
            <a:r>
              <a:rPr lang="fr-BE" sz="2000" b="1" dirty="0" err="1" smtClean="0">
                <a:solidFill>
                  <a:prstClr val="black">
                    <a:lumMod val="75000"/>
                    <a:lumOff val="25000"/>
                  </a:prstClr>
                </a:solidFill>
              </a:rPr>
              <a:t>autonomous</a:t>
            </a:r>
            <a:r>
              <a:rPr lang="fr-BE" sz="2000" b="1" dirty="0" smtClean="0">
                <a:solidFill>
                  <a:prstClr val="black">
                    <a:lumMod val="75000"/>
                    <a:lumOff val="25000"/>
                  </a:prstClr>
                </a:solidFill>
              </a:rPr>
              <a:t> </a:t>
            </a:r>
            <a:r>
              <a:rPr lang="fr-BE" sz="2000" b="1" dirty="0" err="1" smtClean="0">
                <a:solidFill>
                  <a:prstClr val="black">
                    <a:lumMod val="75000"/>
                    <a:lumOff val="25000"/>
                  </a:prstClr>
                </a:solidFill>
              </a:rPr>
              <a:t>learner</a:t>
            </a:r>
            <a:endParaRPr lang="fr-BE" sz="2000" b="1" dirty="0" smtClean="0">
              <a:solidFill>
                <a:prstClr val="black">
                  <a:lumMod val="75000"/>
                  <a:lumOff val="25000"/>
                </a:prstClr>
              </a:solidFill>
            </a:endParaRPr>
          </a:p>
          <a:p>
            <a:pPr marL="1600200" lvl="3" indent="-228600">
              <a:spcBef>
                <a:spcPts val="1000"/>
              </a:spcBef>
              <a:buClr>
                <a:srgbClr val="FDA023"/>
              </a:buClr>
              <a:buFont typeface="Wingdings 3" charset="2"/>
              <a:buChar char=""/>
            </a:pPr>
            <a:r>
              <a:rPr lang="fr-BE" dirty="0" err="1" smtClean="0">
                <a:solidFill>
                  <a:prstClr val="black">
                    <a:lumMod val="75000"/>
                    <a:lumOff val="25000"/>
                  </a:prstClr>
                </a:solidFill>
              </a:rPr>
              <a:t>Selective</a:t>
            </a:r>
            <a:endParaRPr lang="fr-BE" dirty="0" smtClean="0">
              <a:solidFill>
                <a:prstClr val="black">
                  <a:lumMod val="75000"/>
                  <a:lumOff val="25000"/>
                </a:prstClr>
              </a:solidFill>
            </a:endParaRPr>
          </a:p>
          <a:p>
            <a:pPr marL="1600200" lvl="3" indent="-228600">
              <a:spcBef>
                <a:spcPts val="1000"/>
              </a:spcBef>
              <a:buClr>
                <a:srgbClr val="FDA023"/>
              </a:buClr>
              <a:buFont typeface="Wingdings 3" charset="2"/>
              <a:buChar char=""/>
            </a:pPr>
            <a:r>
              <a:rPr lang="fr-BE" dirty="0" smtClean="0">
                <a:solidFill>
                  <a:prstClr val="black">
                    <a:lumMod val="75000"/>
                    <a:lumOff val="25000"/>
                  </a:prstClr>
                </a:solidFill>
              </a:rPr>
              <a:t>Flexible</a:t>
            </a:r>
            <a:endParaRPr lang="fr-BE" dirty="0"/>
          </a:p>
        </p:txBody>
      </p:sp>
    </p:spTree>
    <p:extLst>
      <p:ext uri="{BB962C8B-B14F-4D97-AF65-F5344CB8AC3E}">
        <p14:creationId xmlns:p14="http://schemas.microsoft.com/office/powerpoint/2010/main" val="396837571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35099" y="277748"/>
            <a:ext cx="7047887" cy="665847"/>
          </a:xfrm>
        </p:spPr>
        <p:txBody>
          <a:bodyPr>
            <a:normAutofit/>
          </a:bodyPr>
          <a:lstStyle/>
          <a:p>
            <a:pPr algn="l"/>
            <a:r>
              <a:rPr lang="fr-BE" sz="3600" dirty="0" err="1" smtClean="0"/>
              <a:t>Readiness</a:t>
            </a:r>
            <a:endParaRPr lang="fr-BE" sz="3600" dirty="0"/>
          </a:p>
        </p:txBody>
      </p:sp>
      <p:sp>
        <p:nvSpPr>
          <p:cNvPr id="3" name="Espace réservé du contenu 2"/>
          <p:cNvSpPr>
            <a:spLocks noGrp="1"/>
          </p:cNvSpPr>
          <p:nvPr>
            <p:ph idx="1"/>
          </p:nvPr>
        </p:nvSpPr>
        <p:spPr>
          <a:xfrm>
            <a:off x="1298864" y="1053934"/>
            <a:ext cx="7491845" cy="5637811"/>
          </a:xfrm>
        </p:spPr>
        <p:txBody>
          <a:bodyPr>
            <a:normAutofit/>
          </a:bodyPr>
          <a:lstStyle/>
          <a:p>
            <a:pPr marL="857250" lvl="1"/>
            <a:r>
              <a:rPr lang="fr-BE" sz="1700" b="1" dirty="0" smtClean="0"/>
              <a:t>The way they get prepared to face the first year stood out the data as </a:t>
            </a:r>
            <a:r>
              <a:rPr lang="fr-BE" sz="1700" b="1" dirty="0" smtClean="0"/>
              <a:t>a core </a:t>
            </a:r>
            <a:r>
              <a:rPr lang="fr-BE" sz="1700" b="1" dirty="0" smtClean="0"/>
              <a:t>pattern</a:t>
            </a:r>
          </a:p>
          <a:p>
            <a:pPr marL="857250" lvl="1"/>
            <a:r>
              <a:rPr lang="fr-BE" sz="1700" b="1" dirty="0" err="1" smtClean="0"/>
              <a:t>Mentioned</a:t>
            </a:r>
            <a:r>
              <a:rPr lang="fr-BE" sz="1700" b="1" dirty="0" smtClean="0"/>
              <a:t> by 72% of participants and central for 45%</a:t>
            </a:r>
          </a:p>
          <a:p>
            <a:pPr marL="857250" lvl="1">
              <a:buNone/>
            </a:pPr>
            <a:endParaRPr lang="fr-BE" sz="400" b="1" dirty="0" smtClean="0"/>
          </a:p>
          <a:p>
            <a:pPr marL="571500" lvl="1" indent="0">
              <a:buNone/>
            </a:pPr>
            <a:endParaRPr lang="fr-BE" sz="100" b="1" dirty="0" smtClean="0"/>
          </a:p>
          <a:p>
            <a:pPr marL="457200">
              <a:buFont typeface="+mj-lt"/>
              <a:buAutoNum type="arabicPeriod"/>
            </a:pPr>
            <a:r>
              <a:rPr lang="fr-BE" sz="1600" b="1" dirty="0" smtClean="0"/>
              <a:t>Information</a:t>
            </a:r>
          </a:p>
          <a:p>
            <a:pPr marL="857250" lvl="1"/>
            <a:r>
              <a:rPr lang="fr-BE" sz="1700" b="1" dirty="0" err="1" smtClean="0"/>
              <a:t>Precise</a:t>
            </a:r>
            <a:r>
              <a:rPr lang="fr-BE" sz="1700" b="1" dirty="0" smtClean="0"/>
              <a:t> expectation about the new </a:t>
            </a:r>
            <a:r>
              <a:rPr lang="fr-BE" sz="1700" b="1" dirty="0" err="1" smtClean="0"/>
              <a:t>academic</a:t>
            </a:r>
            <a:r>
              <a:rPr lang="fr-BE" sz="1700" b="1" dirty="0" smtClean="0"/>
              <a:t> </a:t>
            </a:r>
            <a:r>
              <a:rPr lang="fr-BE" sz="1700" b="1" dirty="0" err="1" smtClean="0"/>
              <a:t>context</a:t>
            </a:r>
            <a:r>
              <a:rPr lang="fr-BE" sz="1700" b="1" dirty="0" smtClean="0"/>
              <a:t> </a:t>
            </a:r>
            <a:r>
              <a:rPr lang="fr-BE" sz="1700" b="1" dirty="0" smtClean="0">
                <a:sym typeface="Wingdings" panose="05000000000000000000" pitchFamily="2" charset="2"/>
              </a:rPr>
              <a:t> good </a:t>
            </a:r>
            <a:r>
              <a:rPr lang="fr-BE" sz="1700" b="1" dirty="0" err="1" smtClean="0">
                <a:sym typeface="Wingdings" panose="05000000000000000000" pitchFamily="2" charset="2"/>
              </a:rPr>
              <a:t>start</a:t>
            </a:r>
            <a:r>
              <a:rPr lang="fr-BE" sz="1700" b="1" dirty="0" smtClean="0">
                <a:sym typeface="Wingdings" panose="05000000000000000000" pitchFamily="2" charset="2"/>
              </a:rPr>
              <a:t> </a:t>
            </a:r>
          </a:p>
          <a:p>
            <a:pPr marL="857250" lvl="1"/>
            <a:endParaRPr lang="fr-BE" b="1" dirty="0" smtClean="0">
              <a:sym typeface="Wingdings" panose="05000000000000000000" pitchFamily="2" charset="2"/>
            </a:endParaRPr>
          </a:p>
          <a:p>
            <a:pPr marL="457200">
              <a:buFont typeface="+mj-lt"/>
              <a:buAutoNum type="arabicPeriod"/>
            </a:pPr>
            <a:r>
              <a:rPr lang="fr-BE" sz="1600" b="1" dirty="0" smtClean="0"/>
              <a:t>Knowledge</a:t>
            </a:r>
          </a:p>
          <a:p>
            <a:pPr marL="857250" lvl="1"/>
            <a:r>
              <a:rPr lang="fr-BE" sz="1600" b="1" dirty="0" smtClean="0"/>
              <a:t>Mastery of </a:t>
            </a:r>
            <a:r>
              <a:rPr lang="fr-BE" sz="1600" b="1" dirty="0" smtClean="0"/>
              <a:t>prerequisites prevents </a:t>
            </a:r>
            <a:r>
              <a:rPr lang="fr-BE" sz="1600" b="1" dirty="0" smtClean="0"/>
              <a:t>from initial theoretical gaps</a:t>
            </a:r>
          </a:p>
          <a:p>
            <a:pPr marL="857250" lvl="1"/>
            <a:endParaRPr lang="fr-BE" b="1" dirty="0" smtClean="0"/>
          </a:p>
          <a:p>
            <a:pPr marL="857250" lvl="1"/>
            <a:endParaRPr lang="fr-BE" b="1" dirty="0" smtClean="0"/>
          </a:p>
          <a:p>
            <a:pPr marL="857250" lvl="1"/>
            <a:endParaRPr lang="fr-BE" sz="100" b="1" dirty="0" smtClean="0"/>
          </a:p>
          <a:p>
            <a:pPr marL="857250" lvl="1"/>
            <a:endParaRPr lang="fr-BE" sz="100" b="1" dirty="0" smtClean="0"/>
          </a:p>
          <a:p>
            <a:pPr marL="457200">
              <a:buFont typeface="+mj-lt"/>
              <a:buAutoNum type="arabicPeriod"/>
            </a:pPr>
            <a:r>
              <a:rPr lang="fr-BE" sz="1600" b="1" dirty="0" err="1" smtClean="0"/>
              <a:t>Skill</a:t>
            </a:r>
            <a:endParaRPr lang="fr-BE" sz="1600" b="1" dirty="0" smtClean="0"/>
          </a:p>
          <a:p>
            <a:pPr marL="857250" lvl="1"/>
            <a:r>
              <a:rPr lang="fr-BE" sz="1600" b="1" dirty="0" smtClean="0"/>
              <a:t>Initial </a:t>
            </a:r>
            <a:r>
              <a:rPr lang="fr-BE" sz="1600" b="1" dirty="0" err="1" smtClean="0"/>
              <a:t>study</a:t>
            </a:r>
            <a:r>
              <a:rPr lang="fr-BE" sz="1600" b="1" dirty="0" smtClean="0"/>
              <a:t> </a:t>
            </a:r>
            <a:r>
              <a:rPr lang="fr-BE" sz="1600" b="1" dirty="0" err="1" smtClean="0"/>
              <a:t>skills</a:t>
            </a:r>
            <a:r>
              <a:rPr lang="fr-BE" sz="1600" b="1" dirty="0" smtClean="0"/>
              <a:t> </a:t>
            </a:r>
            <a:r>
              <a:rPr lang="fr-BE" sz="1600" b="1" dirty="0" err="1" smtClean="0"/>
              <a:t>give</a:t>
            </a:r>
            <a:r>
              <a:rPr lang="fr-BE" sz="1600" b="1" dirty="0" smtClean="0"/>
              <a:t> the </a:t>
            </a:r>
            <a:r>
              <a:rPr lang="fr-BE" sz="1600" b="1" dirty="0" err="1" smtClean="0"/>
              <a:t>student</a:t>
            </a:r>
            <a:r>
              <a:rPr lang="fr-BE" sz="1600" b="1" dirty="0" smtClean="0"/>
              <a:t> the </a:t>
            </a:r>
            <a:r>
              <a:rPr lang="fr-BE" sz="1600" b="1" dirty="0" err="1" smtClean="0"/>
              <a:t>tools</a:t>
            </a:r>
            <a:r>
              <a:rPr lang="fr-BE" sz="1600" b="1" dirty="0" smtClean="0"/>
              <a:t> to face the new </a:t>
            </a:r>
            <a:r>
              <a:rPr lang="fr-BE" sz="1600" b="1" dirty="0" err="1" smtClean="0"/>
              <a:t>learning</a:t>
            </a:r>
            <a:r>
              <a:rPr lang="fr-BE" sz="1600" b="1" dirty="0" smtClean="0"/>
              <a:t> </a:t>
            </a:r>
            <a:r>
              <a:rPr lang="fr-BE" sz="1600" b="1" dirty="0" err="1" smtClean="0"/>
              <a:t>context</a:t>
            </a:r>
            <a:endParaRPr lang="fr-BE" sz="1600" b="1" dirty="0" smtClean="0"/>
          </a:p>
          <a:p>
            <a:pPr marL="857250" lvl="1"/>
            <a:endParaRPr lang="fr-BE" sz="1400" b="1" dirty="0"/>
          </a:p>
          <a:p>
            <a:pPr lvl="3"/>
            <a:endParaRPr lang="fr-BE" b="1" dirty="0" smtClean="0"/>
          </a:p>
          <a:p>
            <a:pPr lvl="3"/>
            <a:endParaRPr lang="fr-BE" sz="1100" b="1" dirty="0" smtClean="0"/>
          </a:p>
          <a:p>
            <a:pPr lvl="3"/>
            <a:endParaRPr lang="fr-BE" b="1" dirty="0" smtClean="0"/>
          </a:p>
          <a:p>
            <a:pPr lvl="3"/>
            <a:endParaRPr lang="fr-BE" sz="1100" b="1" dirty="0" smtClean="0"/>
          </a:p>
          <a:p>
            <a:pPr marL="0" indent="0">
              <a:buNone/>
            </a:pPr>
            <a:endParaRPr lang="fr-BE" b="1" dirty="0" smtClean="0"/>
          </a:p>
          <a:p>
            <a:pPr lvl="1"/>
            <a:endParaRPr lang="en-US"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41</a:t>
            </a:fld>
            <a:endParaRPr lang="en-US" dirty="0"/>
          </a:p>
        </p:txBody>
      </p:sp>
      <p:sp>
        <p:nvSpPr>
          <p:cNvPr id="7" name="ZoneTexte 6"/>
          <p:cNvSpPr txBox="1"/>
          <p:nvPr/>
        </p:nvSpPr>
        <p:spPr>
          <a:xfrm>
            <a:off x="3501736" y="2695863"/>
            <a:ext cx="4998026" cy="738664"/>
          </a:xfrm>
          <a:prstGeom prst="rect">
            <a:avLst/>
          </a:prstGeom>
          <a:solidFill>
            <a:schemeClr val="accent1">
              <a:lumMod val="60000"/>
              <a:lumOff val="40000"/>
            </a:schemeClr>
          </a:solidFill>
          <a:ln>
            <a:solidFill>
              <a:schemeClr val="tx2"/>
            </a:solidFill>
          </a:ln>
        </p:spPr>
        <p:txBody>
          <a:bodyPr wrap="square" rtlCol="0">
            <a:spAutoFit/>
          </a:bodyPr>
          <a:lstStyle/>
          <a:p>
            <a:pPr marL="0" lvl="1">
              <a:buNone/>
            </a:pPr>
            <a:r>
              <a:rPr lang="fr-BE" sz="1400" dirty="0" smtClean="0"/>
              <a:t>I041: </a:t>
            </a:r>
            <a:r>
              <a:rPr lang="fr-BE" sz="1400" i="1" dirty="0" smtClean="0"/>
              <a:t>« Concerning the workload, it is roughly </a:t>
            </a:r>
            <a:r>
              <a:rPr lang="fr-BE" sz="1400" i="1" dirty="0" smtClean="0"/>
              <a:t>as I </a:t>
            </a:r>
            <a:r>
              <a:rPr lang="fr-BE" sz="1400" i="1" dirty="0" smtClean="0"/>
              <a:t>imagined because I had been warned by everybody: ‘yes, you are crazy to register in this program, it is extremely hard »</a:t>
            </a:r>
            <a:endParaRPr lang="fr-BE" sz="1700" i="1" dirty="0" smtClean="0"/>
          </a:p>
        </p:txBody>
      </p:sp>
      <p:sp>
        <p:nvSpPr>
          <p:cNvPr id="9" name="ZoneTexte 8"/>
          <p:cNvSpPr txBox="1"/>
          <p:nvPr/>
        </p:nvSpPr>
        <p:spPr>
          <a:xfrm>
            <a:off x="3021281" y="3800269"/>
            <a:ext cx="5998028" cy="954107"/>
          </a:xfrm>
          <a:prstGeom prst="rect">
            <a:avLst/>
          </a:prstGeom>
          <a:solidFill>
            <a:schemeClr val="accent1">
              <a:lumMod val="40000"/>
              <a:lumOff val="60000"/>
            </a:schemeClr>
          </a:solidFill>
          <a:ln>
            <a:solidFill>
              <a:schemeClr val="tx2"/>
            </a:solidFill>
          </a:ln>
        </p:spPr>
        <p:txBody>
          <a:bodyPr wrap="square" rtlCol="0">
            <a:spAutoFit/>
          </a:bodyPr>
          <a:lstStyle/>
          <a:p>
            <a:pPr marL="0" lvl="1"/>
            <a:r>
              <a:rPr lang="fr-BE" sz="1400" dirty="0" smtClean="0"/>
              <a:t>I022: </a:t>
            </a:r>
            <a:r>
              <a:rPr lang="fr-BE" sz="1400" i="1" dirty="0" smtClean="0"/>
              <a:t>« I tried to study what I can but the understanding of several courses was totally dependent </a:t>
            </a:r>
            <a:r>
              <a:rPr lang="fr-BE" sz="1400" i="1" dirty="0" smtClean="0"/>
              <a:t>on </a:t>
            </a:r>
            <a:r>
              <a:rPr lang="fr-BE" sz="1400" i="1" dirty="0" smtClean="0"/>
              <a:t>previous content’s mastery. So, I was kind of </a:t>
            </a:r>
            <a:r>
              <a:rPr lang="fr-BE" sz="1400" i="1" dirty="0" smtClean="0"/>
              <a:t>stuck, </a:t>
            </a:r>
            <a:r>
              <a:rPr lang="fr-BE" sz="1400" i="1" dirty="0" smtClean="0"/>
              <a:t>particularly in Mathematics where I didn’t understand anything. </a:t>
            </a:r>
            <a:r>
              <a:rPr lang="fr-BE" sz="1400" i="1" dirty="0" smtClean="0"/>
              <a:t>Mathematics was </a:t>
            </a:r>
            <a:r>
              <a:rPr lang="fr-BE" sz="1400" i="1" dirty="0" smtClean="0"/>
              <a:t>not my major at high school so… »  </a:t>
            </a:r>
          </a:p>
        </p:txBody>
      </p:sp>
      <p:sp>
        <p:nvSpPr>
          <p:cNvPr id="10" name="ZoneTexte 9"/>
          <p:cNvSpPr txBox="1"/>
          <p:nvPr/>
        </p:nvSpPr>
        <p:spPr>
          <a:xfrm>
            <a:off x="1787236" y="5554064"/>
            <a:ext cx="6400799" cy="954107"/>
          </a:xfrm>
          <a:prstGeom prst="rect">
            <a:avLst/>
          </a:prstGeom>
          <a:solidFill>
            <a:schemeClr val="accent1">
              <a:lumMod val="60000"/>
              <a:lumOff val="40000"/>
            </a:schemeClr>
          </a:solidFill>
          <a:ln>
            <a:solidFill>
              <a:schemeClr val="tx2"/>
            </a:solidFill>
          </a:ln>
        </p:spPr>
        <p:txBody>
          <a:bodyPr wrap="square" rtlCol="0">
            <a:spAutoFit/>
          </a:bodyPr>
          <a:lstStyle/>
          <a:p>
            <a:pPr marL="0" lvl="1"/>
            <a:r>
              <a:rPr lang="fr-BE" sz="1400" dirty="0" smtClean="0"/>
              <a:t>I132: </a:t>
            </a:r>
            <a:r>
              <a:rPr lang="fr-BE" sz="1400" i="1" dirty="0" smtClean="0"/>
              <a:t>« What makes it </a:t>
            </a:r>
            <a:r>
              <a:rPr lang="fr-BE" sz="1400" i="1" dirty="0" smtClean="0"/>
              <a:t>go </a:t>
            </a:r>
            <a:r>
              <a:rPr lang="fr-BE" sz="1400" i="1" dirty="0" smtClean="0"/>
              <a:t>wrong is my lack of preparation. I have </a:t>
            </a:r>
            <a:r>
              <a:rPr lang="fr-BE" sz="1400" i="1" dirty="0" err="1" smtClean="0"/>
              <a:t>ended</a:t>
            </a:r>
            <a:r>
              <a:rPr lang="fr-BE" sz="1400" i="1" dirty="0" smtClean="0"/>
              <a:t> </a:t>
            </a:r>
            <a:r>
              <a:rPr lang="fr-BE" sz="1400" i="1" dirty="0" err="1" smtClean="0"/>
              <a:t>high</a:t>
            </a:r>
            <a:r>
              <a:rPr lang="fr-BE" sz="1400" i="1" dirty="0" smtClean="0"/>
              <a:t> </a:t>
            </a:r>
            <a:r>
              <a:rPr lang="fr-BE" sz="1400" i="1" dirty="0" err="1" smtClean="0"/>
              <a:t>school</a:t>
            </a:r>
            <a:r>
              <a:rPr lang="fr-BE" sz="1400" i="1" dirty="0" smtClean="0"/>
              <a:t> </a:t>
            </a:r>
            <a:r>
              <a:rPr lang="fr-BE" sz="1400" i="1" dirty="0" err="1" smtClean="0"/>
              <a:t>with</a:t>
            </a:r>
            <a:r>
              <a:rPr lang="fr-BE" sz="1400" i="1" dirty="0" smtClean="0"/>
              <a:t> </a:t>
            </a:r>
            <a:r>
              <a:rPr lang="fr-BE" sz="1400" i="1" dirty="0" err="1" smtClean="0"/>
              <a:t>insufficient</a:t>
            </a:r>
            <a:r>
              <a:rPr lang="fr-BE" sz="1400" i="1" dirty="0" smtClean="0"/>
              <a:t> background. I </a:t>
            </a:r>
            <a:r>
              <a:rPr lang="fr-BE" sz="1400" i="1" dirty="0" err="1" smtClean="0"/>
              <a:t>had</a:t>
            </a:r>
            <a:r>
              <a:rPr lang="fr-BE" sz="1400" i="1" dirty="0" smtClean="0"/>
              <a:t> no </a:t>
            </a:r>
            <a:r>
              <a:rPr lang="fr-BE" sz="1400" i="1" dirty="0" err="1" smtClean="0"/>
              <a:t>working</a:t>
            </a:r>
            <a:r>
              <a:rPr lang="fr-BE" sz="1400" i="1" dirty="0" smtClean="0"/>
              <a:t> </a:t>
            </a:r>
            <a:r>
              <a:rPr lang="fr-BE" sz="1400" i="1" dirty="0" err="1" smtClean="0"/>
              <a:t>method</a:t>
            </a:r>
            <a:r>
              <a:rPr lang="fr-BE" sz="1400" i="1" dirty="0" smtClean="0"/>
              <a:t>. </a:t>
            </a:r>
            <a:r>
              <a:rPr lang="fr-BE" sz="1400" i="1" dirty="0" err="1" smtClean="0"/>
              <a:t>They</a:t>
            </a:r>
            <a:r>
              <a:rPr lang="fr-BE" sz="1400" i="1" dirty="0" smtClean="0"/>
              <a:t> </a:t>
            </a:r>
            <a:r>
              <a:rPr lang="fr-BE" sz="1400" i="1" dirty="0" err="1" smtClean="0"/>
              <a:t>taught</a:t>
            </a:r>
            <a:r>
              <a:rPr lang="fr-BE" sz="1400" i="1" dirty="0" smtClean="0"/>
              <a:t> us no </a:t>
            </a:r>
            <a:r>
              <a:rPr lang="fr-BE" sz="1400" i="1" dirty="0" err="1" smtClean="0"/>
              <a:t>working</a:t>
            </a:r>
            <a:r>
              <a:rPr lang="fr-BE" sz="1400" i="1" dirty="0" smtClean="0"/>
              <a:t> </a:t>
            </a:r>
            <a:r>
              <a:rPr lang="fr-BE" sz="1400" i="1" dirty="0" err="1" smtClean="0"/>
              <a:t>method</a:t>
            </a:r>
            <a:r>
              <a:rPr lang="fr-BE" sz="1400" i="1" dirty="0" smtClean="0"/>
              <a:t>, no note-</a:t>
            </a:r>
            <a:r>
              <a:rPr lang="fr-BE" sz="1400" i="1" dirty="0" err="1" smtClean="0"/>
              <a:t>taking</a:t>
            </a:r>
            <a:r>
              <a:rPr lang="fr-BE" sz="1400" i="1" dirty="0" smtClean="0"/>
              <a:t>, no </a:t>
            </a:r>
            <a:r>
              <a:rPr lang="fr-BE" sz="1400" i="1" dirty="0" err="1" smtClean="0"/>
              <a:t>study</a:t>
            </a:r>
            <a:r>
              <a:rPr lang="fr-BE" sz="1400" i="1" dirty="0" smtClean="0"/>
              <a:t> </a:t>
            </a:r>
            <a:r>
              <a:rPr lang="fr-BE" sz="1400" i="1" dirty="0" err="1" smtClean="0"/>
              <a:t>strategy</a:t>
            </a:r>
            <a:r>
              <a:rPr lang="fr-BE" sz="1400" i="1" dirty="0" smtClean="0"/>
              <a:t>, </a:t>
            </a:r>
            <a:r>
              <a:rPr lang="fr-BE" sz="1400" i="1" dirty="0" err="1" smtClean="0"/>
              <a:t>we</a:t>
            </a:r>
            <a:r>
              <a:rPr lang="fr-BE" sz="1400" i="1" dirty="0" smtClean="0"/>
              <a:t> </a:t>
            </a:r>
            <a:r>
              <a:rPr lang="fr-BE" sz="1400" i="1" dirty="0" err="1" smtClean="0"/>
              <a:t>didn’t</a:t>
            </a:r>
            <a:r>
              <a:rPr lang="fr-BE" sz="1400" i="1" dirty="0" smtClean="0"/>
              <a:t> know. In </a:t>
            </a:r>
            <a:r>
              <a:rPr lang="fr-BE" sz="1400" i="1" dirty="0" err="1" smtClean="0"/>
              <a:t>high</a:t>
            </a:r>
            <a:r>
              <a:rPr lang="fr-BE" sz="1400" i="1" dirty="0" smtClean="0"/>
              <a:t> </a:t>
            </a:r>
            <a:r>
              <a:rPr lang="fr-BE" sz="1400" i="1" dirty="0" err="1" smtClean="0"/>
              <a:t>school</a:t>
            </a:r>
            <a:r>
              <a:rPr lang="fr-BE" sz="1400" i="1" dirty="0" smtClean="0"/>
              <a:t> </a:t>
            </a:r>
            <a:r>
              <a:rPr lang="fr-BE" sz="1400" i="1" dirty="0" err="1" smtClean="0"/>
              <a:t>we</a:t>
            </a:r>
            <a:r>
              <a:rPr lang="fr-BE" sz="1400" i="1" dirty="0" smtClean="0"/>
              <a:t> </a:t>
            </a:r>
            <a:r>
              <a:rPr lang="fr-BE" sz="1400" i="1" dirty="0" err="1" smtClean="0"/>
              <a:t>just</a:t>
            </a:r>
            <a:r>
              <a:rPr lang="fr-BE" sz="1400" i="1" dirty="0" smtClean="0"/>
              <a:t> have </a:t>
            </a:r>
            <a:r>
              <a:rPr lang="fr-BE" sz="1400" i="1" dirty="0" err="1" smtClean="0"/>
              <a:t>some</a:t>
            </a:r>
            <a:r>
              <a:rPr lang="fr-BE" sz="1400" i="1" dirty="0" smtClean="0"/>
              <a:t> </a:t>
            </a:r>
            <a:r>
              <a:rPr lang="fr-BE" sz="1400" i="1" dirty="0" err="1" smtClean="0"/>
              <a:t>sheets</a:t>
            </a:r>
            <a:r>
              <a:rPr lang="fr-BE" sz="1400" i="1" dirty="0" smtClean="0"/>
              <a:t>, </a:t>
            </a:r>
            <a:r>
              <a:rPr lang="fr-BE" sz="1400" i="1" dirty="0" err="1" smtClean="0"/>
              <a:t>little</a:t>
            </a:r>
            <a:r>
              <a:rPr lang="fr-BE" sz="1400" i="1" dirty="0" smtClean="0"/>
              <a:t> </a:t>
            </a:r>
            <a:r>
              <a:rPr lang="fr-BE" sz="1400" i="1" dirty="0" err="1" smtClean="0"/>
              <a:t>chapters</a:t>
            </a:r>
            <a:r>
              <a:rPr lang="fr-BE" sz="1400" i="1" dirty="0" smtClean="0"/>
              <a:t>, </a:t>
            </a:r>
            <a:r>
              <a:rPr lang="fr-BE" sz="1400" i="1" dirty="0" err="1" smtClean="0"/>
              <a:t>it</a:t>
            </a:r>
            <a:r>
              <a:rPr lang="fr-BE" sz="1400" i="1" dirty="0" smtClean="0"/>
              <a:t> </a:t>
            </a:r>
            <a:r>
              <a:rPr lang="fr-BE" sz="1400" i="1" dirty="0" err="1" smtClean="0"/>
              <a:t>was</a:t>
            </a:r>
            <a:r>
              <a:rPr lang="fr-BE" sz="1400" i="1" dirty="0" smtClean="0"/>
              <a:t> </a:t>
            </a:r>
            <a:r>
              <a:rPr lang="fr-BE" sz="1400" i="1" dirty="0" err="1" smtClean="0"/>
              <a:t>easy</a:t>
            </a:r>
            <a:r>
              <a:rPr lang="fr-BE" sz="1400" i="1" dirty="0" smtClean="0"/>
              <a:t>.  »</a:t>
            </a:r>
          </a:p>
        </p:txBody>
      </p:sp>
    </p:spTree>
    <p:extLst>
      <p:ext uri="{BB962C8B-B14F-4D97-AF65-F5344CB8AC3E}">
        <p14:creationId xmlns:p14="http://schemas.microsoft.com/office/powerpoint/2010/main" val="373984957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539449" y="277747"/>
            <a:ext cx="6683765" cy="665847"/>
          </a:xfrm>
        </p:spPr>
        <p:txBody>
          <a:bodyPr>
            <a:normAutofit fontScale="90000"/>
          </a:bodyPr>
          <a:lstStyle/>
          <a:p>
            <a:pPr algn="l"/>
            <a:r>
              <a:rPr lang="fr-BE" sz="4000" dirty="0" smtClean="0"/>
              <a:t>Reaching personal drives</a:t>
            </a:r>
            <a:endParaRPr lang="fr-BE" dirty="0"/>
          </a:p>
        </p:txBody>
      </p:sp>
      <p:sp>
        <p:nvSpPr>
          <p:cNvPr id="3" name="Espace réservé du contenu 2"/>
          <p:cNvSpPr>
            <a:spLocks noGrp="1"/>
          </p:cNvSpPr>
          <p:nvPr>
            <p:ph idx="1"/>
          </p:nvPr>
        </p:nvSpPr>
        <p:spPr>
          <a:xfrm>
            <a:off x="1319646" y="1094509"/>
            <a:ext cx="7308814" cy="5361990"/>
          </a:xfrm>
        </p:spPr>
        <p:txBody>
          <a:bodyPr>
            <a:normAutofit/>
          </a:bodyPr>
          <a:lstStyle/>
          <a:p>
            <a:pPr marL="857250" lvl="1"/>
            <a:r>
              <a:rPr lang="fr-BE" sz="1800" b="1" dirty="0" smtClean="0"/>
              <a:t>Students </a:t>
            </a:r>
            <a:r>
              <a:rPr lang="fr-BE" sz="1800" b="1" dirty="0" smtClean="0"/>
              <a:t>reported the importance to feel good in the new academic context</a:t>
            </a:r>
          </a:p>
          <a:p>
            <a:pPr marL="857250" lvl="1"/>
            <a:r>
              <a:rPr lang="fr-BE" sz="1800" b="1" dirty="0" err="1" smtClean="0"/>
              <a:t>Mentioned</a:t>
            </a:r>
            <a:r>
              <a:rPr lang="fr-BE" sz="1800" b="1" dirty="0" smtClean="0"/>
              <a:t> by 81% of participants and central for 36%</a:t>
            </a:r>
          </a:p>
          <a:p>
            <a:pPr marL="571500" lvl="1" indent="0">
              <a:buNone/>
            </a:pPr>
            <a:endParaRPr lang="fr-BE" sz="100" b="1" dirty="0" smtClean="0"/>
          </a:p>
          <a:p>
            <a:pPr marL="457200">
              <a:buFont typeface="+mj-lt"/>
              <a:buAutoNum type="arabicPeriod"/>
            </a:pPr>
            <a:r>
              <a:rPr lang="fr-BE" sz="1600" b="1" dirty="0" smtClean="0"/>
              <a:t>Confidence</a:t>
            </a:r>
          </a:p>
          <a:p>
            <a:pPr marL="857250" lvl="1"/>
            <a:r>
              <a:rPr lang="fr-BE" sz="1700" b="1" dirty="0" smtClean="0"/>
              <a:t>Lack of confidence and feeling of powerless impede </a:t>
            </a:r>
            <a:r>
              <a:rPr lang="fr-BE" sz="1700" b="1" dirty="0" smtClean="0"/>
              <a:t>student’s involvement</a:t>
            </a:r>
            <a:endParaRPr lang="fr-BE" sz="1700" b="1" dirty="0" smtClean="0"/>
          </a:p>
          <a:p>
            <a:pPr marL="857250" lvl="1"/>
            <a:endParaRPr lang="fr-BE" sz="1500" b="1" dirty="0" smtClean="0">
              <a:sym typeface="Wingdings" panose="05000000000000000000" pitchFamily="2" charset="2"/>
            </a:endParaRPr>
          </a:p>
          <a:p>
            <a:pPr marL="857250" lvl="1"/>
            <a:endParaRPr lang="fr-BE" sz="1050" b="1" dirty="0" smtClean="0">
              <a:sym typeface="Wingdings" panose="05000000000000000000" pitchFamily="2" charset="2"/>
            </a:endParaRPr>
          </a:p>
          <a:p>
            <a:pPr marL="857250" lvl="1"/>
            <a:endParaRPr lang="fr-BE" sz="1500" b="1" dirty="0" smtClean="0">
              <a:sym typeface="Wingdings" panose="05000000000000000000" pitchFamily="2" charset="2"/>
            </a:endParaRPr>
          </a:p>
          <a:p>
            <a:pPr marL="457200">
              <a:buFont typeface="+mj-lt"/>
              <a:buAutoNum type="arabicPeriod"/>
            </a:pPr>
            <a:r>
              <a:rPr lang="fr-BE" sz="1600" b="1" dirty="0" smtClean="0"/>
              <a:t>Passion</a:t>
            </a:r>
          </a:p>
          <a:p>
            <a:pPr marL="857250" lvl="1"/>
            <a:r>
              <a:rPr lang="fr-BE" sz="1600" b="1" dirty="0" smtClean="0"/>
              <a:t>Program has to </a:t>
            </a:r>
            <a:r>
              <a:rPr lang="fr-BE" sz="1600" b="1" dirty="0" err="1" smtClean="0"/>
              <a:t>make</a:t>
            </a:r>
            <a:r>
              <a:rPr lang="fr-BE" sz="1600" b="1" dirty="0" smtClean="0"/>
              <a:t> </a:t>
            </a:r>
            <a:r>
              <a:rPr lang="fr-BE" sz="1600" b="1" dirty="0" err="1" smtClean="0"/>
              <a:t>sense</a:t>
            </a:r>
            <a:r>
              <a:rPr lang="fr-BE" sz="1600" b="1" dirty="0" smtClean="0"/>
              <a:t> to </a:t>
            </a:r>
            <a:r>
              <a:rPr lang="fr-BE" sz="1600" b="1" dirty="0" err="1" smtClean="0"/>
              <a:t>them</a:t>
            </a:r>
            <a:r>
              <a:rPr lang="fr-BE" sz="1600" b="1" dirty="0" smtClean="0"/>
              <a:t>, to </a:t>
            </a:r>
            <a:r>
              <a:rPr lang="fr-BE" sz="1600" b="1" dirty="0" err="1" smtClean="0"/>
              <a:t>be</a:t>
            </a:r>
            <a:r>
              <a:rPr lang="fr-BE" sz="1600" b="1" dirty="0" smtClean="0"/>
              <a:t> </a:t>
            </a:r>
            <a:r>
              <a:rPr lang="fr-BE" sz="1600" b="1" dirty="0" err="1" smtClean="0"/>
              <a:t>fascinating</a:t>
            </a:r>
            <a:endParaRPr lang="fr-BE" sz="1600" b="1" dirty="0" smtClean="0"/>
          </a:p>
          <a:p>
            <a:pPr marL="1257300" lvl="2"/>
            <a:r>
              <a:rPr lang="fr-BE" sz="1600" b="1" dirty="0">
                <a:sym typeface="Wingdings" panose="05000000000000000000" pitchFamily="2" charset="2"/>
              </a:rPr>
              <a:t>Need of balanced </a:t>
            </a:r>
            <a:r>
              <a:rPr lang="fr-BE" sz="1600" b="1" dirty="0" smtClean="0">
                <a:sym typeface="Wingdings" panose="05000000000000000000" pitchFamily="2" charset="2"/>
              </a:rPr>
              <a:t>interest </a:t>
            </a:r>
            <a:r>
              <a:rPr lang="fr-BE" sz="1600" b="1" dirty="0" smtClean="0">
                <a:sym typeface="Wingdings" panose="05000000000000000000" pitchFamily="2" charset="2"/>
              </a:rPr>
              <a:t>across </a:t>
            </a:r>
            <a:r>
              <a:rPr lang="fr-BE" sz="1600" b="1" dirty="0">
                <a:sym typeface="Wingdings" panose="05000000000000000000" pitchFamily="2" charset="2"/>
              </a:rPr>
              <a:t>the </a:t>
            </a:r>
            <a:r>
              <a:rPr lang="fr-BE" sz="1600" b="1" dirty="0" smtClean="0">
                <a:sym typeface="Wingdings" panose="05000000000000000000" pitchFamily="2" charset="2"/>
              </a:rPr>
              <a:t>courses</a:t>
            </a:r>
          </a:p>
          <a:p>
            <a:pPr marL="857250" lvl="1">
              <a:buNone/>
            </a:pPr>
            <a:endParaRPr lang="fr-BE" sz="1600" b="1" dirty="0" smtClean="0">
              <a:sym typeface="Wingdings" panose="05000000000000000000" pitchFamily="2" charset="2"/>
            </a:endParaRPr>
          </a:p>
          <a:p>
            <a:pPr marL="857250" lvl="1">
              <a:buNone/>
            </a:pPr>
            <a:endParaRPr lang="fr-BE" sz="1600" b="1" dirty="0">
              <a:sym typeface="Wingdings" panose="05000000000000000000" pitchFamily="2" charset="2"/>
            </a:endParaRPr>
          </a:p>
          <a:p>
            <a:pPr marL="457200">
              <a:buFont typeface="+mj-lt"/>
              <a:buAutoNum type="arabicPeriod"/>
            </a:pPr>
            <a:r>
              <a:rPr lang="fr-BE" sz="1600" b="1" dirty="0" err="1" smtClean="0"/>
              <a:t>Belonging</a:t>
            </a:r>
            <a:endParaRPr lang="fr-BE" sz="1600" b="1" dirty="0" smtClean="0"/>
          </a:p>
          <a:p>
            <a:pPr marL="857250" lvl="1"/>
            <a:r>
              <a:rPr lang="fr-BE" sz="1600" b="1" dirty="0" err="1" smtClean="0"/>
              <a:t>Necessity</a:t>
            </a:r>
            <a:r>
              <a:rPr lang="fr-BE" sz="1600" b="1" dirty="0" smtClean="0"/>
              <a:t> to forge links </a:t>
            </a:r>
            <a:r>
              <a:rPr lang="fr-BE" sz="1600" b="1" dirty="0" err="1" smtClean="0"/>
              <a:t>with</a:t>
            </a:r>
            <a:r>
              <a:rPr lang="fr-BE" sz="1600" b="1" dirty="0" smtClean="0"/>
              <a:t> </a:t>
            </a:r>
            <a:r>
              <a:rPr lang="fr-BE" sz="1600" b="1" dirty="0" err="1" smtClean="0"/>
              <a:t>peers</a:t>
            </a:r>
            <a:r>
              <a:rPr lang="fr-BE" sz="1600" b="1" dirty="0" smtClean="0"/>
              <a:t> but in adaptive social group</a:t>
            </a:r>
          </a:p>
          <a:p>
            <a:pPr lvl="3"/>
            <a:endParaRPr lang="fr-BE" sz="1600" b="1" dirty="0" smtClean="0"/>
          </a:p>
          <a:p>
            <a:pPr lvl="3"/>
            <a:endParaRPr lang="fr-BE" sz="1600" b="1" dirty="0" smtClean="0"/>
          </a:p>
          <a:p>
            <a:pPr lvl="3"/>
            <a:endParaRPr lang="fr-BE" sz="1600" b="1" dirty="0" smtClean="0"/>
          </a:p>
          <a:p>
            <a:pPr lvl="3"/>
            <a:endParaRPr lang="fr-BE" sz="1600" b="1" dirty="0" smtClean="0"/>
          </a:p>
          <a:p>
            <a:pPr marL="0" indent="0">
              <a:buNone/>
            </a:pPr>
            <a:endParaRPr lang="fr-BE" sz="1600" b="1" dirty="0" smtClean="0"/>
          </a:p>
          <a:p>
            <a:pPr lvl="1"/>
            <a:endParaRPr lang="en-US" dirty="0" smtClean="0"/>
          </a:p>
        </p:txBody>
      </p:sp>
      <p:sp>
        <p:nvSpPr>
          <p:cNvPr id="4" name="Espace réservé du numéro de diapositive 3"/>
          <p:cNvSpPr>
            <a:spLocks noGrp="1"/>
          </p:cNvSpPr>
          <p:nvPr>
            <p:ph type="sldNum" sz="quarter" idx="12"/>
          </p:nvPr>
        </p:nvSpPr>
        <p:spPr/>
        <p:txBody>
          <a:bodyPr/>
          <a:lstStyle/>
          <a:p>
            <a:fld id="{D57F1E4F-1CFF-5643-939E-217C01CDF565}" type="slidenum">
              <a:rPr lang="en-US" smtClean="0"/>
              <a:pPr/>
              <a:t>42</a:t>
            </a:fld>
            <a:endParaRPr lang="en-US" dirty="0"/>
          </a:p>
        </p:txBody>
      </p:sp>
      <p:sp>
        <p:nvSpPr>
          <p:cNvPr id="7" name="ZoneTexte 6"/>
          <p:cNvSpPr txBox="1"/>
          <p:nvPr/>
        </p:nvSpPr>
        <p:spPr>
          <a:xfrm>
            <a:off x="3792682" y="2881746"/>
            <a:ext cx="4343400" cy="954107"/>
          </a:xfrm>
          <a:prstGeom prst="rect">
            <a:avLst/>
          </a:prstGeom>
          <a:solidFill>
            <a:schemeClr val="accent1">
              <a:lumMod val="60000"/>
              <a:lumOff val="40000"/>
            </a:schemeClr>
          </a:solidFill>
          <a:ln>
            <a:solidFill>
              <a:schemeClr val="tx2"/>
            </a:solidFill>
          </a:ln>
        </p:spPr>
        <p:txBody>
          <a:bodyPr wrap="square" rtlCol="0">
            <a:spAutoFit/>
          </a:bodyPr>
          <a:lstStyle/>
          <a:p>
            <a:pPr marL="0" lvl="1"/>
            <a:r>
              <a:rPr lang="fr-BE" sz="1400" dirty="0" smtClean="0"/>
              <a:t>I112: </a:t>
            </a:r>
            <a:r>
              <a:rPr lang="fr-BE" sz="1400" i="1" dirty="0" smtClean="0"/>
              <a:t>« I </a:t>
            </a:r>
            <a:r>
              <a:rPr lang="fr-BE" sz="1400" i="1" dirty="0" err="1" smtClean="0"/>
              <a:t>knew</a:t>
            </a:r>
            <a:r>
              <a:rPr lang="fr-BE" sz="1400" i="1" dirty="0" smtClean="0"/>
              <a:t> </a:t>
            </a:r>
            <a:r>
              <a:rPr lang="fr-BE" sz="1400" i="1" dirty="0" err="1" smtClean="0"/>
              <a:t>what</a:t>
            </a:r>
            <a:r>
              <a:rPr lang="fr-BE" sz="1400" i="1" dirty="0" smtClean="0"/>
              <a:t> I have to do to </a:t>
            </a:r>
            <a:r>
              <a:rPr lang="fr-BE" sz="1400" i="1" dirty="0" err="1" smtClean="0"/>
              <a:t>achieve</a:t>
            </a:r>
            <a:r>
              <a:rPr lang="fr-BE" sz="1400" i="1" dirty="0" smtClean="0"/>
              <a:t> but, I </a:t>
            </a:r>
            <a:r>
              <a:rPr lang="fr-BE" sz="1400" i="1" dirty="0" err="1" smtClean="0"/>
              <a:t>don’t</a:t>
            </a:r>
            <a:r>
              <a:rPr lang="fr-BE" sz="1400" i="1" dirty="0" smtClean="0"/>
              <a:t> </a:t>
            </a:r>
            <a:r>
              <a:rPr lang="fr-BE" sz="1400" i="1" dirty="0" err="1" smtClean="0"/>
              <a:t>feel</a:t>
            </a:r>
            <a:r>
              <a:rPr lang="fr-BE" sz="1400" i="1" dirty="0" smtClean="0"/>
              <a:t> able to do </a:t>
            </a:r>
            <a:r>
              <a:rPr lang="fr-BE" sz="1400" i="1" dirty="0" err="1" smtClean="0"/>
              <a:t>it</a:t>
            </a:r>
            <a:r>
              <a:rPr lang="fr-BE" sz="1400" i="1" dirty="0" smtClean="0"/>
              <a:t>. I have </a:t>
            </a:r>
            <a:r>
              <a:rPr lang="fr-BE" sz="1400" i="1" dirty="0" err="1" smtClean="0"/>
              <a:t>got</a:t>
            </a:r>
            <a:r>
              <a:rPr lang="fr-BE" sz="1400" i="1" dirty="0" smtClean="0"/>
              <a:t> no self-confidence… I </a:t>
            </a:r>
            <a:r>
              <a:rPr lang="fr-BE" sz="1400" i="1" dirty="0" err="1" smtClean="0"/>
              <a:t>am</a:t>
            </a:r>
            <a:r>
              <a:rPr lang="fr-BE" sz="1400" i="1" dirty="0" smtClean="0"/>
              <a:t> </a:t>
            </a:r>
            <a:r>
              <a:rPr lang="fr-BE" sz="1400" i="1" dirty="0" err="1" smtClean="0"/>
              <a:t>so</a:t>
            </a:r>
            <a:r>
              <a:rPr lang="fr-BE" sz="1400" i="1" dirty="0" smtClean="0"/>
              <a:t> </a:t>
            </a:r>
            <a:r>
              <a:rPr lang="fr-BE" sz="1400" i="1" dirty="0" err="1" smtClean="0"/>
              <a:t>afraid</a:t>
            </a:r>
            <a:r>
              <a:rPr lang="fr-BE" sz="1400" i="1" dirty="0" smtClean="0"/>
              <a:t> to </a:t>
            </a:r>
            <a:r>
              <a:rPr lang="fr-BE" sz="1400" i="1" dirty="0" err="1" smtClean="0"/>
              <a:t>fail</a:t>
            </a:r>
            <a:r>
              <a:rPr lang="fr-BE" sz="1400" i="1" dirty="0" smtClean="0"/>
              <a:t> </a:t>
            </a:r>
            <a:r>
              <a:rPr lang="fr-BE" sz="1400" i="1" dirty="0" err="1" smtClean="0"/>
              <a:t>that</a:t>
            </a:r>
            <a:r>
              <a:rPr lang="fr-BE" sz="1400" i="1" dirty="0" smtClean="0"/>
              <a:t> </a:t>
            </a:r>
            <a:r>
              <a:rPr lang="fr-BE" sz="1400" i="1" dirty="0" err="1" smtClean="0"/>
              <a:t>it</a:t>
            </a:r>
            <a:r>
              <a:rPr lang="fr-BE" sz="1400" i="1" dirty="0" smtClean="0"/>
              <a:t> blocks me. It </a:t>
            </a:r>
            <a:r>
              <a:rPr lang="fr-BE" sz="1400" i="1" dirty="0" err="1" smtClean="0"/>
              <a:t>is</a:t>
            </a:r>
            <a:r>
              <a:rPr lang="fr-BE" sz="1400" i="1" dirty="0" smtClean="0"/>
              <a:t> the </a:t>
            </a:r>
            <a:r>
              <a:rPr lang="fr-BE" sz="1400" i="1" dirty="0" err="1" smtClean="0"/>
              <a:t>fear</a:t>
            </a:r>
            <a:r>
              <a:rPr lang="fr-BE" sz="1400" i="1" dirty="0" smtClean="0"/>
              <a:t> of </a:t>
            </a:r>
            <a:r>
              <a:rPr lang="fr-BE" sz="1400" i="1" dirty="0" err="1" smtClean="0"/>
              <a:t>failing</a:t>
            </a:r>
            <a:r>
              <a:rPr lang="fr-BE" sz="1400" i="1" dirty="0" smtClean="0"/>
              <a:t> </a:t>
            </a:r>
            <a:r>
              <a:rPr lang="fr-BE" sz="1400" i="1" dirty="0" err="1" smtClean="0"/>
              <a:t>while</a:t>
            </a:r>
            <a:r>
              <a:rPr lang="fr-BE" sz="1400" i="1" dirty="0" smtClean="0"/>
              <a:t> </a:t>
            </a:r>
            <a:r>
              <a:rPr lang="fr-BE" sz="1400" i="1" dirty="0" err="1" smtClean="0"/>
              <a:t>you</a:t>
            </a:r>
            <a:r>
              <a:rPr lang="fr-BE" sz="1400" i="1" dirty="0" smtClean="0"/>
              <a:t> </a:t>
            </a:r>
            <a:r>
              <a:rPr lang="fr-BE" sz="1400" i="1" dirty="0" err="1" smtClean="0"/>
              <a:t>really</a:t>
            </a:r>
            <a:r>
              <a:rPr lang="fr-BE" sz="1400" i="1" dirty="0" smtClean="0"/>
              <a:t> </a:t>
            </a:r>
            <a:r>
              <a:rPr lang="fr-BE" sz="1400" i="1" dirty="0" err="1" smtClean="0"/>
              <a:t>try</a:t>
            </a:r>
            <a:r>
              <a:rPr lang="fr-BE" sz="1400" i="1" dirty="0" smtClean="0"/>
              <a:t> to </a:t>
            </a:r>
            <a:r>
              <a:rPr lang="fr-BE" sz="1400" i="1" dirty="0" err="1" smtClean="0"/>
              <a:t>succeed</a:t>
            </a:r>
            <a:r>
              <a:rPr lang="fr-BE" sz="1400" i="1" dirty="0" smtClean="0"/>
              <a:t>.»</a:t>
            </a:r>
            <a:endParaRPr lang="fr-BE" sz="1700" i="1" dirty="0" smtClean="0"/>
          </a:p>
        </p:txBody>
      </p:sp>
      <p:sp>
        <p:nvSpPr>
          <p:cNvPr id="9" name="ZoneTexte 8"/>
          <p:cNvSpPr txBox="1"/>
          <p:nvPr/>
        </p:nvSpPr>
        <p:spPr>
          <a:xfrm>
            <a:off x="2878282" y="4630388"/>
            <a:ext cx="5774377" cy="523220"/>
          </a:xfrm>
          <a:prstGeom prst="rect">
            <a:avLst/>
          </a:prstGeom>
          <a:solidFill>
            <a:schemeClr val="accent1">
              <a:lumMod val="40000"/>
              <a:lumOff val="60000"/>
            </a:schemeClr>
          </a:solidFill>
          <a:ln>
            <a:solidFill>
              <a:schemeClr val="tx2"/>
            </a:solidFill>
          </a:ln>
        </p:spPr>
        <p:txBody>
          <a:bodyPr wrap="square" rtlCol="0">
            <a:spAutoFit/>
          </a:bodyPr>
          <a:lstStyle/>
          <a:p>
            <a:pPr marL="0" lvl="1"/>
            <a:r>
              <a:rPr lang="fr-BE" sz="1400" i="1" dirty="0" smtClean="0"/>
              <a:t>I082: « </a:t>
            </a:r>
            <a:r>
              <a:rPr lang="fr-BE" sz="1400" dirty="0" err="1" smtClean="0"/>
              <a:t>Given</a:t>
            </a:r>
            <a:r>
              <a:rPr lang="fr-BE" sz="1400" dirty="0" smtClean="0"/>
              <a:t> </a:t>
            </a:r>
            <a:r>
              <a:rPr lang="fr-BE" sz="1400" dirty="0" err="1" smtClean="0"/>
              <a:t>that</a:t>
            </a:r>
            <a:r>
              <a:rPr lang="fr-BE" sz="1400" dirty="0" smtClean="0"/>
              <a:t> I </a:t>
            </a:r>
            <a:r>
              <a:rPr lang="fr-BE" sz="1400" dirty="0" err="1" smtClean="0"/>
              <a:t>didn’t</a:t>
            </a:r>
            <a:r>
              <a:rPr lang="fr-BE" sz="1400" dirty="0" smtClean="0"/>
              <a:t> </a:t>
            </a:r>
            <a:r>
              <a:rPr lang="fr-BE" sz="1400" dirty="0" err="1" smtClean="0"/>
              <a:t>like</a:t>
            </a:r>
            <a:r>
              <a:rPr lang="fr-BE" sz="1400" dirty="0" smtClean="0"/>
              <a:t> the course, I </a:t>
            </a:r>
            <a:r>
              <a:rPr lang="fr-BE" sz="1400" dirty="0" err="1" smtClean="0"/>
              <a:t>putted</a:t>
            </a:r>
            <a:r>
              <a:rPr lang="fr-BE" sz="1400" dirty="0" smtClean="0"/>
              <a:t> </a:t>
            </a:r>
            <a:r>
              <a:rPr lang="fr-BE" sz="1400" dirty="0" err="1" smtClean="0"/>
              <a:t>it</a:t>
            </a:r>
            <a:r>
              <a:rPr lang="fr-BE" sz="1400" dirty="0" smtClean="0"/>
              <a:t> </a:t>
            </a:r>
            <a:r>
              <a:rPr lang="fr-BE" sz="1400" dirty="0" err="1" smtClean="0"/>
              <a:t>aside</a:t>
            </a:r>
            <a:r>
              <a:rPr lang="fr-BE" sz="1400" dirty="0" smtClean="0"/>
              <a:t> and </a:t>
            </a:r>
            <a:r>
              <a:rPr lang="fr-BE" sz="1400" dirty="0" err="1" smtClean="0"/>
              <a:t>it</a:t>
            </a:r>
            <a:r>
              <a:rPr lang="fr-BE" sz="1400" dirty="0" smtClean="0"/>
              <a:t> </a:t>
            </a:r>
            <a:r>
              <a:rPr lang="fr-BE" sz="1400" dirty="0" err="1" smtClean="0"/>
              <a:t>was</a:t>
            </a:r>
            <a:r>
              <a:rPr lang="fr-BE" sz="1400" dirty="0" smtClean="0"/>
              <a:t> </a:t>
            </a:r>
            <a:r>
              <a:rPr lang="fr-BE" sz="1400" dirty="0" err="1" smtClean="0"/>
              <a:t>my</a:t>
            </a:r>
            <a:r>
              <a:rPr lang="fr-BE" sz="1400" dirty="0" smtClean="0"/>
              <a:t> major </a:t>
            </a:r>
            <a:r>
              <a:rPr lang="fr-BE" sz="1400" dirty="0" err="1" smtClean="0"/>
              <a:t>mistake</a:t>
            </a:r>
            <a:r>
              <a:rPr lang="fr-BE" sz="1400" dirty="0" smtClean="0"/>
              <a:t>. »</a:t>
            </a:r>
            <a:endParaRPr lang="fr-BE" sz="1400" i="1" dirty="0" smtClean="0"/>
          </a:p>
        </p:txBody>
      </p:sp>
      <p:sp>
        <p:nvSpPr>
          <p:cNvPr id="10" name="ZoneTexte 9"/>
          <p:cNvSpPr txBox="1"/>
          <p:nvPr/>
        </p:nvSpPr>
        <p:spPr>
          <a:xfrm>
            <a:off x="1486395" y="5877625"/>
            <a:ext cx="6754091" cy="523220"/>
          </a:xfrm>
          <a:prstGeom prst="rect">
            <a:avLst/>
          </a:prstGeom>
          <a:solidFill>
            <a:schemeClr val="accent1">
              <a:lumMod val="60000"/>
              <a:lumOff val="40000"/>
            </a:schemeClr>
          </a:solidFill>
          <a:ln>
            <a:solidFill>
              <a:schemeClr val="tx2"/>
            </a:solidFill>
          </a:ln>
        </p:spPr>
        <p:txBody>
          <a:bodyPr wrap="square" rtlCol="0">
            <a:spAutoFit/>
          </a:bodyPr>
          <a:lstStyle/>
          <a:p>
            <a:pPr marL="0" lvl="1"/>
            <a:r>
              <a:rPr lang="fr-BE" sz="1400" dirty="0" smtClean="0"/>
              <a:t>I102: </a:t>
            </a:r>
            <a:r>
              <a:rPr lang="fr-BE" sz="1400" i="1" dirty="0" smtClean="0"/>
              <a:t>« </a:t>
            </a:r>
            <a:r>
              <a:rPr lang="fr-BE" sz="1400" dirty="0" err="1" smtClean="0"/>
              <a:t>We</a:t>
            </a:r>
            <a:r>
              <a:rPr lang="fr-BE" sz="1400" dirty="0" smtClean="0"/>
              <a:t> </a:t>
            </a:r>
            <a:r>
              <a:rPr lang="fr-BE" sz="1400" dirty="0" err="1" smtClean="0"/>
              <a:t>were</a:t>
            </a:r>
            <a:r>
              <a:rPr lang="fr-BE" sz="1400" dirty="0" smtClean="0"/>
              <a:t> all in the </a:t>
            </a:r>
            <a:r>
              <a:rPr lang="fr-BE" sz="1400" dirty="0" err="1" smtClean="0"/>
              <a:t>same</a:t>
            </a:r>
            <a:r>
              <a:rPr lang="fr-BE" sz="1400" dirty="0" smtClean="0"/>
              <a:t> situation. It </a:t>
            </a:r>
            <a:r>
              <a:rPr lang="fr-BE" sz="1400" dirty="0" err="1" smtClean="0"/>
              <a:t>was</a:t>
            </a:r>
            <a:r>
              <a:rPr lang="fr-BE" sz="1400" dirty="0" smtClean="0"/>
              <a:t> a mass </a:t>
            </a:r>
            <a:r>
              <a:rPr lang="fr-BE" sz="1400" dirty="0" err="1" smtClean="0"/>
              <a:t>effect</a:t>
            </a:r>
            <a:r>
              <a:rPr lang="fr-BE" sz="1400" dirty="0" smtClean="0"/>
              <a:t>. </a:t>
            </a:r>
            <a:r>
              <a:rPr lang="fr-BE" sz="1400" dirty="0" err="1" smtClean="0"/>
              <a:t>Somebody</a:t>
            </a:r>
            <a:r>
              <a:rPr lang="fr-BE" sz="1400" dirty="0" smtClean="0"/>
              <a:t> </a:t>
            </a:r>
            <a:r>
              <a:rPr lang="fr-BE" sz="1400" dirty="0" err="1" smtClean="0"/>
              <a:t>said</a:t>
            </a:r>
            <a:r>
              <a:rPr lang="fr-BE" sz="1400" dirty="0" smtClean="0"/>
              <a:t> ‘</a:t>
            </a:r>
            <a:r>
              <a:rPr lang="fr-BE" sz="1400" dirty="0" err="1" smtClean="0"/>
              <a:t>let’s</a:t>
            </a:r>
            <a:r>
              <a:rPr lang="fr-BE" sz="1400" dirty="0" smtClean="0"/>
              <a:t> have a drink’ and </a:t>
            </a:r>
            <a:r>
              <a:rPr lang="fr-BE" sz="1400" dirty="0" err="1" smtClean="0"/>
              <a:t>everyone</a:t>
            </a:r>
            <a:r>
              <a:rPr lang="fr-BE" sz="1400" dirty="0" smtClean="0"/>
              <a:t> </a:t>
            </a:r>
            <a:r>
              <a:rPr lang="fr-BE" sz="1400" dirty="0" err="1" smtClean="0"/>
              <a:t>followed</a:t>
            </a:r>
            <a:r>
              <a:rPr lang="fr-BE" sz="1400" dirty="0" smtClean="0"/>
              <a:t>. </a:t>
            </a:r>
            <a:r>
              <a:rPr lang="fr-BE" sz="1400" dirty="0" err="1" smtClean="0"/>
              <a:t>We</a:t>
            </a:r>
            <a:r>
              <a:rPr lang="fr-BE" sz="1400" dirty="0" smtClean="0"/>
              <a:t> </a:t>
            </a:r>
            <a:r>
              <a:rPr lang="fr-BE" sz="1400" dirty="0" err="1" smtClean="0"/>
              <a:t>pulled</a:t>
            </a:r>
            <a:r>
              <a:rPr lang="fr-BE" sz="1400" dirty="0" smtClean="0"/>
              <a:t> </a:t>
            </a:r>
            <a:r>
              <a:rPr lang="fr-BE" sz="1400" dirty="0" err="1" smtClean="0"/>
              <a:t>each</a:t>
            </a:r>
            <a:r>
              <a:rPr lang="fr-BE" sz="1400" dirty="0" smtClean="0"/>
              <a:t> </a:t>
            </a:r>
            <a:r>
              <a:rPr lang="fr-BE" sz="1400" dirty="0" err="1" smtClean="0"/>
              <a:t>other</a:t>
            </a:r>
            <a:r>
              <a:rPr lang="fr-BE" sz="1400" dirty="0" smtClean="0"/>
              <a:t> down and </a:t>
            </a:r>
            <a:r>
              <a:rPr lang="fr-BE" sz="1400" dirty="0" err="1" smtClean="0"/>
              <a:t>we</a:t>
            </a:r>
            <a:r>
              <a:rPr lang="fr-BE" sz="1400" dirty="0" smtClean="0"/>
              <a:t> all </a:t>
            </a:r>
            <a:r>
              <a:rPr lang="fr-BE" sz="1400" dirty="0" err="1" smtClean="0"/>
              <a:t>failed</a:t>
            </a:r>
            <a:r>
              <a:rPr lang="fr-BE" sz="1400" dirty="0" smtClean="0"/>
              <a:t> the </a:t>
            </a:r>
            <a:r>
              <a:rPr lang="fr-BE" sz="1400" dirty="0" err="1" smtClean="0"/>
              <a:t>year</a:t>
            </a:r>
            <a:r>
              <a:rPr lang="fr-BE" sz="1400" dirty="0" smtClean="0"/>
              <a:t>.»</a:t>
            </a:r>
            <a:endParaRPr lang="fr-BE" sz="1400" b="1" dirty="0" smtClean="0"/>
          </a:p>
        </p:txBody>
      </p:sp>
    </p:spTree>
    <p:extLst>
      <p:ext uri="{BB962C8B-B14F-4D97-AF65-F5344CB8AC3E}">
        <p14:creationId xmlns:p14="http://schemas.microsoft.com/office/powerpoint/2010/main" val="1168632017"/>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5800" y="279787"/>
            <a:ext cx="8458200" cy="665847"/>
          </a:xfrm>
        </p:spPr>
        <p:txBody>
          <a:bodyPr>
            <a:normAutofit fontScale="90000"/>
          </a:bodyPr>
          <a:lstStyle/>
          <a:p>
            <a:r>
              <a:rPr lang="fr-BE" sz="4000" dirty="0" smtClean="0"/>
              <a:t>Fighting against an overwhelming program</a:t>
            </a:r>
            <a:endParaRPr lang="fr-BE" dirty="0"/>
          </a:p>
        </p:txBody>
      </p:sp>
      <p:sp>
        <p:nvSpPr>
          <p:cNvPr id="3" name="Espace réservé du contenu 2"/>
          <p:cNvSpPr>
            <a:spLocks noGrp="1"/>
          </p:cNvSpPr>
          <p:nvPr>
            <p:ph idx="1"/>
          </p:nvPr>
        </p:nvSpPr>
        <p:spPr>
          <a:xfrm>
            <a:off x="1278082" y="1066800"/>
            <a:ext cx="7350377" cy="5664926"/>
          </a:xfrm>
        </p:spPr>
        <p:txBody>
          <a:bodyPr>
            <a:normAutofit/>
          </a:bodyPr>
          <a:lstStyle/>
          <a:p>
            <a:pPr marL="857250" lvl="1"/>
            <a:r>
              <a:rPr lang="fr-BE" sz="1800" b="1" dirty="0" smtClean="0"/>
              <a:t>Managing </a:t>
            </a:r>
            <a:r>
              <a:rPr lang="fr-BE" sz="1800" b="1" dirty="0" smtClean="0"/>
              <a:t>academic workload was found as a central source of adjustment difficulties</a:t>
            </a:r>
          </a:p>
          <a:p>
            <a:pPr marL="857250" lvl="1"/>
            <a:r>
              <a:rPr lang="fr-BE" sz="1800" b="1" dirty="0" err="1" smtClean="0"/>
              <a:t>Mentioned</a:t>
            </a:r>
            <a:r>
              <a:rPr lang="fr-BE" sz="1800" b="1" dirty="0" smtClean="0"/>
              <a:t> by 100% of participants and central for 72%</a:t>
            </a:r>
          </a:p>
          <a:p>
            <a:pPr marL="571500" lvl="1" indent="0">
              <a:buNone/>
            </a:pPr>
            <a:endParaRPr lang="fr-BE" sz="100" b="1" dirty="0" smtClean="0"/>
          </a:p>
          <a:p>
            <a:pPr marL="457200">
              <a:buFont typeface="+mj-lt"/>
              <a:buAutoNum type="arabicPeriod"/>
            </a:pPr>
            <a:r>
              <a:rPr lang="fr-BE" sz="1600" b="1" dirty="0" err="1" smtClean="0"/>
              <a:t>Workload</a:t>
            </a:r>
            <a:endParaRPr lang="fr-BE" sz="1600" b="1" dirty="0" smtClean="0"/>
          </a:p>
          <a:p>
            <a:pPr marL="857250" lvl="1"/>
            <a:r>
              <a:rPr lang="fr-BE" sz="1600" b="1" dirty="0" smtClean="0"/>
              <a:t>Heavy </a:t>
            </a:r>
            <a:r>
              <a:rPr lang="fr-BE" sz="1600" b="1" dirty="0" err="1" smtClean="0"/>
              <a:t>workload</a:t>
            </a:r>
            <a:r>
              <a:rPr lang="fr-BE" sz="1600" b="1" dirty="0" smtClean="0"/>
              <a:t>, </a:t>
            </a:r>
            <a:r>
              <a:rPr lang="fr-BE" sz="1600" b="1" dirty="0" err="1" smtClean="0"/>
              <a:t>fast</a:t>
            </a:r>
            <a:r>
              <a:rPr lang="fr-BE" sz="1600" b="1" dirty="0" smtClean="0"/>
              <a:t> </a:t>
            </a:r>
            <a:r>
              <a:rPr lang="fr-BE" sz="1600" b="1" dirty="0" err="1" smtClean="0"/>
              <a:t>work</a:t>
            </a:r>
            <a:r>
              <a:rPr lang="fr-BE" sz="1600" b="1" dirty="0" smtClean="0"/>
              <a:t> pace and </a:t>
            </a:r>
            <a:r>
              <a:rPr lang="fr-BE" sz="1600" b="1" dirty="0" err="1" smtClean="0"/>
              <a:t>interdependent</a:t>
            </a:r>
            <a:r>
              <a:rPr lang="fr-BE" sz="1600" b="1" dirty="0"/>
              <a:t> </a:t>
            </a:r>
            <a:r>
              <a:rPr lang="fr-BE" sz="1600" b="1" dirty="0" smtClean="0"/>
              <a:t>courses’ content</a:t>
            </a:r>
          </a:p>
          <a:p>
            <a:pPr marL="1257300" lvl="2"/>
            <a:r>
              <a:rPr lang="fr-BE" sz="1600" b="1" dirty="0" smtClean="0">
                <a:sym typeface="Wingdings" panose="05000000000000000000" pitchFamily="2" charset="2"/>
              </a:rPr>
              <a:t>Quick, </a:t>
            </a:r>
            <a:r>
              <a:rPr lang="fr-BE" sz="1600" b="1" dirty="0" err="1" smtClean="0">
                <a:sym typeface="Wingdings" panose="05000000000000000000" pitchFamily="2" charset="2"/>
              </a:rPr>
              <a:t>overwhelming</a:t>
            </a:r>
            <a:r>
              <a:rPr lang="fr-BE" sz="1600" b="1" dirty="0" smtClean="0">
                <a:sym typeface="Wingdings" panose="05000000000000000000" pitchFamily="2" charset="2"/>
              </a:rPr>
              <a:t> and </a:t>
            </a:r>
            <a:r>
              <a:rPr lang="fr-BE" sz="1600" b="1" dirty="0" err="1" smtClean="0">
                <a:sym typeface="Wingdings" panose="05000000000000000000" pitchFamily="2" charset="2"/>
              </a:rPr>
              <a:t>irretrievable</a:t>
            </a:r>
            <a:r>
              <a:rPr lang="fr-BE" sz="1600" b="1" dirty="0" smtClean="0">
                <a:sym typeface="Wingdings" panose="05000000000000000000" pitchFamily="2" charset="2"/>
              </a:rPr>
              <a:t> gaps</a:t>
            </a:r>
          </a:p>
          <a:p>
            <a:pPr marL="571500" lvl="1" indent="0">
              <a:buNone/>
            </a:pPr>
            <a:endParaRPr lang="fr-BE" sz="1600" i="1" dirty="0" smtClean="0"/>
          </a:p>
          <a:p>
            <a:pPr marL="571500" lvl="1" indent="0">
              <a:buNone/>
            </a:pPr>
            <a:endParaRPr lang="fr-BE" sz="1600" i="1" dirty="0" smtClean="0"/>
          </a:p>
          <a:p>
            <a:pPr marL="571500" lvl="1" indent="0">
              <a:buNone/>
            </a:pPr>
            <a:endParaRPr lang="fr-BE" sz="1600" i="1" dirty="0" smtClean="0"/>
          </a:p>
          <a:p>
            <a:pPr marL="457200">
              <a:buFont typeface="+mj-lt"/>
              <a:buAutoNum type="arabicPeriod"/>
            </a:pPr>
            <a:r>
              <a:rPr lang="fr-BE" sz="1600" b="1" dirty="0" smtClean="0"/>
              <a:t>Total </a:t>
            </a:r>
            <a:r>
              <a:rPr lang="fr-BE" sz="1600" b="1" dirty="0" err="1" smtClean="0"/>
              <a:t>Investment</a:t>
            </a:r>
            <a:endParaRPr lang="fr-BE" sz="1600" b="1" dirty="0" smtClean="0"/>
          </a:p>
          <a:p>
            <a:pPr marL="857250" lvl="1"/>
            <a:r>
              <a:rPr lang="fr-BE" sz="1600" b="1" dirty="0" err="1" smtClean="0"/>
              <a:t>Need</a:t>
            </a:r>
            <a:r>
              <a:rPr lang="fr-BE" sz="1600" b="1" dirty="0" smtClean="0"/>
              <a:t> to </a:t>
            </a:r>
            <a:r>
              <a:rPr lang="fr-BE" sz="1600" b="1" dirty="0" err="1" smtClean="0"/>
              <a:t>devote</a:t>
            </a:r>
            <a:r>
              <a:rPr lang="fr-BE" sz="1600" b="1" dirty="0" smtClean="0"/>
              <a:t> all </a:t>
            </a:r>
            <a:r>
              <a:rPr lang="fr-BE" sz="1600" b="1" dirty="0" err="1" smtClean="0"/>
              <a:t>their</a:t>
            </a:r>
            <a:r>
              <a:rPr lang="fr-BE" sz="1600" b="1" dirty="0" smtClean="0"/>
              <a:t> </a:t>
            </a:r>
            <a:r>
              <a:rPr lang="fr-BE" sz="1600" b="1" dirty="0" err="1" smtClean="0"/>
              <a:t>energy</a:t>
            </a:r>
            <a:r>
              <a:rPr lang="fr-BE" sz="1600" b="1" dirty="0" smtClean="0"/>
              <a:t> in </a:t>
            </a:r>
            <a:r>
              <a:rPr lang="fr-BE" sz="1600" b="1" dirty="0" err="1" smtClean="0"/>
              <a:t>their</a:t>
            </a:r>
            <a:r>
              <a:rPr lang="fr-BE" sz="1600" b="1" dirty="0" smtClean="0"/>
              <a:t> </a:t>
            </a:r>
            <a:r>
              <a:rPr lang="fr-BE" sz="1600" b="1" dirty="0" err="1" smtClean="0"/>
              <a:t>study</a:t>
            </a:r>
            <a:r>
              <a:rPr lang="fr-BE" sz="1600" b="1" dirty="0" smtClean="0"/>
              <a:t> program; </a:t>
            </a:r>
            <a:r>
              <a:rPr lang="fr-BE" sz="1600" b="1" dirty="0" err="1" smtClean="0"/>
              <a:t>make</a:t>
            </a:r>
            <a:r>
              <a:rPr lang="fr-BE" sz="1600" b="1" dirty="0" smtClean="0"/>
              <a:t> </a:t>
            </a:r>
            <a:r>
              <a:rPr lang="fr-BE" sz="1600" b="1" dirty="0" err="1" smtClean="0"/>
              <a:t>it</a:t>
            </a:r>
            <a:r>
              <a:rPr lang="fr-BE" sz="1600" b="1" dirty="0" smtClean="0"/>
              <a:t> the top </a:t>
            </a:r>
            <a:r>
              <a:rPr lang="fr-BE" sz="1600" b="1" dirty="0" err="1" smtClean="0"/>
              <a:t>priority</a:t>
            </a:r>
            <a:endParaRPr lang="fr-BE" sz="1600" b="1" dirty="0" smtClean="0"/>
          </a:p>
          <a:p>
            <a:pPr marL="1257300" lvl="2"/>
            <a:r>
              <a:rPr lang="fr-BE" sz="1600" b="1" dirty="0" smtClean="0"/>
              <a:t>Important risk of exhaustion and </a:t>
            </a:r>
            <a:r>
              <a:rPr lang="fr-BE" sz="1600" b="1" dirty="0" smtClean="0"/>
              <a:t>burnout.</a:t>
            </a:r>
            <a:endParaRPr lang="fr-BE" sz="1600" b="1" dirty="0" smtClean="0"/>
          </a:p>
          <a:p>
            <a:pPr lvl="3"/>
            <a:endParaRPr lang="fr-BE" sz="1600" b="1" dirty="0" smtClean="0"/>
          </a:p>
          <a:p>
            <a:pPr lvl="3"/>
            <a:endParaRPr lang="fr-BE" sz="1600" b="1" dirty="0" smtClean="0"/>
          </a:p>
          <a:p>
            <a:pPr lvl="3"/>
            <a:endParaRPr lang="fr-BE" sz="1600" b="1" dirty="0" smtClean="0"/>
          </a:p>
          <a:p>
            <a:pPr lvl="3"/>
            <a:endParaRPr lang="fr-BE" sz="1600" b="1" dirty="0" smtClean="0"/>
          </a:p>
          <a:p>
            <a:pPr marL="0" indent="0">
              <a:buNone/>
            </a:pPr>
            <a:endParaRPr lang="fr-BE" sz="1600" b="1" dirty="0" smtClean="0"/>
          </a:p>
          <a:p>
            <a:pPr lvl="1"/>
            <a:endParaRPr lang="en-US" sz="1600" dirty="0" smtClean="0"/>
          </a:p>
        </p:txBody>
      </p:sp>
      <p:sp>
        <p:nvSpPr>
          <p:cNvPr id="7" name="ZoneTexte 6"/>
          <p:cNvSpPr txBox="1"/>
          <p:nvPr/>
        </p:nvSpPr>
        <p:spPr>
          <a:xfrm>
            <a:off x="2810989" y="2959100"/>
            <a:ext cx="6333011" cy="738664"/>
          </a:xfrm>
          <a:prstGeom prst="rect">
            <a:avLst/>
          </a:prstGeom>
          <a:solidFill>
            <a:schemeClr val="accent1">
              <a:lumMod val="40000"/>
              <a:lumOff val="60000"/>
            </a:schemeClr>
          </a:solidFill>
          <a:ln>
            <a:solidFill>
              <a:schemeClr val="tx2"/>
            </a:solidFill>
          </a:ln>
        </p:spPr>
        <p:txBody>
          <a:bodyPr wrap="square" rtlCol="0">
            <a:spAutoFit/>
          </a:bodyPr>
          <a:lstStyle/>
          <a:p>
            <a:pPr marL="0" lvl="1"/>
            <a:r>
              <a:rPr lang="fr-BE" sz="1400" dirty="0" smtClean="0"/>
              <a:t>I072: </a:t>
            </a:r>
            <a:r>
              <a:rPr lang="fr-BE" sz="1400" i="1" dirty="0" smtClean="0"/>
              <a:t>« </a:t>
            </a:r>
            <a:r>
              <a:rPr lang="fr-BE" sz="1400" i="1" dirty="0" err="1" smtClean="0"/>
              <a:t>It’s</a:t>
            </a:r>
            <a:r>
              <a:rPr lang="fr-BE" sz="1400" i="1" dirty="0" smtClean="0"/>
              <a:t> </a:t>
            </a:r>
            <a:r>
              <a:rPr lang="fr-BE" sz="1400" i="1" dirty="0" err="1" smtClean="0"/>
              <a:t>completely</a:t>
            </a:r>
            <a:r>
              <a:rPr lang="fr-BE" sz="1400" i="1" dirty="0" smtClean="0"/>
              <a:t> </a:t>
            </a:r>
            <a:r>
              <a:rPr lang="fr-BE" sz="1400" i="1" dirty="0" err="1" smtClean="0"/>
              <a:t>demotivating</a:t>
            </a:r>
            <a:r>
              <a:rPr lang="fr-BE" sz="1400" i="1" dirty="0" smtClean="0"/>
              <a:t>. As </a:t>
            </a:r>
            <a:r>
              <a:rPr lang="fr-BE" sz="1400" i="1" dirty="0" err="1" smtClean="0"/>
              <a:t>soon</a:t>
            </a:r>
            <a:r>
              <a:rPr lang="fr-BE" sz="1400" i="1" dirty="0" smtClean="0"/>
              <a:t> as </a:t>
            </a:r>
            <a:r>
              <a:rPr lang="fr-BE" sz="1400" i="1" dirty="0" err="1" smtClean="0"/>
              <a:t>we</a:t>
            </a:r>
            <a:r>
              <a:rPr lang="fr-BE" sz="1400" i="1" dirty="0" smtClean="0"/>
              <a:t> miss </a:t>
            </a:r>
            <a:r>
              <a:rPr lang="fr-BE" sz="1400" i="1" dirty="0" err="1" smtClean="0"/>
              <a:t>something</a:t>
            </a:r>
            <a:r>
              <a:rPr lang="fr-BE" sz="1400" i="1" dirty="0" smtClean="0"/>
              <a:t>, </a:t>
            </a:r>
            <a:r>
              <a:rPr lang="fr-BE" sz="1400" i="1" dirty="0" err="1" smtClean="0"/>
              <a:t>it</a:t>
            </a:r>
            <a:r>
              <a:rPr lang="fr-BE" sz="1400" i="1" dirty="0" smtClean="0"/>
              <a:t> </a:t>
            </a:r>
            <a:r>
              <a:rPr lang="fr-BE" sz="1400" i="1" dirty="0" err="1" smtClean="0"/>
              <a:t>becomes</a:t>
            </a:r>
            <a:r>
              <a:rPr lang="fr-BE" sz="1400" i="1" dirty="0" smtClean="0"/>
              <a:t> </a:t>
            </a:r>
            <a:r>
              <a:rPr lang="fr-BE" sz="1400" i="1" dirty="0" err="1" smtClean="0"/>
              <a:t>very</a:t>
            </a:r>
            <a:r>
              <a:rPr lang="fr-BE" sz="1400" i="1" dirty="0" smtClean="0"/>
              <a:t> </a:t>
            </a:r>
            <a:r>
              <a:rPr lang="fr-BE" sz="1400" i="1" dirty="0" err="1" smtClean="0"/>
              <a:t>difficult</a:t>
            </a:r>
            <a:r>
              <a:rPr lang="fr-BE" sz="1400" i="1" dirty="0" smtClean="0"/>
              <a:t> to catch </a:t>
            </a:r>
            <a:r>
              <a:rPr lang="fr-BE" sz="1400" i="1" dirty="0" err="1" smtClean="0"/>
              <a:t>it</a:t>
            </a:r>
            <a:r>
              <a:rPr lang="fr-BE" sz="1400" i="1" dirty="0" smtClean="0"/>
              <a:t> up </a:t>
            </a:r>
            <a:r>
              <a:rPr lang="fr-BE" sz="1400" i="1" dirty="0" err="1" smtClean="0"/>
              <a:t>later</a:t>
            </a:r>
            <a:r>
              <a:rPr lang="fr-BE" sz="1400" i="1" dirty="0" smtClean="0"/>
              <a:t>. So, </a:t>
            </a:r>
            <a:r>
              <a:rPr lang="fr-BE" sz="1400" i="1" dirty="0" err="1" smtClean="0"/>
              <a:t>it</a:t>
            </a:r>
            <a:r>
              <a:rPr lang="fr-BE" sz="1400" i="1" dirty="0" smtClean="0"/>
              <a:t> </a:t>
            </a:r>
            <a:r>
              <a:rPr lang="fr-BE" sz="1400" i="1" dirty="0" err="1" smtClean="0"/>
              <a:t>is</a:t>
            </a:r>
            <a:r>
              <a:rPr lang="fr-BE" sz="1400" i="1" dirty="0" smtClean="0"/>
              <a:t> </a:t>
            </a:r>
            <a:r>
              <a:rPr lang="fr-BE" sz="1400" i="1" dirty="0" err="1" smtClean="0"/>
              <a:t>accumulating</a:t>
            </a:r>
            <a:r>
              <a:rPr lang="fr-BE" sz="1400" i="1" dirty="0" smtClean="0"/>
              <a:t> </a:t>
            </a:r>
            <a:r>
              <a:rPr lang="fr-BE" sz="1400" i="1" dirty="0" err="1" smtClean="0"/>
              <a:t>again</a:t>
            </a:r>
            <a:r>
              <a:rPr lang="fr-BE" sz="1400" i="1" dirty="0" smtClean="0"/>
              <a:t> and </a:t>
            </a:r>
            <a:r>
              <a:rPr lang="fr-BE" sz="1400" i="1" dirty="0" err="1" smtClean="0"/>
              <a:t>again</a:t>
            </a:r>
            <a:r>
              <a:rPr lang="fr-BE" sz="1400" i="1" dirty="0" smtClean="0"/>
              <a:t>, and </a:t>
            </a:r>
            <a:r>
              <a:rPr lang="fr-BE" sz="1400" i="1" dirty="0" err="1" smtClean="0"/>
              <a:t>we</a:t>
            </a:r>
            <a:r>
              <a:rPr lang="fr-BE" sz="1400" i="1" dirty="0" smtClean="0"/>
              <a:t> </a:t>
            </a:r>
            <a:r>
              <a:rPr lang="fr-BE" sz="1400" i="1" dirty="0" err="1" smtClean="0"/>
              <a:t>finally</a:t>
            </a:r>
            <a:r>
              <a:rPr lang="fr-BE" sz="1400" i="1" dirty="0" smtClean="0"/>
              <a:t> </a:t>
            </a:r>
            <a:r>
              <a:rPr lang="fr-BE" sz="1400" i="1" dirty="0" err="1" smtClean="0"/>
              <a:t>realized</a:t>
            </a:r>
            <a:r>
              <a:rPr lang="fr-BE" sz="1400" i="1" dirty="0" smtClean="0"/>
              <a:t> </a:t>
            </a:r>
            <a:r>
              <a:rPr lang="fr-BE" sz="1400" i="1" dirty="0" err="1" smtClean="0"/>
              <a:t>that</a:t>
            </a:r>
            <a:r>
              <a:rPr lang="fr-BE" sz="1400" i="1" dirty="0" smtClean="0"/>
              <a:t> </a:t>
            </a:r>
            <a:r>
              <a:rPr lang="fr-BE" sz="1400" i="1" dirty="0" err="1" smtClean="0"/>
              <a:t>it</a:t>
            </a:r>
            <a:r>
              <a:rPr lang="fr-BE" sz="1400" i="1" dirty="0" smtClean="0"/>
              <a:t> </a:t>
            </a:r>
            <a:r>
              <a:rPr lang="fr-BE" sz="1400" i="1" dirty="0" err="1" smtClean="0"/>
              <a:t>will</a:t>
            </a:r>
            <a:r>
              <a:rPr lang="fr-BE" sz="1400" i="1" dirty="0" smtClean="0"/>
              <a:t> </a:t>
            </a:r>
            <a:r>
              <a:rPr lang="fr-BE" sz="1400" i="1" dirty="0" err="1" smtClean="0"/>
              <a:t>be</a:t>
            </a:r>
            <a:r>
              <a:rPr lang="fr-BE" sz="1400" i="1" dirty="0" smtClean="0"/>
              <a:t> impossible to </a:t>
            </a:r>
            <a:r>
              <a:rPr lang="fr-BE" sz="1400" i="1" dirty="0" err="1" smtClean="0"/>
              <a:t>pass</a:t>
            </a:r>
            <a:r>
              <a:rPr lang="fr-BE" sz="1400" i="1" dirty="0" smtClean="0"/>
              <a:t> the exam. </a:t>
            </a:r>
            <a:r>
              <a:rPr lang="fr-BE" sz="1400" i="1" dirty="0" err="1" smtClean="0"/>
              <a:t>It’s</a:t>
            </a:r>
            <a:r>
              <a:rPr lang="fr-BE" sz="1400" i="1" dirty="0" smtClean="0"/>
              <a:t> </a:t>
            </a:r>
            <a:r>
              <a:rPr lang="fr-BE" sz="1400" i="1" dirty="0" err="1" smtClean="0"/>
              <a:t>irretrievable</a:t>
            </a:r>
            <a:r>
              <a:rPr lang="fr-BE" sz="1400" i="1" dirty="0" smtClean="0"/>
              <a:t>. »</a:t>
            </a:r>
          </a:p>
        </p:txBody>
      </p:sp>
      <p:sp>
        <p:nvSpPr>
          <p:cNvPr id="9" name="ZoneTexte 8"/>
          <p:cNvSpPr txBox="1"/>
          <p:nvPr/>
        </p:nvSpPr>
        <p:spPr>
          <a:xfrm>
            <a:off x="1338449" y="5105359"/>
            <a:ext cx="7057406" cy="1031051"/>
          </a:xfrm>
          <a:prstGeom prst="rect">
            <a:avLst/>
          </a:prstGeom>
          <a:solidFill>
            <a:schemeClr val="accent1">
              <a:lumMod val="60000"/>
              <a:lumOff val="40000"/>
            </a:schemeClr>
          </a:solidFill>
          <a:ln>
            <a:solidFill>
              <a:schemeClr val="tx2"/>
            </a:solidFill>
          </a:ln>
        </p:spPr>
        <p:txBody>
          <a:bodyPr wrap="square" rtlCol="0">
            <a:spAutoFit/>
          </a:bodyPr>
          <a:lstStyle/>
          <a:p>
            <a:pPr marL="3175" lvl="1">
              <a:buNone/>
            </a:pPr>
            <a:r>
              <a:rPr lang="fr-BE" sz="1400" dirty="0" smtClean="0"/>
              <a:t>I041: </a:t>
            </a:r>
            <a:r>
              <a:rPr lang="fr-BE" sz="1400" i="1" dirty="0" smtClean="0"/>
              <a:t>« </a:t>
            </a:r>
            <a:r>
              <a:rPr lang="fr-BE" sz="1400" dirty="0" smtClean="0"/>
              <a:t> I </a:t>
            </a:r>
            <a:r>
              <a:rPr lang="fr-BE" sz="1400" dirty="0" err="1" smtClean="0"/>
              <a:t>work</a:t>
            </a:r>
            <a:r>
              <a:rPr lang="fr-BE" sz="1400" dirty="0" smtClean="0"/>
              <a:t> </a:t>
            </a:r>
            <a:r>
              <a:rPr lang="fr-BE" sz="1400" dirty="0" err="1" smtClean="0"/>
              <a:t>every</a:t>
            </a:r>
            <a:r>
              <a:rPr lang="fr-BE" sz="1400" dirty="0" smtClean="0"/>
              <a:t>  </a:t>
            </a:r>
            <a:r>
              <a:rPr lang="fr-BE" sz="1400" dirty="0" err="1" smtClean="0"/>
              <a:t>day</a:t>
            </a:r>
            <a:r>
              <a:rPr lang="fr-BE" sz="1400" dirty="0" smtClean="0"/>
              <a:t> and </a:t>
            </a:r>
            <a:r>
              <a:rPr lang="fr-BE" sz="1400" dirty="0" err="1" smtClean="0"/>
              <a:t>every</a:t>
            </a:r>
            <a:r>
              <a:rPr lang="fr-BE" sz="1400" dirty="0" smtClean="0"/>
              <a:t> weekend. When I go home I work </a:t>
            </a:r>
            <a:r>
              <a:rPr lang="fr-BE" sz="1400" dirty="0" smtClean="0"/>
              <a:t>two </a:t>
            </a:r>
            <a:r>
              <a:rPr lang="fr-BE" sz="1400" dirty="0" smtClean="0"/>
              <a:t>hours until dinner. </a:t>
            </a:r>
            <a:r>
              <a:rPr lang="fr-BE" sz="1400" dirty="0" err="1" smtClean="0"/>
              <a:t>During</a:t>
            </a:r>
            <a:r>
              <a:rPr lang="fr-BE" sz="1400" dirty="0" smtClean="0"/>
              <a:t> the weekend, I </a:t>
            </a:r>
            <a:r>
              <a:rPr lang="fr-BE" sz="1400" dirty="0" err="1" smtClean="0"/>
              <a:t>work</a:t>
            </a:r>
            <a:r>
              <a:rPr lang="fr-BE" sz="1400" dirty="0" smtClean="0"/>
              <a:t> all the Saturday long and on </a:t>
            </a:r>
            <a:r>
              <a:rPr lang="fr-BE" sz="1400" dirty="0" err="1" smtClean="0"/>
              <a:t>Sunday</a:t>
            </a:r>
            <a:r>
              <a:rPr lang="fr-BE" sz="1400" dirty="0" smtClean="0"/>
              <a:t> </a:t>
            </a:r>
            <a:r>
              <a:rPr lang="fr-BE" sz="1400" dirty="0" err="1" smtClean="0"/>
              <a:t>morning</a:t>
            </a:r>
            <a:r>
              <a:rPr lang="fr-BE" sz="1400" dirty="0" smtClean="0"/>
              <a:t>. </a:t>
            </a:r>
            <a:r>
              <a:rPr lang="fr-BE" sz="1400" i="1" dirty="0" smtClean="0"/>
              <a:t>»  </a:t>
            </a:r>
          </a:p>
          <a:p>
            <a:pPr marL="3175" lvl="1">
              <a:buNone/>
            </a:pPr>
            <a:endParaRPr lang="fr-BE" sz="400" i="1" dirty="0" smtClean="0"/>
          </a:p>
          <a:p>
            <a:pPr marL="3175" lvl="1">
              <a:buNone/>
            </a:pPr>
            <a:r>
              <a:rPr lang="fr-BE" sz="1400" i="1" dirty="0" smtClean="0"/>
              <a:t>I072: « </a:t>
            </a:r>
            <a:r>
              <a:rPr lang="fr-BE" sz="1400" dirty="0" smtClean="0"/>
              <a:t> The first </a:t>
            </a:r>
            <a:r>
              <a:rPr lang="fr-BE" sz="1400" dirty="0" err="1" smtClean="0"/>
              <a:t>three</a:t>
            </a:r>
            <a:r>
              <a:rPr lang="fr-BE" sz="1400" dirty="0" smtClean="0"/>
              <a:t> </a:t>
            </a:r>
            <a:r>
              <a:rPr lang="fr-BE" sz="1400" dirty="0" err="1" smtClean="0"/>
              <a:t>days</a:t>
            </a:r>
            <a:r>
              <a:rPr lang="fr-BE" sz="1400" dirty="0" smtClean="0"/>
              <a:t> of the exam session, I </a:t>
            </a:r>
            <a:r>
              <a:rPr lang="fr-BE" sz="1400" dirty="0" err="1" smtClean="0"/>
              <a:t>slept</a:t>
            </a:r>
            <a:r>
              <a:rPr lang="fr-BE" sz="1400" dirty="0" smtClean="0"/>
              <a:t> </a:t>
            </a:r>
            <a:r>
              <a:rPr lang="fr-BE" sz="1400" dirty="0" err="1" smtClean="0"/>
              <a:t>because</a:t>
            </a:r>
            <a:r>
              <a:rPr lang="fr-BE" sz="1400" dirty="0" smtClean="0"/>
              <a:t> I </a:t>
            </a:r>
            <a:r>
              <a:rPr lang="fr-BE" sz="1400" dirty="0" err="1" smtClean="0"/>
              <a:t>couldn’t</a:t>
            </a:r>
            <a:r>
              <a:rPr lang="fr-BE" sz="1400" dirty="0" smtClean="0"/>
              <a:t> stand </a:t>
            </a:r>
            <a:r>
              <a:rPr lang="fr-BE" sz="1400" dirty="0" err="1" smtClean="0"/>
              <a:t>it</a:t>
            </a:r>
            <a:r>
              <a:rPr lang="fr-BE" sz="1400" dirty="0" smtClean="0"/>
              <a:t> </a:t>
            </a:r>
            <a:r>
              <a:rPr lang="fr-BE" sz="1400" dirty="0" err="1" smtClean="0"/>
              <a:t>anymore</a:t>
            </a:r>
            <a:r>
              <a:rPr lang="fr-BE" sz="1400" dirty="0" smtClean="0"/>
              <a:t>… I </a:t>
            </a:r>
            <a:r>
              <a:rPr lang="fr-BE" sz="1400" dirty="0" err="1" smtClean="0"/>
              <a:t>should</a:t>
            </a:r>
            <a:r>
              <a:rPr lang="fr-BE" sz="1400" dirty="0" smtClean="0"/>
              <a:t> </a:t>
            </a:r>
            <a:r>
              <a:rPr lang="fr-BE" sz="1400" dirty="0" err="1" smtClean="0"/>
              <a:t>study</a:t>
            </a:r>
            <a:r>
              <a:rPr lang="fr-BE" sz="1400" dirty="0" smtClean="0"/>
              <a:t> more but, I </a:t>
            </a:r>
            <a:r>
              <a:rPr lang="fr-BE" sz="1400" dirty="0" err="1" smtClean="0"/>
              <a:t>was</a:t>
            </a:r>
            <a:r>
              <a:rPr lang="fr-BE" sz="1400" dirty="0" smtClean="0"/>
              <a:t> </a:t>
            </a:r>
            <a:r>
              <a:rPr lang="fr-BE" sz="1400" dirty="0" err="1" smtClean="0"/>
              <a:t>physiologically</a:t>
            </a:r>
            <a:r>
              <a:rPr lang="fr-BE" sz="1400" dirty="0" smtClean="0"/>
              <a:t> and </a:t>
            </a:r>
            <a:r>
              <a:rPr lang="fr-BE" sz="1400" dirty="0" err="1" smtClean="0"/>
              <a:t>psychologically</a:t>
            </a:r>
            <a:r>
              <a:rPr lang="fr-BE" sz="1400" dirty="0" smtClean="0"/>
              <a:t> </a:t>
            </a:r>
            <a:r>
              <a:rPr lang="fr-BE" sz="1400" dirty="0" err="1" smtClean="0"/>
              <a:t>unable</a:t>
            </a:r>
            <a:r>
              <a:rPr lang="fr-BE" sz="1400" dirty="0" smtClean="0"/>
              <a:t> to do </a:t>
            </a:r>
            <a:r>
              <a:rPr lang="fr-BE" sz="1400" dirty="0" err="1" smtClean="0"/>
              <a:t>it</a:t>
            </a:r>
            <a:r>
              <a:rPr lang="fr-BE" sz="1400" dirty="0" smtClean="0"/>
              <a:t>.» </a:t>
            </a:r>
            <a:endParaRPr lang="fr-BE" dirty="0"/>
          </a:p>
        </p:txBody>
      </p:sp>
    </p:spTree>
    <p:extLst>
      <p:ext uri="{BB962C8B-B14F-4D97-AF65-F5344CB8AC3E}">
        <p14:creationId xmlns:p14="http://schemas.microsoft.com/office/powerpoint/2010/main" val="100673920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01700" y="284933"/>
            <a:ext cx="7694103" cy="665847"/>
          </a:xfrm>
        </p:spPr>
        <p:txBody>
          <a:bodyPr>
            <a:noAutofit/>
          </a:bodyPr>
          <a:lstStyle/>
          <a:p>
            <a:r>
              <a:rPr lang="fr-BE" sz="4000" dirty="0" smtClean="0"/>
              <a:t>Becoming an autonomous learner</a:t>
            </a:r>
            <a:endParaRPr lang="fr-BE" sz="4000" dirty="0"/>
          </a:p>
        </p:txBody>
      </p:sp>
      <p:sp>
        <p:nvSpPr>
          <p:cNvPr id="3" name="Espace réservé du contenu 2"/>
          <p:cNvSpPr>
            <a:spLocks noGrp="1"/>
          </p:cNvSpPr>
          <p:nvPr>
            <p:ph idx="1"/>
          </p:nvPr>
        </p:nvSpPr>
        <p:spPr>
          <a:xfrm>
            <a:off x="1381992" y="1185719"/>
            <a:ext cx="7246468" cy="5486681"/>
          </a:xfrm>
        </p:spPr>
        <p:txBody>
          <a:bodyPr>
            <a:normAutofit/>
          </a:bodyPr>
          <a:lstStyle/>
          <a:p>
            <a:pPr marL="857250" lvl="1"/>
            <a:r>
              <a:rPr lang="fr-BE" sz="1800" b="1" dirty="0" smtClean="0"/>
              <a:t>Strategic </a:t>
            </a:r>
            <a:r>
              <a:rPr lang="fr-BE" sz="1800" b="1" dirty="0" smtClean="0"/>
              <a:t>highly effective </a:t>
            </a:r>
            <a:r>
              <a:rPr lang="fr-BE" sz="1800" b="1" dirty="0" smtClean="0"/>
              <a:t>management of his study strategy</a:t>
            </a:r>
          </a:p>
          <a:p>
            <a:pPr marL="857250" lvl="1"/>
            <a:r>
              <a:rPr lang="fr-BE" sz="1800" b="1" dirty="0" err="1" smtClean="0"/>
              <a:t>Mentioned</a:t>
            </a:r>
            <a:r>
              <a:rPr lang="fr-BE" sz="1800" b="1" dirty="0" smtClean="0"/>
              <a:t> by 63% of participants and central for 36%</a:t>
            </a:r>
          </a:p>
          <a:p>
            <a:pPr marL="857250" lvl="1"/>
            <a:endParaRPr lang="fr-BE" sz="1800" b="1" dirty="0" smtClean="0"/>
          </a:p>
          <a:p>
            <a:pPr marL="571500" lvl="1" indent="0">
              <a:buNone/>
            </a:pPr>
            <a:endParaRPr lang="fr-BE" sz="100" b="1" dirty="0" smtClean="0"/>
          </a:p>
          <a:p>
            <a:pPr marL="457200">
              <a:buFont typeface="+mj-lt"/>
              <a:buAutoNum type="arabicPeriod"/>
            </a:pPr>
            <a:r>
              <a:rPr lang="fr-BE" sz="1600" b="1" dirty="0" err="1" smtClean="0"/>
              <a:t>Selective</a:t>
            </a:r>
            <a:r>
              <a:rPr lang="fr-BE" sz="1600" b="1" dirty="0" smtClean="0"/>
              <a:t> engagement</a:t>
            </a:r>
          </a:p>
          <a:p>
            <a:pPr marL="857250" lvl="1"/>
            <a:r>
              <a:rPr lang="fr-BE" sz="1600" b="1" dirty="0" smtClean="0"/>
              <a:t>Based on courses content; </a:t>
            </a:r>
            <a:r>
              <a:rPr lang="fr-BE" sz="1600" b="1" dirty="0" smtClean="0"/>
              <a:t>personal </a:t>
            </a:r>
            <a:r>
              <a:rPr lang="fr-BE" sz="1600" b="1" dirty="0" smtClean="0"/>
              <a:t>difficulties</a:t>
            </a:r>
            <a:r>
              <a:rPr lang="fr-BE" sz="1600" b="1" dirty="0"/>
              <a:t>;</a:t>
            </a:r>
            <a:r>
              <a:rPr lang="fr-BE" sz="1600" b="1" dirty="0" smtClean="0"/>
              <a:t> external feedback and tiredness</a:t>
            </a:r>
          </a:p>
          <a:p>
            <a:pPr marL="571500" lvl="1" indent="0">
              <a:buNone/>
            </a:pPr>
            <a:endParaRPr lang="fr-BE" sz="1600" i="1" dirty="0" smtClean="0"/>
          </a:p>
          <a:p>
            <a:pPr marL="571500" lvl="1" indent="0">
              <a:buNone/>
            </a:pPr>
            <a:endParaRPr lang="fr-BE" sz="1600" i="1" dirty="0" smtClean="0"/>
          </a:p>
          <a:p>
            <a:pPr marL="571500" lvl="1" indent="0">
              <a:buNone/>
            </a:pPr>
            <a:endParaRPr lang="fr-BE" sz="1600" i="1" dirty="0" smtClean="0"/>
          </a:p>
          <a:p>
            <a:pPr marL="571500" lvl="1" indent="0">
              <a:buNone/>
            </a:pPr>
            <a:endParaRPr lang="fr-BE" sz="1600" i="1" dirty="0" smtClean="0"/>
          </a:p>
          <a:p>
            <a:pPr marL="457200">
              <a:buFont typeface="+mj-lt"/>
              <a:buAutoNum type="arabicPeriod"/>
            </a:pPr>
            <a:r>
              <a:rPr lang="fr-BE" sz="1600" b="1" dirty="0" smtClean="0"/>
              <a:t>Flexible </a:t>
            </a:r>
            <a:r>
              <a:rPr lang="fr-BE" sz="1600" b="1" dirty="0" err="1" smtClean="0"/>
              <a:t>learning</a:t>
            </a:r>
            <a:r>
              <a:rPr lang="fr-BE" sz="1600" b="1" dirty="0" smtClean="0"/>
              <a:t> </a:t>
            </a:r>
            <a:r>
              <a:rPr lang="fr-BE" sz="1600" b="1" dirty="0" err="1" smtClean="0"/>
              <a:t>strategies</a:t>
            </a:r>
            <a:endParaRPr lang="fr-BE" sz="1600" b="1" dirty="0" smtClean="0"/>
          </a:p>
          <a:p>
            <a:pPr marL="857250" lvl="1"/>
            <a:r>
              <a:rPr lang="fr-BE" sz="1600" b="1" dirty="0" smtClean="0"/>
              <a:t>Based on </a:t>
            </a:r>
            <a:r>
              <a:rPr lang="fr-BE" sz="1600" b="1" dirty="0" smtClean="0"/>
              <a:t>teachers’ </a:t>
            </a:r>
            <a:r>
              <a:rPr lang="fr-BE" sz="1600" b="1" dirty="0" smtClean="0"/>
              <a:t>expectations, </a:t>
            </a:r>
            <a:r>
              <a:rPr lang="fr-BE" sz="1600" b="1" dirty="0" smtClean="0"/>
              <a:t>exams type </a:t>
            </a:r>
            <a:r>
              <a:rPr lang="fr-BE" sz="1600" b="1" dirty="0" smtClean="0"/>
              <a:t>and self-</a:t>
            </a:r>
            <a:r>
              <a:rPr lang="fr-BE" sz="1600" b="1" dirty="0" smtClean="0"/>
              <a:t>functioning.</a:t>
            </a:r>
            <a:endParaRPr lang="fr-BE" sz="1600" b="1" dirty="0" smtClean="0"/>
          </a:p>
          <a:p>
            <a:pPr marL="571500" lvl="1" indent="0">
              <a:buNone/>
            </a:pPr>
            <a:endParaRPr lang="fr-BE" sz="1600" b="1" dirty="0" smtClean="0"/>
          </a:p>
          <a:p>
            <a:pPr lvl="3"/>
            <a:endParaRPr lang="fr-BE" sz="1600" b="1" dirty="0" smtClean="0"/>
          </a:p>
          <a:p>
            <a:pPr lvl="3"/>
            <a:endParaRPr lang="fr-BE" sz="1600" b="1" dirty="0" smtClean="0"/>
          </a:p>
          <a:p>
            <a:pPr marL="0" indent="0">
              <a:buNone/>
            </a:pPr>
            <a:endParaRPr lang="fr-BE" sz="1600" b="1" dirty="0" smtClean="0"/>
          </a:p>
          <a:p>
            <a:pPr lvl="1"/>
            <a:endParaRPr lang="en-US" sz="1600" dirty="0" smtClean="0"/>
          </a:p>
        </p:txBody>
      </p:sp>
      <p:sp>
        <p:nvSpPr>
          <p:cNvPr id="7" name="ZoneTexte 6"/>
          <p:cNvSpPr txBox="1"/>
          <p:nvPr/>
        </p:nvSpPr>
        <p:spPr>
          <a:xfrm>
            <a:off x="2857500" y="3084945"/>
            <a:ext cx="5424055" cy="738664"/>
          </a:xfrm>
          <a:prstGeom prst="rect">
            <a:avLst/>
          </a:prstGeom>
          <a:solidFill>
            <a:schemeClr val="accent1">
              <a:lumMod val="60000"/>
              <a:lumOff val="40000"/>
            </a:schemeClr>
          </a:solidFill>
          <a:ln>
            <a:solidFill>
              <a:schemeClr val="tx2"/>
            </a:solidFill>
          </a:ln>
        </p:spPr>
        <p:txBody>
          <a:bodyPr wrap="square" rtlCol="0">
            <a:spAutoFit/>
          </a:bodyPr>
          <a:lstStyle/>
          <a:p>
            <a:pPr marL="3175" lvl="1">
              <a:buNone/>
            </a:pPr>
            <a:r>
              <a:rPr lang="fr-BE" sz="1400" dirty="0" smtClean="0"/>
              <a:t>I032: </a:t>
            </a:r>
            <a:r>
              <a:rPr lang="fr-BE" sz="1400" i="1" dirty="0" smtClean="0"/>
              <a:t>« Concerning the ‘projet d’intégration’, I think I had one of the lowest </a:t>
            </a:r>
            <a:r>
              <a:rPr lang="fr-BE" sz="1400" i="1" dirty="0" smtClean="0"/>
              <a:t>marks of </a:t>
            </a:r>
            <a:r>
              <a:rPr lang="fr-BE" sz="1400" i="1" dirty="0" smtClean="0"/>
              <a:t>the class. It demands </a:t>
            </a:r>
            <a:r>
              <a:rPr lang="fr-BE" sz="1400" i="1" dirty="0" smtClean="0"/>
              <a:t>an enormous </a:t>
            </a:r>
            <a:r>
              <a:rPr lang="fr-BE" sz="1400" i="1" dirty="0" smtClean="0"/>
              <a:t>investment for a very little course. It </a:t>
            </a:r>
            <a:r>
              <a:rPr lang="fr-BE" sz="1400" i="1" dirty="0" err="1" smtClean="0"/>
              <a:t>doesn’t</a:t>
            </a:r>
            <a:r>
              <a:rPr lang="fr-BE" sz="1400" i="1" dirty="0" smtClean="0"/>
              <a:t> </a:t>
            </a:r>
            <a:r>
              <a:rPr lang="fr-BE" sz="1400" i="1" dirty="0" err="1" smtClean="0"/>
              <a:t>worth</a:t>
            </a:r>
            <a:r>
              <a:rPr lang="fr-BE" sz="1400" i="1" dirty="0" smtClean="0"/>
              <a:t> </a:t>
            </a:r>
            <a:r>
              <a:rPr lang="fr-BE" sz="1400" i="1" dirty="0" err="1" smtClean="0"/>
              <a:t>it</a:t>
            </a:r>
            <a:r>
              <a:rPr lang="fr-BE" sz="1400" i="1" dirty="0" smtClean="0"/>
              <a:t>.»</a:t>
            </a:r>
          </a:p>
        </p:txBody>
      </p:sp>
      <p:sp>
        <p:nvSpPr>
          <p:cNvPr id="9" name="ZoneTexte 8"/>
          <p:cNvSpPr txBox="1"/>
          <p:nvPr/>
        </p:nvSpPr>
        <p:spPr>
          <a:xfrm>
            <a:off x="2743200" y="4790208"/>
            <a:ext cx="5652654" cy="738664"/>
          </a:xfrm>
          <a:prstGeom prst="rect">
            <a:avLst/>
          </a:prstGeom>
          <a:solidFill>
            <a:schemeClr val="accent1">
              <a:lumMod val="40000"/>
              <a:lumOff val="60000"/>
            </a:schemeClr>
          </a:solidFill>
          <a:ln>
            <a:solidFill>
              <a:schemeClr val="tx2"/>
            </a:solidFill>
          </a:ln>
        </p:spPr>
        <p:txBody>
          <a:bodyPr wrap="square" rtlCol="0">
            <a:spAutoFit/>
          </a:bodyPr>
          <a:lstStyle/>
          <a:p>
            <a:pPr marL="0" lvl="1"/>
            <a:r>
              <a:rPr lang="fr-BE" sz="1400" dirty="0" smtClean="0"/>
              <a:t>I082: « I </a:t>
            </a:r>
            <a:r>
              <a:rPr lang="fr-BE" sz="1400" dirty="0" err="1" smtClean="0"/>
              <a:t>didn’t</a:t>
            </a:r>
            <a:r>
              <a:rPr lang="fr-BE" sz="1400" dirty="0" smtClean="0"/>
              <a:t> finish all </a:t>
            </a:r>
            <a:r>
              <a:rPr lang="fr-BE" sz="1400" dirty="0" err="1" smtClean="0"/>
              <a:t>my</a:t>
            </a:r>
            <a:r>
              <a:rPr lang="fr-BE" sz="1400" dirty="0" smtClean="0"/>
              <a:t> courses’ </a:t>
            </a:r>
            <a:r>
              <a:rPr lang="fr-BE" sz="1400" dirty="0" err="1" smtClean="0"/>
              <a:t>syntheses</a:t>
            </a:r>
            <a:r>
              <a:rPr lang="fr-BE" sz="1400" dirty="0" smtClean="0"/>
              <a:t> in time, I </a:t>
            </a:r>
            <a:r>
              <a:rPr lang="fr-BE" sz="1400" dirty="0" err="1" smtClean="0"/>
              <a:t>don’t</a:t>
            </a:r>
            <a:r>
              <a:rPr lang="fr-BE" sz="1400" dirty="0" smtClean="0"/>
              <a:t> </a:t>
            </a:r>
            <a:r>
              <a:rPr lang="fr-BE" sz="1400" dirty="0" err="1" smtClean="0"/>
              <a:t>even</a:t>
            </a:r>
            <a:r>
              <a:rPr lang="fr-BE" sz="1400" dirty="0" smtClean="0"/>
              <a:t> know how I </a:t>
            </a:r>
            <a:r>
              <a:rPr lang="fr-BE" sz="1400" dirty="0" err="1" smtClean="0"/>
              <a:t>could</a:t>
            </a:r>
            <a:r>
              <a:rPr lang="fr-BE" sz="1400" dirty="0" smtClean="0"/>
              <a:t> have </a:t>
            </a:r>
            <a:r>
              <a:rPr lang="fr-BE" sz="1400" dirty="0" err="1" smtClean="0"/>
              <a:t>done</a:t>
            </a:r>
            <a:r>
              <a:rPr lang="fr-BE" sz="1400" dirty="0" smtClean="0"/>
              <a:t> </a:t>
            </a:r>
            <a:r>
              <a:rPr lang="fr-BE" sz="1400" dirty="0" err="1" smtClean="0"/>
              <a:t>it</a:t>
            </a:r>
            <a:r>
              <a:rPr lang="fr-BE" sz="1400" dirty="0" smtClean="0"/>
              <a:t>. </a:t>
            </a:r>
            <a:r>
              <a:rPr lang="fr-BE" sz="1400" dirty="0" err="1" smtClean="0"/>
              <a:t>Moreover</a:t>
            </a:r>
            <a:r>
              <a:rPr lang="fr-BE" sz="1400" dirty="0" smtClean="0"/>
              <a:t>, </a:t>
            </a:r>
            <a:r>
              <a:rPr lang="fr-BE" sz="1400" dirty="0" err="1" smtClean="0"/>
              <a:t>studying</a:t>
            </a:r>
            <a:r>
              <a:rPr lang="fr-BE" sz="1400" dirty="0" smtClean="0"/>
              <a:t> </a:t>
            </a:r>
            <a:r>
              <a:rPr lang="fr-BE" sz="1400" dirty="0" err="1" smtClean="0"/>
              <a:t>only</a:t>
            </a:r>
            <a:r>
              <a:rPr lang="fr-BE" sz="1400" dirty="0" smtClean="0"/>
              <a:t> </a:t>
            </a:r>
            <a:r>
              <a:rPr lang="fr-BE" sz="1400" dirty="0" err="1" smtClean="0"/>
              <a:t>my</a:t>
            </a:r>
            <a:r>
              <a:rPr lang="fr-BE" sz="1400" dirty="0" smtClean="0"/>
              <a:t> </a:t>
            </a:r>
            <a:r>
              <a:rPr lang="fr-BE" sz="1400" dirty="0" err="1" smtClean="0"/>
              <a:t>syntheses</a:t>
            </a:r>
            <a:r>
              <a:rPr lang="fr-BE" sz="1400" dirty="0" smtClean="0"/>
              <a:t> </a:t>
            </a:r>
            <a:r>
              <a:rPr lang="fr-BE" sz="1400" dirty="0" err="1" smtClean="0"/>
              <a:t>was</a:t>
            </a:r>
            <a:r>
              <a:rPr lang="fr-BE" sz="1400" dirty="0" smtClean="0"/>
              <a:t> not </a:t>
            </a:r>
            <a:r>
              <a:rPr lang="fr-BE" sz="1400" dirty="0" err="1" smtClean="0"/>
              <a:t>enough</a:t>
            </a:r>
            <a:r>
              <a:rPr lang="fr-BE" sz="1400" dirty="0" smtClean="0"/>
              <a:t>, </a:t>
            </a:r>
            <a:r>
              <a:rPr lang="fr-BE" sz="1400" dirty="0" err="1" smtClean="0"/>
              <a:t>it</a:t>
            </a:r>
            <a:r>
              <a:rPr lang="fr-BE" sz="1400" dirty="0" smtClean="0"/>
              <a:t> </a:t>
            </a:r>
            <a:r>
              <a:rPr lang="fr-BE" sz="1400" dirty="0" err="1" smtClean="0"/>
              <a:t>was</a:t>
            </a:r>
            <a:r>
              <a:rPr lang="fr-BE" sz="1400" dirty="0" smtClean="0"/>
              <a:t> </a:t>
            </a:r>
            <a:r>
              <a:rPr lang="fr-BE" sz="1400" dirty="0" err="1" smtClean="0"/>
              <a:t>unrealistic</a:t>
            </a:r>
            <a:r>
              <a:rPr lang="fr-BE" sz="1400" dirty="0" smtClean="0"/>
              <a:t>… »</a:t>
            </a:r>
          </a:p>
        </p:txBody>
      </p:sp>
    </p:spTree>
    <p:extLst>
      <p:ext uri="{BB962C8B-B14F-4D97-AF65-F5344CB8AC3E}">
        <p14:creationId xmlns:p14="http://schemas.microsoft.com/office/powerpoint/2010/main" val="90122372"/>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75101" y="431396"/>
            <a:ext cx="6683765" cy="665847"/>
          </a:xfrm>
        </p:spPr>
        <p:txBody>
          <a:bodyPr>
            <a:noAutofit/>
          </a:bodyPr>
          <a:lstStyle/>
          <a:p>
            <a:r>
              <a:rPr lang="fr-BE" dirty="0" smtClean="0"/>
              <a:t>Synthesis</a:t>
            </a:r>
            <a:endParaRPr lang="fr-BE" dirty="0"/>
          </a:p>
        </p:txBody>
      </p:sp>
      <p:sp>
        <p:nvSpPr>
          <p:cNvPr id="3" name="Espace réservé du contenu 2"/>
          <p:cNvSpPr>
            <a:spLocks noGrp="1"/>
          </p:cNvSpPr>
          <p:nvPr>
            <p:ph idx="1"/>
          </p:nvPr>
        </p:nvSpPr>
        <p:spPr>
          <a:xfrm>
            <a:off x="1475509" y="1146956"/>
            <a:ext cx="7054088" cy="5711044"/>
          </a:xfrm>
        </p:spPr>
        <p:txBody>
          <a:bodyPr>
            <a:normAutofit fontScale="85000" lnSpcReduction="20000"/>
          </a:bodyPr>
          <a:lstStyle/>
          <a:p>
            <a:pPr marL="457200"/>
            <a:r>
              <a:rPr lang="fr-BE" b="1" dirty="0" err="1" smtClean="0"/>
              <a:t>Categories</a:t>
            </a:r>
            <a:r>
              <a:rPr lang="fr-BE" b="1" dirty="0" smtClean="0"/>
              <a:t> of variables </a:t>
            </a:r>
            <a:r>
              <a:rPr lang="fr-BE" b="1" dirty="0" err="1" smtClean="0"/>
              <a:t>from</a:t>
            </a:r>
            <a:r>
              <a:rPr lang="fr-BE" b="1" dirty="0" smtClean="0"/>
              <a:t> the self-system </a:t>
            </a:r>
            <a:r>
              <a:rPr lang="fr-BE" b="1" dirty="0" err="1" smtClean="0"/>
              <a:t>process</a:t>
            </a:r>
            <a:r>
              <a:rPr lang="fr-BE" b="1" dirty="0" smtClean="0"/>
              <a:t> model </a:t>
            </a:r>
            <a:r>
              <a:rPr lang="fr-BE" b="1" dirty="0" err="1" smtClean="0"/>
              <a:t>were</a:t>
            </a:r>
            <a:r>
              <a:rPr lang="fr-BE" b="1" dirty="0" smtClean="0"/>
              <a:t> </a:t>
            </a:r>
            <a:r>
              <a:rPr lang="fr-BE" b="1" dirty="0" err="1" smtClean="0"/>
              <a:t>spontaneously</a:t>
            </a:r>
            <a:r>
              <a:rPr lang="fr-BE" b="1" dirty="0" smtClean="0"/>
              <a:t> </a:t>
            </a:r>
            <a:r>
              <a:rPr lang="fr-BE" b="1" dirty="0" err="1" smtClean="0"/>
              <a:t>addressed</a:t>
            </a:r>
            <a:r>
              <a:rPr lang="fr-BE" b="1" dirty="0" smtClean="0"/>
              <a:t> by the </a:t>
            </a:r>
            <a:r>
              <a:rPr lang="fr-BE" b="1" dirty="0" err="1" smtClean="0"/>
              <a:t>students</a:t>
            </a:r>
            <a:endParaRPr lang="fr-BE" b="1" dirty="0" smtClean="0"/>
          </a:p>
          <a:p>
            <a:pPr marL="857250" lvl="1"/>
            <a:r>
              <a:rPr lang="fr-BE" sz="1700" dirty="0" smtClean="0"/>
              <a:t>3 </a:t>
            </a:r>
            <a:r>
              <a:rPr lang="fr-BE" sz="1700" dirty="0" smtClean="0"/>
              <a:t>fundamental </a:t>
            </a:r>
            <a:r>
              <a:rPr lang="fr-BE" sz="1700" dirty="0" smtClean="0"/>
              <a:t>needs emerge as a central theme</a:t>
            </a:r>
          </a:p>
          <a:p>
            <a:pPr marL="857250" lvl="1"/>
            <a:r>
              <a:rPr lang="fr-BE" sz="1700" dirty="0" smtClean="0"/>
              <a:t>4 </a:t>
            </a:r>
            <a:r>
              <a:rPr lang="fr-BE" sz="1700" dirty="0" err="1" smtClean="0"/>
              <a:t>categories</a:t>
            </a:r>
            <a:r>
              <a:rPr lang="fr-BE" sz="1700" dirty="0" smtClean="0"/>
              <a:t> of variables</a:t>
            </a:r>
          </a:p>
          <a:p>
            <a:pPr marL="1257300" lvl="2"/>
            <a:r>
              <a:rPr lang="fr-BE" sz="1500" dirty="0" smtClean="0"/>
              <a:t>But </a:t>
            </a:r>
            <a:r>
              <a:rPr lang="fr-BE" sz="1500" dirty="0" err="1" smtClean="0"/>
              <a:t>readiness</a:t>
            </a:r>
            <a:r>
              <a:rPr lang="fr-BE" sz="1500" dirty="0" smtClean="0"/>
              <a:t> </a:t>
            </a:r>
            <a:r>
              <a:rPr lang="fr-BE" sz="1500" dirty="0" err="1" smtClean="0"/>
              <a:t>was</a:t>
            </a:r>
            <a:r>
              <a:rPr lang="fr-BE" sz="1500" dirty="0" smtClean="0"/>
              <a:t> </a:t>
            </a:r>
            <a:r>
              <a:rPr lang="fr-BE" sz="1500" dirty="0" err="1" smtClean="0"/>
              <a:t>identified</a:t>
            </a:r>
            <a:r>
              <a:rPr lang="fr-BE" sz="1500" dirty="0" smtClean="0"/>
              <a:t> as central </a:t>
            </a:r>
            <a:r>
              <a:rPr lang="fr-BE" sz="1500" dirty="0" smtClean="0">
                <a:sym typeface="Wingdings" pitchFamily="2" charset="2"/>
              </a:rPr>
              <a:t> in line </a:t>
            </a:r>
            <a:r>
              <a:rPr lang="fr-BE" sz="1500" dirty="0" err="1" smtClean="0">
                <a:sym typeface="Wingdings" pitchFamily="2" charset="2"/>
              </a:rPr>
              <a:t>with</a:t>
            </a:r>
            <a:r>
              <a:rPr lang="fr-BE" sz="1500" dirty="0" smtClean="0">
                <a:sym typeface="Wingdings" pitchFamily="2" charset="2"/>
              </a:rPr>
              <a:t> </a:t>
            </a:r>
            <a:r>
              <a:rPr lang="fr-BE" sz="1500" dirty="0" err="1" smtClean="0">
                <a:sym typeface="Wingdings" pitchFamily="2" charset="2"/>
              </a:rPr>
              <a:t>achievement’s</a:t>
            </a:r>
            <a:r>
              <a:rPr lang="fr-BE" sz="1500" dirty="0" smtClean="0">
                <a:sym typeface="Wingdings" pitchFamily="2" charset="2"/>
              </a:rPr>
              <a:t> </a:t>
            </a:r>
            <a:r>
              <a:rPr lang="fr-BE" sz="1500" dirty="0" err="1" smtClean="0">
                <a:sym typeface="Wingdings" pitchFamily="2" charset="2"/>
              </a:rPr>
              <a:t>literature</a:t>
            </a:r>
            <a:endParaRPr lang="fr-BE" sz="1500" dirty="0" smtClean="0"/>
          </a:p>
          <a:p>
            <a:pPr marL="1257300" lvl="2"/>
            <a:endParaRPr lang="fr-BE" b="1" dirty="0" smtClean="0"/>
          </a:p>
          <a:p>
            <a:pPr marL="457200"/>
            <a:r>
              <a:rPr lang="fr-BE" b="1" dirty="0" smtClean="0"/>
              <a:t>Learning strategies don’t </a:t>
            </a:r>
            <a:r>
              <a:rPr lang="fr-BE" b="1" dirty="0" smtClean="0"/>
              <a:t>seem </a:t>
            </a:r>
            <a:r>
              <a:rPr lang="fr-BE" b="1" dirty="0" smtClean="0"/>
              <a:t>to be </a:t>
            </a:r>
            <a:r>
              <a:rPr lang="fr-BE" b="1" dirty="0" smtClean="0"/>
              <a:t>a key </a:t>
            </a:r>
            <a:r>
              <a:rPr lang="fr-BE" b="1" dirty="0" smtClean="0"/>
              <a:t>construct for students</a:t>
            </a:r>
          </a:p>
          <a:p>
            <a:pPr marL="857250" lvl="1"/>
            <a:r>
              <a:rPr lang="fr-BE" sz="1700" dirty="0" err="1" smtClean="0"/>
              <a:t>Deep</a:t>
            </a:r>
            <a:r>
              <a:rPr lang="fr-BE" sz="1700" dirty="0" smtClean="0"/>
              <a:t> or surface </a:t>
            </a:r>
            <a:r>
              <a:rPr lang="fr-BE" sz="1700" dirty="0" err="1" smtClean="0"/>
              <a:t>strategies</a:t>
            </a:r>
            <a:r>
              <a:rPr lang="fr-BE" sz="1700" dirty="0" smtClean="0"/>
              <a:t> </a:t>
            </a:r>
            <a:r>
              <a:rPr lang="fr-BE" sz="1700" dirty="0" err="1" smtClean="0"/>
              <a:t>can</a:t>
            </a:r>
            <a:r>
              <a:rPr lang="fr-BE" sz="1700" dirty="0" smtClean="0"/>
              <a:t> </a:t>
            </a:r>
            <a:r>
              <a:rPr lang="fr-BE" sz="1700" dirty="0" err="1" smtClean="0"/>
              <a:t>both</a:t>
            </a:r>
            <a:r>
              <a:rPr lang="fr-BE" sz="1700" dirty="0" smtClean="0"/>
              <a:t> </a:t>
            </a:r>
            <a:r>
              <a:rPr lang="fr-BE" sz="1700" dirty="0" err="1" smtClean="0"/>
              <a:t>be</a:t>
            </a:r>
            <a:r>
              <a:rPr lang="fr-BE" sz="1700" dirty="0" smtClean="0"/>
              <a:t> adaptive</a:t>
            </a:r>
          </a:p>
          <a:p>
            <a:pPr marL="857250" lvl="1">
              <a:tabLst>
                <a:tab pos="5832475" algn="l"/>
              </a:tabLst>
            </a:pPr>
            <a:r>
              <a:rPr lang="fr-BE" sz="1700" dirty="0" smtClean="0"/>
              <a:t>Key construct is strategies’ management </a:t>
            </a:r>
            <a:r>
              <a:rPr lang="fr-BE" sz="1700" dirty="0" smtClean="0"/>
              <a:t>across </a:t>
            </a:r>
            <a:r>
              <a:rPr lang="fr-BE" sz="1700" dirty="0" smtClean="0"/>
              <a:t>the courses</a:t>
            </a:r>
          </a:p>
          <a:p>
            <a:pPr marL="857250" lvl="1"/>
            <a:endParaRPr lang="fr-BE" b="1" dirty="0" smtClean="0"/>
          </a:p>
          <a:p>
            <a:pPr marL="457200"/>
            <a:r>
              <a:rPr lang="fr-BE" b="1" dirty="0" smtClean="0"/>
              <a:t>Adjustment process  is a matter of balance between and within its </a:t>
            </a:r>
            <a:r>
              <a:rPr lang="fr-BE" b="1" dirty="0" smtClean="0"/>
              <a:t>constituent </a:t>
            </a:r>
            <a:r>
              <a:rPr lang="fr-BE" b="1" dirty="0" smtClean="0"/>
              <a:t>constructs</a:t>
            </a:r>
          </a:p>
          <a:p>
            <a:pPr marL="857250" lvl="1"/>
            <a:r>
              <a:rPr lang="fr-BE" sz="1700" dirty="0" err="1" smtClean="0"/>
              <a:t>Too</a:t>
            </a:r>
            <a:r>
              <a:rPr lang="fr-BE" sz="1700" dirty="0" smtClean="0"/>
              <a:t> </a:t>
            </a:r>
            <a:r>
              <a:rPr lang="fr-BE" sz="1700" dirty="0" err="1" smtClean="0"/>
              <a:t>much</a:t>
            </a:r>
            <a:r>
              <a:rPr lang="fr-BE" sz="1700" dirty="0" smtClean="0"/>
              <a:t> </a:t>
            </a:r>
            <a:r>
              <a:rPr lang="fr-BE" sz="1700" dirty="0" err="1" smtClean="0"/>
              <a:t>investment</a:t>
            </a:r>
            <a:r>
              <a:rPr lang="fr-BE" sz="1700" dirty="0" smtClean="0"/>
              <a:t> </a:t>
            </a:r>
            <a:r>
              <a:rPr lang="fr-BE" sz="1700" dirty="0" smtClean="0">
                <a:sym typeface="Wingdings" pitchFamily="2" charset="2"/>
              </a:rPr>
              <a:t> </a:t>
            </a:r>
            <a:r>
              <a:rPr lang="fr-BE" sz="1700" dirty="0" err="1" smtClean="0"/>
              <a:t>burnout</a:t>
            </a:r>
            <a:r>
              <a:rPr lang="fr-BE" sz="1700" dirty="0" smtClean="0"/>
              <a:t> &gt;&lt; </a:t>
            </a:r>
            <a:r>
              <a:rPr lang="fr-BE" sz="1700" dirty="0" err="1" smtClean="0"/>
              <a:t>Too</a:t>
            </a:r>
            <a:r>
              <a:rPr lang="fr-BE" sz="1700" dirty="0" smtClean="0"/>
              <a:t> </a:t>
            </a:r>
            <a:r>
              <a:rPr lang="fr-BE" sz="1700" dirty="0" err="1" smtClean="0"/>
              <a:t>little</a:t>
            </a:r>
            <a:r>
              <a:rPr lang="fr-BE" sz="1700" dirty="0" smtClean="0"/>
              <a:t> </a:t>
            </a:r>
            <a:r>
              <a:rPr lang="fr-BE" sz="1700" dirty="0" smtClean="0">
                <a:sym typeface="Wingdings" pitchFamily="2" charset="2"/>
              </a:rPr>
              <a:t> </a:t>
            </a:r>
            <a:r>
              <a:rPr lang="fr-BE" sz="1700" dirty="0" err="1" smtClean="0">
                <a:sym typeface="Wingdings" pitchFamily="2" charset="2"/>
              </a:rPr>
              <a:t>Irretrievable</a:t>
            </a:r>
            <a:r>
              <a:rPr lang="fr-BE" sz="1700" dirty="0" smtClean="0">
                <a:sym typeface="Wingdings" pitchFamily="2" charset="2"/>
              </a:rPr>
              <a:t> </a:t>
            </a:r>
            <a:r>
              <a:rPr lang="fr-BE" sz="1700" dirty="0" err="1" smtClean="0">
                <a:sym typeface="Wingdings" pitchFamily="2" charset="2"/>
              </a:rPr>
              <a:t>deficiencies</a:t>
            </a:r>
            <a:endParaRPr lang="fr-BE" sz="1700" dirty="0" smtClean="0"/>
          </a:p>
          <a:p>
            <a:pPr marL="857250" lvl="1"/>
            <a:r>
              <a:rPr lang="fr-BE" sz="1700" dirty="0" err="1" smtClean="0"/>
              <a:t>Enhancing</a:t>
            </a:r>
            <a:r>
              <a:rPr lang="fr-BE" sz="1700" dirty="0" smtClean="0"/>
              <a:t>  </a:t>
            </a:r>
            <a:r>
              <a:rPr lang="fr-BE" sz="1700" dirty="0" err="1" smtClean="0"/>
              <a:t>interest</a:t>
            </a:r>
            <a:r>
              <a:rPr lang="fr-BE" sz="1700" dirty="0" smtClean="0"/>
              <a:t> of a course </a:t>
            </a:r>
            <a:r>
              <a:rPr lang="fr-BE" sz="1700" dirty="0" err="1" smtClean="0"/>
              <a:t>can</a:t>
            </a:r>
            <a:r>
              <a:rPr lang="fr-BE" sz="1700" dirty="0" smtClean="0"/>
              <a:t> </a:t>
            </a:r>
            <a:r>
              <a:rPr lang="fr-BE" sz="1700" dirty="0" err="1" smtClean="0"/>
              <a:t>be</a:t>
            </a:r>
            <a:r>
              <a:rPr lang="fr-BE" sz="1700" dirty="0" smtClean="0"/>
              <a:t> </a:t>
            </a:r>
            <a:r>
              <a:rPr lang="fr-BE" sz="1700" dirty="0" err="1" smtClean="0"/>
              <a:t>detrimental</a:t>
            </a:r>
            <a:r>
              <a:rPr lang="fr-BE" sz="1700" dirty="0" smtClean="0"/>
              <a:t> for </a:t>
            </a:r>
            <a:r>
              <a:rPr lang="fr-BE" sz="1700" dirty="0" err="1" smtClean="0"/>
              <a:t>other</a:t>
            </a:r>
            <a:r>
              <a:rPr lang="fr-BE" sz="1700" dirty="0" smtClean="0"/>
              <a:t> course </a:t>
            </a:r>
            <a:r>
              <a:rPr lang="fr-BE" sz="1700" dirty="0" err="1" smtClean="0"/>
              <a:t>investment</a:t>
            </a:r>
            <a:endParaRPr lang="fr-BE" sz="1700" dirty="0" smtClean="0"/>
          </a:p>
          <a:p>
            <a:pPr marL="857250" lvl="1"/>
            <a:r>
              <a:rPr lang="fr-BE" sz="1700" dirty="0" smtClean="0"/>
              <a:t>A major but </a:t>
            </a:r>
            <a:r>
              <a:rPr lang="fr-BE" sz="1700" dirty="0" err="1" smtClean="0"/>
              <a:t>unregulated</a:t>
            </a:r>
            <a:r>
              <a:rPr lang="fr-BE" sz="1700" dirty="0" smtClean="0"/>
              <a:t> </a:t>
            </a:r>
            <a:r>
              <a:rPr lang="fr-BE" sz="1700" dirty="0" err="1" smtClean="0"/>
              <a:t>investment</a:t>
            </a:r>
            <a:r>
              <a:rPr lang="fr-BE" sz="1700" dirty="0" smtClean="0"/>
              <a:t> </a:t>
            </a:r>
            <a:r>
              <a:rPr lang="fr-BE" sz="1700" dirty="0" err="1" smtClean="0"/>
              <a:t>is</a:t>
            </a:r>
            <a:r>
              <a:rPr lang="fr-BE" sz="1700" dirty="0" smtClean="0"/>
              <a:t> not effective</a:t>
            </a:r>
          </a:p>
          <a:p>
            <a:pPr marL="857250" lvl="1"/>
            <a:r>
              <a:rPr lang="fr-BE" sz="1700" dirty="0" smtClean="0"/>
              <a:t>Influence of </a:t>
            </a:r>
            <a:r>
              <a:rPr lang="fr-BE" sz="1700" dirty="0" err="1" smtClean="0"/>
              <a:t>peers</a:t>
            </a:r>
            <a:r>
              <a:rPr lang="fr-BE" sz="1700" dirty="0" smtClean="0"/>
              <a:t> </a:t>
            </a:r>
            <a:r>
              <a:rPr lang="fr-BE" sz="1700" dirty="0" err="1" smtClean="0"/>
              <a:t>depends</a:t>
            </a:r>
            <a:r>
              <a:rPr lang="fr-BE" sz="1700" dirty="0" smtClean="0"/>
              <a:t> on the type of social group</a:t>
            </a:r>
          </a:p>
          <a:p>
            <a:pPr marL="857250" lvl="1"/>
            <a:r>
              <a:rPr lang="fr-BE" sz="1700" dirty="0" smtClean="0"/>
              <a:t>…</a:t>
            </a:r>
          </a:p>
          <a:p>
            <a:pPr marL="571500" lvl="1" indent="0">
              <a:buNone/>
            </a:pPr>
            <a:endParaRPr lang="fr-BE" b="1" dirty="0" smtClean="0"/>
          </a:p>
          <a:p>
            <a:pPr marL="1257300" lvl="2"/>
            <a:endParaRPr lang="fr-BE" b="1" dirty="0" smtClean="0"/>
          </a:p>
          <a:p>
            <a:pPr marL="571500" lvl="1" indent="0">
              <a:buNone/>
            </a:pPr>
            <a:endParaRPr lang="fr-BE" sz="1100" b="1" dirty="0" smtClean="0"/>
          </a:p>
          <a:p>
            <a:pPr lvl="3"/>
            <a:endParaRPr lang="fr-BE" b="1" dirty="0" smtClean="0"/>
          </a:p>
          <a:p>
            <a:pPr lvl="3"/>
            <a:endParaRPr lang="fr-BE" sz="1100" b="1" dirty="0" smtClean="0"/>
          </a:p>
          <a:p>
            <a:pPr marL="0" indent="0">
              <a:buNone/>
            </a:pPr>
            <a:endParaRPr lang="fr-BE" b="1" dirty="0" smtClean="0"/>
          </a:p>
          <a:p>
            <a:pPr lvl="1"/>
            <a:endParaRPr lang="en-US" dirty="0" smtClean="0"/>
          </a:p>
        </p:txBody>
      </p:sp>
    </p:spTree>
    <p:extLst>
      <p:ext uri="{BB962C8B-B14F-4D97-AF65-F5344CB8AC3E}">
        <p14:creationId xmlns:p14="http://schemas.microsoft.com/office/powerpoint/2010/main" val="1252966438"/>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6325" y="215897"/>
            <a:ext cx="6683765" cy="665847"/>
          </a:xfrm>
        </p:spPr>
        <p:txBody>
          <a:bodyPr>
            <a:noAutofit/>
          </a:bodyPr>
          <a:lstStyle/>
          <a:p>
            <a:r>
              <a:rPr lang="fr-BE" sz="2800" dirty="0" err="1" smtClean="0"/>
              <a:t>Results</a:t>
            </a:r>
            <a:r>
              <a:rPr lang="fr-BE" sz="2800" dirty="0" smtClean="0"/>
              <a:t>: </a:t>
            </a:r>
            <a:r>
              <a:rPr lang="fr-BE" sz="2800" dirty="0" err="1" smtClean="0"/>
              <a:t>sequential</a:t>
            </a:r>
            <a:r>
              <a:rPr lang="fr-BE" sz="2800" dirty="0" smtClean="0"/>
              <a:t> </a:t>
            </a:r>
            <a:r>
              <a:rPr lang="fr-BE" sz="2800" dirty="0" err="1" smtClean="0"/>
              <a:t>analysis</a:t>
            </a:r>
            <a:r>
              <a:rPr lang="fr-BE" sz="2800" dirty="0" smtClean="0"/>
              <a:t>(in </a:t>
            </a:r>
            <a:r>
              <a:rPr lang="fr-BE" sz="2800" dirty="0" err="1" smtClean="0"/>
              <a:t>progress</a:t>
            </a:r>
            <a:r>
              <a:rPr lang="fr-BE" sz="2800" dirty="0" smtClean="0"/>
              <a:t>)</a:t>
            </a:r>
            <a:endParaRPr lang="fr-BE" sz="2800" dirty="0"/>
          </a:p>
        </p:txBody>
      </p:sp>
      <p:sp>
        <p:nvSpPr>
          <p:cNvPr id="6" name="Espace réservé du contenu 5"/>
          <p:cNvSpPr>
            <a:spLocks noGrp="1"/>
          </p:cNvSpPr>
          <p:nvPr>
            <p:ph idx="1"/>
          </p:nvPr>
        </p:nvSpPr>
        <p:spPr>
          <a:xfrm>
            <a:off x="881742" y="1465581"/>
            <a:ext cx="7394020" cy="4456891"/>
          </a:xfrm>
          <a:solidFill>
            <a:srgbClr val="FDFDFD"/>
          </a:solidFill>
          <a:ln>
            <a:solidFill>
              <a:schemeClr val="tx2">
                <a:lumMod val="20000"/>
                <a:lumOff val="80000"/>
              </a:schemeClr>
            </a:solidFill>
          </a:ln>
        </p:spPr>
        <p:txBody>
          <a:bodyPr/>
          <a:lstStyle/>
          <a:p>
            <a:pPr marL="0" indent="0">
              <a:buNone/>
            </a:pPr>
            <a:r>
              <a:rPr lang="fr-BE" dirty="0" smtClean="0">
                <a:solidFill>
                  <a:schemeClr val="bg1"/>
                </a:solidFill>
              </a:rPr>
              <a:t>1</a:t>
            </a:r>
            <a:endParaRPr lang="fr-BE" dirty="0">
              <a:solidFill>
                <a:schemeClr val="bg1"/>
              </a:solidFill>
            </a:endParaRPr>
          </a:p>
        </p:txBody>
      </p:sp>
      <p:sp>
        <p:nvSpPr>
          <p:cNvPr id="7" name="ZoneTexte 6"/>
          <p:cNvSpPr txBox="1"/>
          <p:nvPr/>
        </p:nvSpPr>
        <p:spPr>
          <a:xfrm>
            <a:off x="8242662" y="2061943"/>
            <a:ext cx="901338" cy="1277273"/>
          </a:xfrm>
          <a:prstGeom prst="rect">
            <a:avLst/>
          </a:prstGeom>
          <a:solidFill>
            <a:schemeClr val="accent2">
              <a:lumMod val="20000"/>
              <a:lumOff val="80000"/>
            </a:schemeClr>
          </a:solidFill>
          <a:ln w="12700">
            <a:solidFill>
              <a:schemeClr val="tx1"/>
            </a:solidFill>
          </a:ln>
        </p:spPr>
        <p:txBody>
          <a:bodyPr wrap="square" rtlCol="0">
            <a:spAutoFit/>
          </a:bodyPr>
          <a:lstStyle/>
          <a:p>
            <a:endParaRPr lang="fr-BE" sz="1100" b="1" dirty="0" smtClean="0"/>
          </a:p>
          <a:p>
            <a:pPr algn="ctr"/>
            <a:endParaRPr lang="fr-BE" sz="1100" b="1" dirty="0"/>
          </a:p>
          <a:p>
            <a:pPr algn="ctr"/>
            <a:r>
              <a:rPr lang="fr-BE" sz="1100" b="1" dirty="0" err="1" smtClean="0"/>
              <a:t>Achievement</a:t>
            </a:r>
            <a:r>
              <a:rPr lang="fr-BE" sz="1100" b="1" dirty="0" smtClean="0"/>
              <a:t>/ </a:t>
            </a:r>
          </a:p>
          <a:p>
            <a:pPr algn="ctr"/>
            <a:r>
              <a:rPr lang="fr-BE" sz="1100" b="1" dirty="0" err="1" smtClean="0"/>
              <a:t>Persistence</a:t>
            </a:r>
            <a:endParaRPr lang="fr-BE" sz="1100" b="1" dirty="0" smtClean="0"/>
          </a:p>
          <a:p>
            <a:endParaRPr lang="fr-BE" sz="1100" b="1" dirty="0"/>
          </a:p>
          <a:p>
            <a:endParaRPr lang="fr-BE" sz="1100" b="1" dirty="0"/>
          </a:p>
        </p:txBody>
      </p:sp>
      <p:pic>
        <p:nvPicPr>
          <p:cNvPr id="14" name="Espace réservé du contenu 2"/>
          <p:cNvPicPr>
            <a:picLocks noChangeAspect="1"/>
          </p:cNvPicPr>
          <p:nvPr/>
        </p:nvPicPr>
        <p:blipFill rotWithShape="1">
          <a:blip r:embed="rId3">
            <a:duotone>
              <a:prstClr val="black"/>
              <a:schemeClr val="tx2">
                <a:lumMod val="60000"/>
                <a:lumOff val="40000"/>
                <a:tint val="45000"/>
                <a:satMod val="400000"/>
              </a:schemeClr>
            </a:duotone>
            <a:extLst>
              <a:ext uri="{BEBA8EAE-BF5A-486C-A8C5-ECC9F3942E4B}">
                <a14:imgProps xmlns:a14="http://schemas.microsoft.com/office/drawing/2010/main">
                  <a14:imgLayer r:embed="rId4">
                    <a14:imgEffect>
                      <a14:backgroundRemoval t="9990" b="89908" l="7500" r="90000"/>
                    </a14:imgEffect>
                  </a14:imgLayer>
                </a14:imgProps>
              </a:ext>
              <a:ext uri="{28A0092B-C50C-407E-A947-70E740481C1C}">
                <a14:useLocalDpi xmlns:a14="http://schemas.microsoft.com/office/drawing/2010/main" val="0"/>
              </a:ext>
            </a:extLst>
          </a:blip>
          <a:srcRect l="6691" t="58026" r="10540" b="31229"/>
          <a:stretch/>
        </p:blipFill>
        <p:spPr>
          <a:xfrm>
            <a:off x="881743" y="2311396"/>
            <a:ext cx="7413172" cy="478972"/>
          </a:xfrm>
          <a:prstGeom prst="rect">
            <a:avLst/>
          </a:prstGeom>
          <a:noFill/>
          <a:ln>
            <a:noFill/>
          </a:ln>
        </p:spPr>
      </p:pic>
      <p:sp>
        <p:nvSpPr>
          <p:cNvPr id="18" name="ZoneTexte 17"/>
          <p:cNvSpPr txBox="1"/>
          <p:nvPr/>
        </p:nvSpPr>
        <p:spPr>
          <a:xfrm>
            <a:off x="1393542" y="2061943"/>
            <a:ext cx="927463" cy="261610"/>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weeks</a:t>
            </a:r>
            <a:endParaRPr lang="fr-BE" sz="1100" b="1" dirty="0"/>
          </a:p>
        </p:txBody>
      </p:sp>
      <p:cxnSp>
        <p:nvCxnSpPr>
          <p:cNvPr id="20" name="Connecteur droit 19"/>
          <p:cNvCxnSpPr/>
          <p:nvPr/>
        </p:nvCxnSpPr>
        <p:spPr>
          <a:xfrm>
            <a:off x="2795452"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41027" y="2266941"/>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6139544"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395424" y="2061943"/>
            <a:ext cx="927463" cy="430887"/>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semester</a:t>
            </a:r>
            <a:endParaRPr lang="fr-BE" sz="1100" b="1" dirty="0"/>
          </a:p>
        </p:txBody>
      </p:sp>
      <p:sp>
        <p:nvSpPr>
          <p:cNvPr id="24" name="ZoneTexte 23"/>
          <p:cNvSpPr txBox="1"/>
          <p:nvPr/>
        </p:nvSpPr>
        <p:spPr>
          <a:xfrm>
            <a:off x="5003074"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First exam session</a:t>
            </a:r>
            <a:endParaRPr lang="fr-BE" sz="1100" b="1" dirty="0"/>
          </a:p>
        </p:txBody>
      </p:sp>
      <p:sp>
        <p:nvSpPr>
          <p:cNvPr id="25" name="ZoneTexte 24"/>
          <p:cNvSpPr txBox="1"/>
          <p:nvPr/>
        </p:nvSpPr>
        <p:spPr>
          <a:xfrm>
            <a:off x="6609805"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Second </a:t>
            </a:r>
            <a:r>
              <a:rPr lang="fr-BE" sz="1100" b="1" dirty="0" err="1" smtClean="0"/>
              <a:t>semester</a:t>
            </a:r>
            <a:endParaRPr lang="fr-BE" sz="1100" b="1" dirty="0"/>
          </a:p>
        </p:txBody>
      </p:sp>
      <p:sp>
        <p:nvSpPr>
          <p:cNvPr id="9" name="ZoneTexte 8"/>
          <p:cNvSpPr txBox="1"/>
          <p:nvPr/>
        </p:nvSpPr>
        <p:spPr>
          <a:xfrm>
            <a:off x="1289039" y="5564422"/>
            <a:ext cx="6716043" cy="261610"/>
          </a:xfrm>
          <a:prstGeom prst="rect">
            <a:avLst/>
          </a:prstGeom>
          <a:solidFill>
            <a:srgbClr val="FFCCCC"/>
          </a:solidFill>
          <a:ln w="12700">
            <a:solidFill>
              <a:schemeClr val="tx1"/>
            </a:solidFill>
          </a:ln>
        </p:spPr>
        <p:txBody>
          <a:bodyPr wrap="square" rtlCol="0">
            <a:spAutoFit/>
          </a:bodyPr>
          <a:lstStyle/>
          <a:p>
            <a:pPr algn="ctr"/>
            <a:r>
              <a:rPr lang="fr-BE" sz="1100" b="1" dirty="0" err="1" smtClean="0"/>
              <a:t>Failure</a:t>
            </a:r>
            <a:r>
              <a:rPr lang="fr-BE" sz="1100" b="1" dirty="0" smtClean="0"/>
              <a:t>/ </a:t>
            </a:r>
            <a:r>
              <a:rPr lang="fr-BE" sz="1100" b="1" dirty="0" err="1" smtClean="0"/>
              <a:t>droupout</a:t>
            </a:r>
            <a:endParaRPr lang="fr-BE" sz="1100" b="1" dirty="0"/>
          </a:p>
        </p:txBody>
      </p:sp>
      <p:cxnSp>
        <p:nvCxnSpPr>
          <p:cNvPr id="27" name="Connecteur droit 26"/>
          <p:cNvCxnSpPr/>
          <p:nvPr/>
        </p:nvCxnSpPr>
        <p:spPr>
          <a:xfrm flipV="1">
            <a:off x="1557745" y="3897256"/>
            <a:ext cx="6444070" cy="8709"/>
          </a:xfrm>
          <a:prstGeom prst="line">
            <a:avLst/>
          </a:prstGeom>
          <a:ln w="15875">
            <a:prstDash val="lg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57745" y="876219"/>
            <a:ext cx="5827259" cy="646331"/>
          </a:xfrm>
          <a:prstGeom prst="rect">
            <a:avLst/>
          </a:prstGeom>
        </p:spPr>
        <p:txBody>
          <a:bodyPr wrap="square">
            <a:spAutoFit/>
          </a:bodyPr>
          <a:lstStyle/>
          <a:p>
            <a:pPr marL="1200150" lvl="2" indent="-285750">
              <a:buFont typeface="Arial" panose="020B0604020202020204" pitchFamily="34" charset="0"/>
              <a:buChar char="•"/>
            </a:pPr>
            <a:r>
              <a:rPr lang="fr-BE" b="1" dirty="0" err="1"/>
              <a:t>Hoes</a:t>
            </a:r>
            <a:r>
              <a:rPr lang="fr-BE" b="1" dirty="0"/>
              <a:t> </a:t>
            </a:r>
            <a:r>
              <a:rPr lang="fr-BE" b="1" dirty="0" err="1"/>
              <a:t>does</a:t>
            </a:r>
            <a:r>
              <a:rPr lang="fr-BE" b="1" dirty="0"/>
              <a:t> </a:t>
            </a:r>
            <a:r>
              <a:rPr lang="fr-BE" b="1" dirty="0" err="1"/>
              <a:t>adjustment</a:t>
            </a:r>
            <a:r>
              <a:rPr lang="fr-BE" b="1" dirty="0"/>
              <a:t> </a:t>
            </a:r>
            <a:r>
              <a:rPr lang="fr-BE" b="1" dirty="0" err="1"/>
              <a:t>process</a:t>
            </a:r>
            <a:r>
              <a:rPr lang="fr-BE" b="1" dirty="0"/>
              <a:t> </a:t>
            </a:r>
            <a:r>
              <a:rPr lang="fr-BE" b="1" dirty="0" err="1"/>
              <a:t>dynamically</a:t>
            </a:r>
            <a:r>
              <a:rPr lang="fr-BE" b="1" dirty="0"/>
              <a:t> </a:t>
            </a:r>
            <a:r>
              <a:rPr lang="fr-BE" b="1" dirty="0" err="1"/>
              <a:t>unfold</a:t>
            </a:r>
            <a:r>
              <a:rPr lang="fr-BE" b="1" dirty="0"/>
              <a:t> </a:t>
            </a:r>
            <a:r>
              <a:rPr lang="fr-BE" b="1" dirty="0" err="1"/>
              <a:t>during</a:t>
            </a:r>
            <a:r>
              <a:rPr lang="fr-BE" b="1" dirty="0"/>
              <a:t> the </a:t>
            </a:r>
            <a:r>
              <a:rPr lang="fr-BE" b="1" dirty="0" err="1"/>
              <a:t>academic</a:t>
            </a:r>
            <a:r>
              <a:rPr lang="fr-BE" b="1" dirty="0"/>
              <a:t> </a:t>
            </a:r>
            <a:r>
              <a:rPr lang="fr-BE" b="1" dirty="0" err="1"/>
              <a:t>year</a:t>
            </a:r>
            <a:r>
              <a:rPr lang="fr-BE" b="1" dirty="0"/>
              <a:t>?</a:t>
            </a:r>
          </a:p>
        </p:txBody>
      </p:sp>
      <p:pic>
        <p:nvPicPr>
          <p:cNvPr id="10" name="Image 9"/>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1724148" y="4103355"/>
            <a:ext cx="1193711" cy="758032"/>
          </a:xfrm>
          <a:prstGeom prst="rect">
            <a:avLst/>
          </a:prstGeom>
        </p:spPr>
      </p:pic>
      <p:pic>
        <p:nvPicPr>
          <p:cNvPr id="28" name="Image 27"/>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3771005" y="4659642"/>
            <a:ext cx="1193711" cy="758032"/>
          </a:xfrm>
          <a:prstGeom prst="rect">
            <a:avLst/>
          </a:prstGeom>
        </p:spPr>
      </p:pic>
      <p:pic>
        <p:nvPicPr>
          <p:cNvPr id="29" name="Image 28"/>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6059311" y="4659642"/>
            <a:ext cx="1193711" cy="758032"/>
          </a:xfrm>
          <a:prstGeom prst="rect">
            <a:avLst/>
          </a:prstGeom>
        </p:spPr>
      </p:pic>
      <p:pic>
        <p:nvPicPr>
          <p:cNvPr id="30" name="Image 29"/>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6054345" y="3634957"/>
            <a:ext cx="1324997" cy="886638"/>
          </a:xfrm>
          <a:prstGeom prst="rect">
            <a:avLst/>
          </a:prstGeom>
        </p:spPr>
      </p:pic>
      <p:sp>
        <p:nvSpPr>
          <p:cNvPr id="16" name="Rectangle à coins arrondis 15"/>
          <p:cNvSpPr/>
          <p:nvPr/>
        </p:nvSpPr>
        <p:spPr>
          <a:xfrm>
            <a:off x="2029316" y="2799077"/>
            <a:ext cx="4717529" cy="874484"/>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1600" dirty="0" smtClean="0">
              <a:solidFill>
                <a:schemeClr val="tx1"/>
              </a:solidFill>
            </a:endParaRPr>
          </a:p>
          <a:p>
            <a:pPr marL="285750" indent="-285750" algn="ctr">
              <a:buFont typeface="Arial" panose="020B0604020202020204" pitchFamily="34" charset="0"/>
              <a:buChar char="•"/>
            </a:pPr>
            <a:r>
              <a:rPr lang="fr-BE" sz="1400" b="1" dirty="0" smtClean="0">
                <a:solidFill>
                  <a:schemeClr val="tx1"/>
                </a:solidFill>
              </a:rPr>
              <a:t>The first </a:t>
            </a:r>
            <a:r>
              <a:rPr lang="fr-BE" sz="1400" b="1" dirty="0" err="1" smtClean="0">
                <a:solidFill>
                  <a:schemeClr val="tx1"/>
                </a:solidFill>
              </a:rPr>
              <a:t>year</a:t>
            </a:r>
            <a:r>
              <a:rPr lang="fr-BE" sz="1400" b="1" dirty="0" smtClean="0">
                <a:solidFill>
                  <a:schemeClr val="tx1"/>
                </a:solidFill>
              </a:rPr>
              <a:t> </a:t>
            </a:r>
            <a:r>
              <a:rPr lang="fr-BE" sz="1400" b="1" dirty="0" err="1" smtClean="0">
                <a:solidFill>
                  <a:schemeClr val="tx1"/>
                </a:solidFill>
              </a:rPr>
              <a:t>is</a:t>
            </a:r>
            <a:r>
              <a:rPr lang="fr-BE" sz="1400" b="1" dirty="0" smtClean="0">
                <a:solidFill>
                  <a:schemeClr val="tx1"/>
                </a:solidFill>
              </a:rPr>
              <a:t> a constant struggle to </a:t>
            </a:r>
            <a:r>
              <a:rPr lang="fr-BE" sz="1400" b="1" dirty="0" err="1" smtClean="0">
                <a:solidFill>
                  <a:schemeClr val="tx1"/>
                </a:solidFill>
              </a:rPr>
              <a:t>keep</a:t>
            </a:r>
            <a:r>
              <a:rPr lang="fr-BE" sz="1400" b="1" dirty="0" smtClean="0">
                <a:solidFill>
                  <a:schemeClr val="tx1"/>
                </a:solidFill>
              </a:rPr>
              <a:t> </a:t>
            </a:r>
            <a:r>
              <a:rPr lang="fr-BE" sz="1400" b="1" dirty="0" err="1" smtClean="0">
                <a:solidFill>
                  <a:schemeClr val="tx1"/>
                </a:solidFill>
              </a:rPr>
              <a:t>head</a:t>
            </a:r>
            <a:r>
              <a:rPr lang="fr-BE" sz="1400" b="1" dirty="0" smtClean="0">
                <a:solidFill>
                  <a:schemeClr val="tx1"/>
                </a:solidFill>
              </a:rPr>
              <a:t> </a:t>
            </a:r>
            <a:r>
              <a:rPr lang="fr-BE" sz="1400" b="1" dirty="0" err="1" smtClean="0">
                <a:solidFill>
                  <a:schemeClr val="tx1"/>
                </a:solidFill>
              </a:rPr>
              <a:t>above</a:t>
            </a:r>
            <a:r>
              <a:rPr lang="fr-BE" sz="1400" b="1" dirty="0" smtClean="0">
                <a:solidFill>
                  <a:schemeClr val="tx1"/>
                </a:solidFill>
              </a:rPr>
              <a:t> the water .</a:t>
            </a:r>
          </a:p>
          <a:p>
            <a:pPr marL="742950" lvl="1" indent="-285750" algn="ctr">
              <a:buFont typeface="Arial" panose="020B0604020202020204" pitchFamily="34" charset="0"/>
              <a:buChar char="•"/>
            </a:pPr>
            <a:r>
              <a:rPr lang="fr-BE" sz="1400" b="1" dirty="0" err="1" smtClean="0">
                <a:solidFill>
                  <a:schemeClr val="tx1"/>
                </a:solidFill>
              </a:rPr>
              <a:t>Characterized</a:t>
            </a:r>
            <a:r>
              <a:rPr lang="fr-BE" sz="1400" b="1" dirty="0" smtClean="0">
                <a:solidFill>
                  <a:schemeClr val="tx1"/>
                </a:solidFill>
              </a:rPr>
              <a:t> by four major </a:t>
            </a:r>
            <a:r>
              <a:rPr lang="fr-BE" sz="1400" b="1" dirty="0" err="1" smtClean="0">
                <a:solidFill>
                  <a:schemeClr val="tx1"/>
                </a:solidFill>
              </a:rPr>
              <a:t>events</a:t>
            </a:r>
            <a:endParaRPr lang="fr-BE" sz="1400" b="1" dirty="0" smtClean="0">
              <a:solidFill>
                <a:schemeClr val="tx1"/>
              </a:solidFill>
            </a:endParaRPr>
          </a:p>
          <a:p>
            <a:pPr algn="ctr"/>
            <a:endParaRPr lang="fr-BE" dirty="0">
              <a:solidFill>
                <a:schemeClr val="tx1"/>
              </a:solidFill>
            </a:endParaRPr>
          </a:p>
        </p:txBody>
      </p:sp>
    </p:spTree>
    <p:extLst>
      <p:ext uri="{BB962C8B-B14F-4D97-AF65-F5344CB8AC3E}">
        <p14:creationId xmlns:p14="http://schemas.microsoft.com/office/powerpoint/2010/main" val="11069354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6325" y="215897"/>
            <a:ext cx="6683765" cy="665847"/>
          </a:xfrm>
        </p:spPr>
        <p:txBody>
          <a:bodyPr>
            <a:noAutofit/>
          </a:bodyPr>
          <a:lstStyle/>
          <a:p>
            <a:r>
              <a:rPr lang="fr-BE" sz="3200" dirty="0" smtClean="0"/>
              <a:t>Results: sequential analysis</a:t>
            </a:r>
            <a:r>
              <a:rPr lang="fr-BE" sz="2000" dirty="0" smtClean="0"/>
              <a:t>(in progress)</a:t>
            </a:r>
            <a:endParaRPr lang="fr-BE" sz="2000" dirty="0"/>
          </a:p>
        </p:txBody>
      </p:sp>
      <p:sp>
        <p:nvSpPr>
          <p:cNvPr id="6" name="Espace réservé du contenu 5"/>
          <p:cNvSpPr>
            <a:spLocks noGrp="1"/>
          </p:cNvSpPr>
          <p:nvPr>
            <p:ph idx="1"/>
          </p:nvPr>
        </p:nvSpPr>
        <p:spPr>
          <a:xfrm>
            <a:off x="881742" y="1465581"/>
            <a:ext cx="7394020" cy="4456891"/>
          </a:xfrm>
          <a:solidFill>
            <a:srgbClr val="FDFDFD"/>
          </a:solidFill>
          <a:ln>
            <a:solidFill>
              <a:schemeClr val="tx2">
                <a:lumMod val="20000"/>
                <a:lumOff val="80000"/>
              </a:schemeClr>
            </a:solidFill>
          </a:ln>
        </p:spPr>
        <p:txBody>
          <a:bodyPr/>
          <a:lstStyle/>
          <a:p>
            <a:pPr marL="0" indent="0">
              <a:buNone/>
            </a:pPr>
            <a:r>
              <a:rPr lang="fr-BE" dirty="0" smtClean="0">
                <a:solidFill>
                  <a:schemeClr val="bg1"/>
                </a:solidFill>
              </a:rPr>
              <a:t>1</a:t>
            </a:r>
            <a:endParaRPr lang="fr-BE" dirty="0">
              <a:solidFill>
                <a:schemeClr val="bg1"/>
              </a:solidFill>
            </a:endParaRPr>
          </a:p>
        </p:txBody>
      </p:sp>
      <p:sp>
        <p:nvSpPr>
          <p:cNvPr id="7" name="ZoneTexte 6"/>
          <p:cNvSpPr txBox="1"/>
          <p:nvPr/>
        </p:nvSpPr>
        <p:spPr>
          <a:xfrm>
            <a:off x="8242662" y="2061943"/>
            <a:ext cx="901338" cy="1277273"/>
          </a:xfrm>
          <a:prstGeom prst="rect">
            <a:avLst/>
          </a:prstGeom>
          <a:solidFill>
            <a:schemeClr val="accent2">
              <a:lumMod val="20000"/>
              <a:lumOff val="80000"/>
            </a:schemeClr>
          </a:solidFill>
          <a:ln w="12700">
            <a:solidFill>
              <a:schemeClr val="tx1"/>
            </a:solidFill>
          </a:ln>
        </p:spPr>
        <p:txBody>
          <a:bodyPr wrap="square" rtlCol="0">
            <a:spAutoFit/>
          </a:bodyPr>
          <a:lstStyle/>
          <a:p>
            <a:endParaRPr lang="fr-BE" sz="1100" b="1" dirty="0" smtClean="0"/>
          </a:p>
          <a:p>
            <a:pPr algn="ctr"/>
            <a:endParaRPr lang="fr-BE" sz="1100" b="1" dirty="0"/>
          </a:p>
          <a:p>
            <a:pPr algn="ctr"/>
            <a:r>
              <a:rPr lang="fr-BE" sz="1100" b="1" dirty="0" err="1" smtClean="0"/>
              <a:t>Achievement</a:t>
            </a:r>
            <a:r>
              <a:rPr lang="fr-BE" sz="1100" b="1" dirty="0" smtClean="0"/>
              <a:t>/ </a:t>
            </a:r>
          </a:p>
          <a:p>
            <a:pPr algn="ctr"/>
            <a:r>
              <a:rPr lang="fr-BE" sz="1100" b="1" dirty="0" err="1" smtClean="0"/>
              <a:t>Persistence</a:t>
            </a:r>
            <a:endParaRPr lang="fr-BE" sz="1100" b="1" dirty="0" smtClean="0"/>
          </a:p>
          <a:p>
            <a:endParaRPr lang="fr-BE" sz="1100" b="1" dirty="0"/>
          </a:p>
          <a:p>
            <a:endParaRPr lang="fr-BE" sz="1100" b="1" dirty="0"/>
          </a:p>
        </p:txBody>
      </p:sp>
      <p:pic>
        <p:nvPicPr>
          <p:cNvPr id="14" name="Espace réservé du contenu 2"/>
          <p:cNvPicPr>
            <a:picLocks noChangeAspect="1"/>
          </p:cNvPicPr>
          <p:nvPr/>
        </p:nvPicPr>
        <p:blipFill rotWithShape="1">
          <a:blip r:embed="rId3">
            <a:duotone>
              <a:prstClr val="black"/>
              <a:schemeClr val="tx2">
                <a:lumMod val="60000"/>
                <a:lumOff val="40000"/>
                <a:tint val="45000"/>
                <a:satMod val="400000"/>
              </a:schemeClr>
            </a:duotone>
            <a:extLst>
              <a:ext uri="{BEBA8EAE-BF5A-486C-A8C5-ECC9F3942E4B}">
                <a14:imgProps xmlns:a14="http://schemas.microsoft.com/office/drawing/2010/main">
                  <a14:imgLayer r:embed="rId4">
                    <a14:imgEffect>
                      <a14:backgroundRemoval t="9990" b="89908" l="7500" r="90000"/>
                    </a14:imgEffect>
                  </a14:imgLayer>
                </a14:imgProps>
              </a:ext>
              <a:ext uri="{28A0092B-C50C-407E-A947-70E740481C1C}">
                <a14:useLocalDpi xmlns:a14="http://schemas.microsoft.com/office/drawing/2010/main" val="0"/>
              </a:ext>
            </a:extLst>
          </a:blip>
          <a:srcRect l="6691" t="58026" r="10540" b="31229"/>
          <a:stretch/>
        </p:blipFill>
        <p:spPr>
          <a:xfrm>
            <a:off x="881743" y="2311396"/>
            <a:ext cx="7413172" cy="478972"/>
          </a:xfrm>
          <a:prstGeom prst="rect">
            <a:avLst/>
          </a:prstGeom>
          <a:noFill/>
          <a:ln>
            <a:noFill/>
          </a:ln>
        </p:spPr>
      </p:pic>
      <p:sp>
        <p:nvSpPr>
          <p:cNvPr id="18" name="ZoneTexte 17"/>
          <p:cNvSpPr txBox="1"/>
          <p:nvPr/>
        </p:nvSpPr>
        <p:spPr>
          <a:xfrm>
            <a:off x="1393542" y="2061943"/>
            <a:ext cx="927463" cy="261610"/>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weeks</a:t>
            </a:r>
            <a:endParaRPr lang="fr-BE" sz="1100" b="1" dirty="0"/>
          </a:p>
        </p:txBody>
      </p:sp>
      <p:cxnSp>
        <p:nvCxnSpPr>
          <p:cNvPr id="20" name="Connecteur droit 19"/>
          <p:cNvCxnSpPr/>
          <p:nvPr/>
        </p:nvCxnSpPr>
        <p:spPr>
          <a:xfrm>
            <a:off x="2795452"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41027" y="2266941"/>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6139544"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395424" y="2061943"/>
            <a:ext cx="927463" cy="430887"/>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semester</a:t>
            </a:r>
            <a:endParaRPr lang="fr-BE" sz="1100" b="1" dirty="0"/>
          </a:p>
        </p:txBody>
      </p:sp>
      <p:sp>
        <p:nvSpPr>
          <p:cNvPr id="24" name="ZoneTexte 23"/>
          <p:cNvSpPr txBox="1"/>
          <p:nvPr/>
        </p:nvSpPr>
        <p:spPr>
          <a:xfrm>
            <a:off x="5003074"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First exam session</a:t>
            </a:r>
            <a:endParaRPr lang="fr-BE" sz="1100" b="1" dirty="0"/>
          </a:p>
        </p:txBody>
      </p:sp>
      <p:sp>
        <p:nvSpPr>
          <p:cNvPr id="25" name="ZoneTexte 24"/>
          <p:cNvSpPr txBox="1"/>
          <p:nvPr/>
        </p:nvSpPr>
        <p:spPr>
          <a:xfrm>
            <a:off x="6609805"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Second </a:t>
            </a:r>
            <a:r>
              <a:rPr lang="fr-BE" sz="1100" b="1" dirty="0" err="1" smtClean="0"/>
              <a:t>semester</a:t>
            </a:r>
            <a:endParaRPr lang="fr-BE" sz="1100" b="1" dirty="0"/>
          </a:p>
        </p:txBody>
      </p:sp>
      <p:sp>
        <p:nvSpPr>
          <p:cNvPr id="9" name="ZoneTexte 8"/>
          <p:cNvSpPr txBox="1"/>
          <p:nvPr/>
        </p:nvSpPr>
        <p:spPr>
          <a:xfrm>
            <a:off x="1289039" y="5564422"/>
            <a:ext cx="6716043" cy="261610"/>
          </a:xfrm>
          <a:prstGeom prst="rect">
            <a:avLst/>
          </a:prstGeom>
          <a:solidFill>
            <a:srgbClr val="FFCCCC"/>
          </a:solidFill>
          <a:ln w="12700">
            <a:solidFill>
              <a:schemeClr val="tx1"/>
            </a:solidFill>
          </a:ln>
        </p:spPr>
        <p:txBody>
          <a:bodyPr wrap="square" rtlCol="0">
            <a:spAutoFit/>
          </a:bodyPr>
          <a:lstStyle/>
          <a:p>
            <a:pPr algn="ctr"/>
            <a:r>
              <a:rPr lang="fr-BE" sz="1100" b="1" dirty="0" err="1" smtClean="0"/>
              <a:t>Failure</a:t>
            </a:r>
            <a:r>
              <a:rPr lang="fr-BE" sz="1100" b="1" dirty="0" smtClean="0"/>
              <a:t>/ </a:t>
            </a:r>
            <a:r>
              <a:rPr lang="fr-BE" sz="1100" b="1" dirty="0" err="1" smtClean="0"/>
              <a:t>droupout</a:t>
            </a:r>
            <a:endParaRPr lang="fr-BE" sz="1100" b="1" dirty="0"/>
          </a:p>
        </p:txBody>
      </p:sp>
      <p:cxnSp>
        <p:nvCxnSpPr>
          <p:cNvPr id="27" name="Connecteur droit 26"/>
          <p:cNvCxnSpPr/>
          <p:nvPr/>
        </p:nvCxnSpPr>
        <p:spPr>
          <a:xfrm flipV="1">
            <a:off x="1557745" y="3897256"/>
            <a:ext cx="6444070" cy="8709"/>
          </a:xfrm>
          <a:prstGeom prst="line">
            <a:avLst/>
          </a:prstGeom>
          <a:ln w="15875">
            <a:prstDash val="lg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57745" y="876219"/>
            <a:ext cx="5827259" cy="646331"/>
          </a:xfrm>
          <a:prstGeom prst="rect">
            <a:avLst/>
          </a:prstGeom>
        </p:spPr>
        <p:txBody>
          <a:bodyPr wrap="square">
            <a:spAutoFit/>
          </a:bodyPr>
          <a:lstStyle/>
          <a:p>
            <a:pPr marL="1200150" lvl="2" indent="-285750">
              <a:buFont typeface="Arial" panose="020B0604020202020204" pitchFamily="34" charset="0"/>
              <a:buChar char="•"/>
            </a:pPr>
            <a:r>
              <a:rPr lang="fr-BE" b="1" dirty="0" err="1"/>
              <a:t>Hoes</a:t>
            </a:r>
            <a:r>
              <a:rPr lang="fr-BE" b="1" dirty="0"/>
              <a:t> </a:t>
            </a:r>
            <a:r>
              <a:rPr lang="fr-BE" b="1" dirty="0" err="1"/>
              <a:t>does</a:t>
            </a:r>
            <a:r>
              <a:rPr lang="fr-BE" b="1" dirty="0"/>
              <a:t> </a:t>
            </a:r>
            <a:r>
              <a:rPr lang="fr-BE" b="1" dirty="0" err="1"/>
              <a:t>adjustment</a:t>
            </a:r>
            <a:r>
              <a:rPr lang="fr-BE" b="1" dirty="0"/>
              <a:t> </a:t>
            </a:r>
            <a:r>
              <a:rPr lang="fr-BE" b="1" dirty="0" err="1"/>
              <a:t>process</a:t>
            </a:r>
            <a:r>
              <a:rPr lang="fr-BE" b="1" dirty="0"/>
              <a:t> </a:t>
            </a:r>
            <a:r>
              <a:rPr lang="fr-BE" b="1" dirty="0" err="1"/>
              <a:t>dynamically</a:t>
            </a:r>
            <a:r>
              <a:rPr lang="fr-BE" b="1" dirty="0"/>
              <a:t> </a:t>
            </a:r>
            <a:r>
              <a:rPr lang="fr-BE" b="1" dirty="0" err="1"/>
              <a:t>unfold</a:t>
            </a:r>
            <a:r>
              <a:rPr lang="fr-BE" b="1" dirty="0"/>
              <a:t> </a:t>
            </a:r>
            <a:r>
              <a:rPr lang="fr-BE" b="1" dirty="0" err="1"/>
              <a:t>during</a:t>
            </a:r>
            <a:r>
              <a:rPr lang="fr-BE" b="1" dirty="0"/>
              <a:t> the </a:t>
            </a:r>
            <a:r>
              <a:rPr lang="fr-BE" b="1" dirty="0" err="1"/>
              <a:t>academic</a:t>
            </a:r>
            <a:r>
              <a:rPr lang="fr-BE" b="1" dirty="0"/>
              <a:t> </a:t>
            </a:r>
            <a:r>
              <a:rPr lang="fr-BE" b="1" dirty="0" err="1"/>
              <a:t>year</a:t>
            </a:r>
            <a:r>
              <a:rPr lang="fr-BE" b="1" dirty="0"/>
              <a:t>?</a:t>
            </a:r>
          </a:p>
        </p:txBody>
      </p:sp>
      <p:pic>
        <p:nvPicPr>
          <p:cNvPr id="10" name="Image 9"/>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1724148" y="4103355"/>
            <a:ext cx="1193711" cy="758032"/>
          </a:xfrm>
          <a:prstGeom prst="rect">
            <a:avLst/>
          </a:prstGeom>
        </p:spPr>
      </p:pic>
      <p:pic>
        <p:nvPicPr>
          <p:cNvPr id="26" name="Image 25"/>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7842629" y="3230024"/>
            <a:ext cx="1193711" cy="798786"/>
          </a:xfrm>
          <a:prstGeom prst="rect">
            <a:avLst/>
          </a:prstGeom>
        </p:spPr>
      </p:pic>
      <p:pic>
        <p:nvPicPr>
          <p:cNvPr id="28" name="Image 27"/>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3771005" y="4659642"/>
            <a:ext cx="1193711" cy="758032"/>
          </a:xfrm>
          <a:prstGeom prst="rect">
            <a:avLst/>
          </a:prstGeom>
        </p:spPr>
      </p:pic>
      <p:pic>
        <p:nvPicPr>
          <p:cNvPr id="29" name="Image 28"/>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6059311" y="4659642"/>
            <a:ext cx="1193711" cy="758032"/>
          </a:xfrm>
          <a:prstGeom prst="rect">
            <a:avLst/>
          </a:prstGeom>
        </p:spPr>
      </p:pic>
      <p:pic>
        <p:nvPicPr>
          <p:cNvPr id="30" name="Image 29"/>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6046545" y="3679798"/>
            <a:ext cx="1193711" cy="798786"/>
          </a:xfrm>
          <a:prstGeom prst="rect">
            <a:avLst/>
          </a:prstGeom>
        </p:spPr>
      </p:pic>
      <p:sp>
        <p:nvSpPr>
          <p:cNvPr id="11" name="Rectangle 10"/>
          <p:cNvSpPr/>
          <p:nvPr/>
        </p:nvSpPr>
        <p:spPr>
          <a:xfrm>
            <a:off x="1949224" y="2615942"/>
            <a:ext cx="2522150" cy="1281315"/>
          </a:xfrm>
          <a:prstGeom prst="wedgeRectCallout">
            <a:avLst>
              <a:gd name="adj1" fmla="val -35885"/>
              <a:gd name="adj2" fmla="val 63137"/>
            </a:avLst>
          </a:prstGeom>
          <a:solidFill>
            <a:srgbClr val="FFFA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200" i="1" dirty="0" smtClean="0">
                <a:solidFill>
                  <a:schemeClr val="tx1"/>
                </a:solidFill>
              </a:rPr>
              <a:t>I172« At the </a:t>
            </a:r>
            <a:r>
              <a:rPr lang="fr-BE" sz="1200" i="1" dirty="0" err="1" smtClean="0">
                <a:solidFill>
                  <a:schemeClr val="tx1"/>
                </a:solidFill>
              </a:rPr>
              <a:t>very</a:t>
            </a:r>
            <a:r>
              <a:rPr lang="fr-BE" sz="1200" i="1" dirty="0" smtClean="0">
                <a:solidFill>
                  <a:schemeClr val="tx1"/>
                </a:solidFill>
              </a:rPr>
              <a:t> </a:t>
            </a:r>
            <a:r>
              <a:rPr lang="fr-BE" sz="1200" i="1" dirty="0" err="1" smtClean="0">
                <a:solidFill>
                  <a:schemeClr val="tx1"/>
                </a:solidFill>
              </a:rPr>
              <a:t>beginning</a:t>
            </a:r>
            <a:r>
              <a:rPr lang="fr-BE" sz="1200" i="1" dirty="0" smtClean="0">
                <a:solidFill>
                  <a:schemeClr val="tx1"/>
                </a:solidFill>
              </a:rPr>
              <a:t> of the </a:t>
            </a:r>
            <a:r>
              <a:rPr lang="fr-BE" sz="1200" i="1" dirty="0" err="1" smtClean="0">
                <a:solidFill>
                  <a:schemeClr val="tx1"/>
                </a:solidFill>
              </a:rPr>
              <a:t>year</a:t>
            </a:r>
            <a:r>
              <a:rPr lang="fr-BE" sz="1200" i="1" dirty="0" smtClean="0">
                <a:solidFill>
                  <a:schemeClr val="tx1"/>
                </a:solidFill>
              </a:rPr>
              <a:t> I </a:t>
            </a:r>
            <a:r>
              <a:rPr lang="fr-BE" sz="1200" i="1" dirty="0" err="1" smtClean="0">
                <a:solidFill>
                  <a:schemeClr val="tx1"/>
                </a:solidFill>
              </a:rPr>
              <a:t>was</a:t>
            </a:r>
            <a:r>
              <a:rPr lang="fr-BE" sz="1200" i="1" dirty="0" smtClean="0">
                <a:solidFill>
                  <a:schemeClr val="tx1"/>
                </a:solidFill>
              </a:rPr>
              <a:t> </a:t>
            </a:r>
            <a:r>
              <a:rPr lang="fr-BE" sz="1200" i="1" dirty="0" err="1" smtClean="0">
                <a:solidFill>
                  <a:schemeClr val="tx1"/>
                </a:solidFill>
              </a:rPr>
              <a:t>really</a:t>
            </a:r>
            <a:r>
              <a:rPr lang="fr-BE" sz="1200" i="1" dirty="0" smtClean="0">
                <a:solidFill>
                  <a:schemeClr val="tx1"/>
                </a:solidFill>
              </a:rPr>
              <a:t> </a:t>
            </a:r>
            <a:r>
              <a:rPr lang="fr-BE" sz="1200" i="1" dirty="0" err="1" smtClean="0">
                <a:solidFill>
                  <a:schemeClr val="tx1"/>
                </a:solidFill>
              </a:rPr>
              <a:t>motivated</a:t>
            </a:r>
            <a:r>
              <a:rPr lang="fr-BE" sz="1200" i="1" dirty="0" smtClean="0">
                <a:solidFill>
                  <a:schemeClr val="tx1"/>
                </a:solidFill>
              </a:rPr>
              <a:t> and I </a:t>
            </a:r>
            <a:r>
              <a:rPr lang="fr-BE" sz="1200" i="1" dirty="0" err="1" smtClean="0">
                <a:solidFill>
                  <a:schemeClr val="tx1"/>
                </a:solidFill>
              </a:rPr>
              <a:t>thought</a:t>
            </a:r>
            <a:r>
              <a:rPr lang="fr-BE" sz="1200" i="1" dirty="0" smtClean="0">
                <a:solidFill>
                  <a:schemeClr val="tx1"/>
                </a:solidFill>
              </a:rPr>
              <a:t> </a:t>
            </a:r>
            <a:r>
              <a:rPr lang="fr-BE" sz="1200" i="1" dirty="0" err="1" smtClean="0">
                <a:solidFill>
                  <a:schemeClr val="tx1"/>
                </a:solidFill>
              </a:rPr>
              <a:t>that</a:t>
            </a:r>
            <a:r>
              <a:rPr lang="fr-BE" sz="1200" i="1" dirty="0" smtClean="0">
                <a:solidFill>
                  <a:schemeClr val="tx1"/>
                </a:solidFill>
              </a:rPr>
              <a:t> I </a:t>
            </a:r>
            <a:r>
              <a:rPr lang="fr-BE" sz="1200" i="1" dirty="0" err="1" smtClean="0">
                <a:solidFill>
                  <a:schemeClr val="tx1"/>
                </a:solidFill>
              </a:rPr>
              <a:t>could</a:t>
            </a:r>
            <a:r>
              <a:rPr lang="fr-BE" sz="1200" i="1" dirty="0" smtClean="0">
                <a:solidFill>
                  <a:schemeClr val="tx1"/>
                </a:solidFill>
              </a:rPr>
              <a:t> </a:t>
            </a:r>
            <a:r>
              <a:rPr lang="fr-BE" sz="1200" i="1" dirty="0" err="1" smtClean="0">
                <a:solidFill>
                  <a:schemeClr val="tx1"/>
                </a:solidFill>
              </a:rPr>
              <a:t>pass</a:t>
            </a:r>
            <a:r>
              <a:rPr lang="fr-BE" sz="1200" i="1" dirty="0" smtClean="0">
                <a:solidFill>
                  <a:schemeClr val="tx1"/>
                </a:solidFill>
              </a:rPr>
              <a:t> the </a:t>
            </a:r>
            <a:r>
              <a:rPr lang="fr-BE" sz="1200" i="1" dirty="0" err="1" smtClean="0">
                <a:solidFill>
                  <a:schemeClr val="tx1"/>
                </a:solidFill>
              </a:rPr>
              <a:t>year</a:t>
            </a:r>
            <a:r>
              <a:rPr lang="fr-BE" sz="1200" i="1" dirty="0" smtClean="0">
                <a:solidFill>
                  <a:schemeClr val="tx1"/>
                </a:solidFill>
              </a:rPr>
              <a:t>. But, </a:t>
            </a:r>
            <a:r>
              <a:rPr lang="fr-BE" sz="1200" i="1" dirty="0" err="1" smtClean="0">
                <a:solidFill>
                  <a:schemeClr val="tx1"/>
                </a:solidFill>
              </a:rPr>
              <a:t>after</a:t>
            </a:r>
            <a:r>
              <a:rPr lang="fr-BE" sz="1200" i="1" dirty="0" smtClean="0">
                <a:solidFill>
                  <a:schemeClr val="tx1"/>
                </a:solidFill>
              </a:rPr>
              <a:t> 2weeks, I </a:t>
            </a:r>
            <a:r>
              <a:rPr lang="fr-BE" sz="1200" i="1" dirty="0" err="1" smtClean="0">
                <a:solidFill>
                  <a:schemeClr val="tx1"/>
                </a:solidFill>
              </a:rPr>
              <a:t>was</a:t>
            </a:r>
            <a:r>
              <a:rPr lang="fr-BE" sz="1200" i="1" dirty="0" smtClean="0">
                <a:solidFill>
                  <a:schemeClr val="tx1"/>
                </a:solidFill>
              </a:rPr>
              <a:t> </a:t>
            </a:r>
            <a:r>
              <a:rPr lang="fr-BE" sz="1200" i="1" dirty="0" err="1" smtClean="0">
                <a:solidFill>
                  <a:schemeClr val="tx1"/>
                </a:solidFill>
              </a:rPr>
              <a:t>already</a:t>
            </a:r>
            <a:r>
              <a:rPr lang="fr-BE" sz="1200" i="1" dirty="0" smtClean="0">
                <a:solidFill>
                  <a:schemeClr val="tx1"/>
                </a:solidFill>
              </a:rPr>
              <a:t> </a:t>
            </a:r>
            <a:r>
              <a:rPr lang="fr-BE" sz="1200" i="1" dirty="0" err="1" smtClean="0">
                <a:solidFill>
                  <a:schemeClr val="tx1"/>
                </a:solidFill>
              </a:rPr>
              <a:t>lost</a:t>
            </a:r>
            <a:r>
              <a:rPr lang="fr-BE" sz="1200" i="1" dirty="0" smtClean="0">
                <a:solidFill>
                  <a:schemeClr val="tx1"/>
                </a:solidFill>
              </a:rPr>
              <a:t>, I </a:t>
            </a:r>
            <a:r>
              <a:rPr lang="fr-BE" sz="1200" i="1" dirty="0" err="1" smtClean="0">
                <a:solidFill>
                  <a:schemeClr val="tx1"/>
                </a:solidFill>
              </a:rPr>
              <a:t>didn’t</a:t>
            </a:r>
            <a:r>
              <a:rPr lang="fr-BE" sz="1200" i="1" dirty="0" smtClean="0">
                <a:solidFill>
                  <a:schemeClr val="tx1"/>
                </a:solidFill>
              </a:rPr>
              <a:t> </a:t>
            </a:r>
            <a:r>
              <a:rPr lang="fr-BE" sz="1200" i="1" dirty="0" err="1" smtClean="0">
                <a:solidFill>
                  <a:schemeClr val="tx1"/>
                </a:solidFill>
              </a:rPr>
              <a:t>understand</a:t>
            </a:r>
            <a:r>
              <a:rPr lang="fr-BE" sz="1200" i="1" dirty="0" smtClean="0">
                <a:solidFill>
                  <a:schemeClr val="tx1"/>
                </a:solidFill>
              </a:rPr>
              <a:t> </a:t>
            </a:r>
            <a:r>
              <a:rPr lang="fr-BE" sz="1200" i="1" dirty="0" err="1" smtClean="0">
                <a:solidFill>
                  <a:schemeClr val="tx1"/>
                </a:solidFill>
              </a:rPr>
              <a:t>anything</a:t>
            </a:r>
            <a:r>
              <a:rPr lang="fr-BE" sz="1200" i="1" dirty="0" smtClean="0">
                <a:solidFill>
                  <a:schemeClr val="tx1"/>
                </a:solidFill>
              </a:rPr>
              <a:t> in </a:t>
            </a:r>
            <a:r>
              <a:rPr lang="fr-BE" sz="1200" i="1" dirty="0" err="1" smtClean="0">
                <a:solidFill>
                  <a:schemeClr val="tx1"/>
                </a:solidFill>
              </a:rPr>
              <a:t>any</a:t>
            </a:r>
            <a:r>
              <a:rPr lang="fr-BE" sz="1200" i="1" dirty="0" smtClean="0">
                <a:solidFill>
                  <a:schemeClr val="tx1"/>
                </a:solidFill>
              </a:rPr>
              <a:t> courses </a:t>
            </a:r>
            <a:r>
              <a:rPr lang="fr-BE" sz="1200" i="1" dirty="0" err="1" smtClean="0">
                <a:solidFill>
                  <a:schemeClr val="tx1"/>
                </a:solidFill>
              </a:rPr>
              <a:t>anymore</a:t>
            </a:r>
            <a:r>
              <a:rPr lang="fr-BE" sz="1200" i="1" dirty="0" smtClean="0">
                <a:solidFill>
                  <a:schemeClr val="tx1"/>
                </a:solidFill>
              </a:rPr>
              <a:t>. »</a:t>
            </a:r>
            <a:endParaRPr lang="fr-BE" sz="1200" i="1" dirty="0">
              <a:solidFill>
                <a:schemeClr val="tx1"/>
              </a:solidFill>
            </a:endParaRPr>
          </a:p>
        </p:txBody>
      </p:sp>
      <p:pic>
        <p:nvPicPr>
          <p:cNvPr id="12" name="Image 11"/>
          <p:cNvPicPr>
            <a:picLocks noChangeAspect="1"/>
          </p:cNvPicPr>
          <p:nvPr/>
        </p:nvPicPr>
        <p:blipFill rotWithShape="1">
          <a:blip r:embed="rId7">
            <a:extLst>
              <a:ext uri="{BEBA8EAE-BF5A-486C-A8C5-ECC9F3942E4B}">
                <a14:imgProps xmlns:a14="http://schemas.microsoft.com/office/drawing/2010/main">
                  <a14:imgLayer r:embed="rId8">
                    <a14:imgEffect>
                      <a14:artisticPaintStrokes/>
                    </a14:imgEffect>
                  </a14:imgLayer>
                </a14:imgProps>
              </a:ext>
              <a:ext uri="{28A0092B-C50C-407E-A947-70E740481C1C}">
                <a14:useLocalDpi xmlns:a14="http://schemas.microsoft.com/office/drawing/2010/main" val="0"/>
              </a:ext>
            </a:extLst>
          </a:blip>
          <a:srcRect t="22850" r="45982" b="5546"/>
          <a:stretch/>
        </p:blipFill>
        <p:spPr>
          <a:xfrm>
            <a:off x="2978196" y="4066081"/>
            <a:ext cx="1064247" cy="832579"/>
          </a:xfrm>
          <a:prstGeom prst="rect">
            <a:avLst/>
          </a:prstGeom>
        </p:spPr>
      </p:pic>
      <p:sp>
        <p:nvSpPr>
          <p:cNvPr id="17" name="Rectangle à coins arrondis 16"/>
          <p:cNvSpPr/>
          <p:nvPr/>
        </p:nvSpPr>
        <p:spPr>
          <a:xfrm>
            <a:off x="426583" y="3814354"/>
            <a:ext cx="1270670" cy="786738"/>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1600" dirty="0" smtClean="0">
              <a:solidFill>
                <a:schemeClr val="tx1"/>
              </a:solidFill>
            </a:endParaRPr>
          </a:p>
          <a:p>
            <a:pPr algn="ctr"/>
            <a:r>
              <a:rPr lang="fr-BE" sz="1600" b="1" dirty="0" smtClean="0">
                <a:solidFill>
                  <a:schemeClr val="tx1"/>
                </a:solidFill>
              </a:rPr>
              <a:t>Poor Start:</a:t>
            </a:r>
          </a:p>
          <a:p>
            <a:pPr marL="285750" indent="-285750" algn="ctr">
              <a:buFont typeface="Arial" panose="020B0604020202020204" pitchFamily="34" charset="0"/>
              <a:buChar char="•"/>
            </a:pPr>
            <a:r>
              <a:rPr lang="fr-BE" sz="1400" dirty="0" smtClean="0">
                <a:solidFill>
                  <a:schemeClr val="tx1"/>
                </a:solidFill>
              </a:rPr>
              <a:t>Poor </a:t>
            </a:r>
            <a:r>
              <a:rPr lang="fr-BE" sz="1400" dirty="0" err="1" smtClean="0">
                <a:solidFill>
                  <a:schemeClr val="tx1"/>
                </a:solidFill>
              </a:rPr>
              <a:t>readiness</a:t>
            </a:r>
            <a:endParaRPr lang="fr-BE" sz="1400" dirty="0" smtClean="0">
              <a:solidFill>
                <a:schemeClr val="tx1"/>
              </a:solidFill>
            </a:endParaRPr>
          </a:p>
          <a:p>
            <a:pPr algn="ctr"/>
            <a:endParaRPr lang="fr-BE" dirty="0">
              <a:solidFill>
                <a:schemeClr val="tx1"/>
              </a:solidFill>
            </a:endParaRPr>
          </a:p>
        </p:txBody>
      </p:sp>
    </p:spTree>
    <p:extLst>
      <p:ext uri="{BB962C8B-B14F-4D97-AF65-F5344CB8AC3E}">
        <p14:creationId xmlns:p14="http://schemas.microsoft.com/office/powerpoint/2010/main" val="202516442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arn(inVertical)">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6325" y="215897"/>
            <a:ext cx="6683765" cy="665847"/>
          </a:xfrm>
        </p:spPr>
        <p:txBody>
          <a:bodyPr>
            <a:noAutofit/>
          </a:bodyPr>
          <a:lstStyle/>
          <a:p>
            <a:r>
              <a:rPr lang="fr-BE" sz="3200" dirty="0" err="1" smtClean="0"/>
              <a:t>Results</a:t>
            </a:r>
            <a:r>
              <a:rPr lang="fr-BE" sz="3200" dirty="0" smtClean="0"/>
              <a:t>: </a:t>
            </a:r>
            <a:r>
              <a:rPr lang="fr-BE" sz="3200" dirty="0" err="1" smtClean="0"/>
              <a:t>sequential</a:t>
            </a:r>
            <a:r>
              <a:rPr lang="fr-BE" sz="3200" dirty="0" smtClean="0"/>
              <a:t> </a:t>
            </a:r>
            <a:r>
              <a:rPr lang="fr-BE" sz="3200" dirty="0" err="1" smtClean="0"/>
              <a:t>analysis</a:t>
            </a:r>
            <a:r>
              <a:rPr lang="fr-BE" sz="2000" dirty="0" smtClean="0"/>
              <a:t>(in </a:t>
            </a:r>
            <a:r>
              <a:rPr lang="fr-BE" sz="2000" dirty="0" err="1" smtClean="0"/>
              <a:t>progress</a:t>
            </a:r>
            <a:r>
              <a:rPr lang="fr-BE" sz="2000" dirty="0" smtClean="0"/>
              <a:t>)</a:t>
            </a:r>
            <a:endParaRPr lang="fr-BE" sz="2000" dirty="0"/>
          </a:p>
        </p:txBody>
      </p:sp>
      <p:sp>
        <p:nvSpPr>
          <p:cNvPr id="6" name="Espace réservé du contenu 5"/>
          <p:cNvSpPr>
            <a:spLocks noGrp="1"/>
          </p:cNvSpPr>
          <p:nvPr>
            <p:ph idx="1"/>
          </p:nvPr>
        </p:nvSpPr>
        <p:spPr>
          <a:xfrm>
            <a:off x="881742" y="1465581"/>
            <a:ext cx="7394020" cy="4456891"/>
          </a:xfrm>
          <a:solidFill>
            <a:srgbClr val="FDFDFD"/>
          </a:solidFill>
          <a:ln>
            <a:solidFill>
              <a:schemeClr val="tx2">
                <a:lumMod val="20000"/>
                <a:lumOff val="80000"/>
              </a:schemeClr>
            </a:solidFill>
          </a:ln>
        </p:spPr>
        <p:txBody>
          <a:bodyPr/>
          <a:lstStyle/>
          <a:p>
            <a:pPr marL="0" indent="0">
              <a:buNone/>
            </a:pPr>
            <a:r>
              <a:rPr lang="fr-BE" dirty="0" smtClean="0">
                <a:solidFill>
                  <a:schemeClr val="bg1"/>
                </a:solidFill>
              </a:rPr>
              <a:t>1</a:t>
            </a:r>
            <a:endParaRPr lang="fr-BE" dirty="0">
              <a:solidFill>
                <a:schemeClr val="bg1"/>
              </a:solidFill>
            </a:endParaRPr>
          </a:p>
        </p:txBody>
      </p:sp>
      <p:sp>
        <p:nvSpPr>
          <p:cNvPr id="7" name="ZoneTexte 6"/>
          <p:cNvSpPr txBox="1"/>
          <p:nvPr/>
        </p:nvSpPr>
        <p:spPr>
          <a:xfrm>
            <a:off x="8242662" y="2061943"/>
            <a:ext cx="901338" cy="1277273"/>
          </a:xfrm>
          <a:prstGeom prst="rect">
            <a:avLst/>
          </a:prstGeom>
          <a:solidFill>
            <a:schemeClr val="accent2">
              <a:lumMod val="20000"/>
              <a:lumOff val="80000"/>
            </a:schemeClr>
          </a:solidFill>
          <a:ln w="12700">
            <a:solidFill>
              <a:schemeClr val="tx1"/>
            </a:solidFill>
          </a:ln>
        </p:spPr>
        <p:txBody>
          <a:bodyPr wrap="square" rtlCol="0">
            <a:spAutoFit/>
          </a:bodyPr>
          <a:lstStyle/>
          <a:p>
            <a:endParaRPr lang="fr-BE" sz="1100" b="1" dirty="0" smtClean="0"/>
          </a:p>
          <a:p>
            <a:pPr algn="ctr"/>
            <a:endParaRPr lang="fr-BE" sz="1100" b="1" dirty="0"/>
          </a:p>
          <a:p>
            <a:pPr algn="ctr"/>
            <a:r>
              <a:rPr lang="fr-BE" sz="1100" b="1" dirty="0" err="1" smtClean="0"/>
              <a:t>Achievement</a:t>
            </a:r>
            <a:r>
              <a:rPr lang="fr-BE" sz="1100" b="1" dirty="0" smtClean="0"/>
              <a:t>/ </a:t>
            </a:r>
          </a:p>
          <a:p>
            <a:pPr algn="ctr"/>
            <a:r>
              <a:rPr lang="fr-BE" sz="1100" b="1" dirty="0" err="1" smtClean="0"/>
              <a:t>Persistence</a:t>
            </a:r>
            <a:endParaRPr lang="fr-BE" sz="1100" b="1" dirty="0" smtClean="0"/>
          </a:p>
          <a:p>
            <a:endParaRPr lang="fr-BE" sz="1100" b="1" dirty="0"/>
          </a:p>
          <a:p>
            <a:endParaRPr lang="fr-BE" sz="1100" b="1" dirty="0"/>
          </a:p>
        </p:txBody>
      </p:sp>
      <p:pic>
        <p:nvPicPr>
          <p:cNvPr id="14" name="Espace réservé du contenu 2"/>
          <p:cNvPicPr>
            <a:picLocks noChangeAspect="1"/>
          </p:cNvPicPr>
          <p:nvPr/>
        </p:nvPicPr>
        <p:blipFill rotWithShape="1">
          <a:blip r:embed="rId3">
            <a:duotone>
              <a:prstClr val="black"/>
              <a:schemeClr val="tx2">
                <a:lumMod val="60000"/>
                <a:lumOff val="40000"/>
                <a:tint val="45000"/>
                <a:satMod val="400000"/>
              </a:schemeClr>
            </a:duotone>
            <a:extLst>
              <a:ext uri="{BEBA8EAE-BF5A-486C-A8C5-ECC9F3942E4B}">
                <a14:imgProps xmlns:a14="http://schemas.microsoft.com/office/drawing/2010/main">
                  <a14:imgLayer r:embed="rId4">
                    <a14:imgEffect>
                      <a14:backgroundRemoval t="9990" b="89908" l="7500" r="90000"/>
                    </a14:imgEffect>
                  </a14:imgLayer>
                </a14:imgProps>
              </a:ext>
              <a:ext uri="{28A0092B-C50C-407E-A947-70E740481C1C}">
                <a14:useLocalDpi xmlns:a14="http://schemas.microsoft.com/office/drawing/2010/main" val="0"/>
              </a:ext>
            </a:extLst>
          </a:blip>
          <a:srcRect l="6691" t="58026" r="10540" b="31229"/>
          <a:stretch/>
        </p:blipFill>
        <p:spPr>
          <a:xfrm>
            <a:off x="881743" y="2311396"/>
            <a:ext cx="7413172" cy="478972"/>
          </a:xfrm>
          <a:prstGeom prst="rect">
            <a:avLst/>
          </a:prstGeom>
          <a:noFill/>
          <a:ln>
            <a:noFill/>
          </a:ln>
        </p:spPr>
      </p:pic>
      <p:sp>
        <p:nvSpPr>
          <p:cNvPr id="18" name="ZoneTexte 17"/>
          <p:cNvSpPr txBox="1"/>
          <p:nvPr/>
        </p:nvSpPr>
        <p:spPr>
          <a:xfrm>
            <a:off x="1393542" y="2061943"/>
            <a:ext cx="927463" cy="261610"/>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weeks</a:t>
            </a:r>
            <a:endParaRPr lang="fr-BE" sz="1100" b="1" dirty="0"/>
          </a:p>
        </p:txBody>
      </p:sp>
      <p:cxnSp>
        <p:nvCxnSpPr>
          <p:cNvPr id="20" name="Connecteur droit 19"/>
          <p:cNvCxnSpPr/>
          <p:nvPr/>
        </p:nvCxnSpPr>
        <p:spPr>
          <a:xfrm>
            <a:off x="2795452"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41027" y="2266941"/>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6139544"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395424" y="2061943"/>
            <a:ext cx="927463" cy="430887"/>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semester</a:t>
            </a:r>
            <a:endParaRPr lang="fr-BE" sz="1100" b="1" dirty="0"/>
          </a:p>
        </p:txBody>
      </p:sp>
      <p:sp>
        <p:nvSpPr>
          <p:cNvPr id="24" name="ZoneTexte 23"/>
          <p:cNvSpPr txBox="1"/>
          <p:nvPr/>
        </p:nvSpPr>
        <p:spPr>
          <a:xfrm>
            <a:off x="5003074"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First exam session</a:t>
            </a:r>
            <a:endParaRPr lang="fr-BE" sz="1100" b="1" dirty="0"/>
          </a:p>
        </p:txBody>
      </p:sp>
      <p:sp>
        <p:nvSpPr>
          <p:cNvPr id="25" name="ZoneTexte 24"/>
          <p:cNvSpPr txBox="1"/>
          <p:nvPr/>
        </p:nvSpPr>
        <p:spPr>
          <a:xfrm>
            <a:off x="6609805"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Second </a:t>
            </a:r>
            <a:r>
              <a:rPr lang="fr-BE" sz="1100" b="1" dirty="0" err="1" smtClean="0"/>
              <a:t>semester</a:t>
            </a:r>
            <a:endParaRPr lang="fr-BE" sz="1100" b="1" dirty="0"/>
          </a:p>
        </p:txBody>
      </p:sp>
      <p:sp>
        <p:nvSpPr>
          <p:cNvPr id="9" name="ZoneTexte 8"/>
          <p:cNvSpPr txBox="1"/>
          <p:nvPr/>
        </p:nvSpPr>
        <p:spPr>
          <a:xfrm>
            <a:off x="1289039" y="5564422"/>
            <a:ext cx="6716043" cy="261610"/>
          </a:xfrm>
          <a:prstGeom prst="rect">
            <a:avLst/>
          </a:prstGeom>
          <a:solidFill>
            <a:srgbClr val="FFCCCC"/>
          </a:solidFill>
          <a:ln w="12700">
            <a:solidFill>
              <a:schemeClr val="tx1"/>
            </a:solidFill>
          </a:ln>
        </p:spPr>
        <p:txBody>
          <a:bodyPr wrap="square" rtlCol="0">
            <a:spAutoFit/>
          </a:bodyPr>
          <a:lstStyle/>
          <a:p>
            <a:pPr algn="ctr"/>
            <a:r>
              <a:rPr lang="fr-BE" sz="1100" b="1" dirty="0" err="1" smtClean="0"/>
              <a:t>Failure</a:t>
            </a:r>
            <a:r>
              <a:rPr lang="fr-BE" sz="1100" b="1" dirty="0" smtClean="0"/>
              <a:t>/ </a:t>
            </a:r>
            <a:r>
              <a:rPr lang="fr-BE" sz="1100" b="1" dirty="0" err="1" smtClean="0"/>
              <a:t>droupout</a:t>
            </a:r>
            <a:endParaRPr lang="fr-BE" sz="1100" b="1" dirty="0"/>
          </a:p>
        </p:txBody>
      </p:sp>
      <p:cxnSp>
        <p:nvCxnSpPr>
          <p:cNvPr id="27" name="Connecteur droit 26"/>
          <p:cNvCxnSpPr/>
          <p:nvPr/>
        </p:nvCxnSpPr>
        <p:spPr>
          <a:xfrm flipV="1">
            <a:off x="1557745" y="3897256"/>
            <a:ext cx="6444070" cy="8709"/>
          </a:xfrm>
          <a:prstGeom prst="line">
            <a:avLst/>
          </a:prstGeom>
          <a:ln w="15875">
            <a:prstDash val="lg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57745" y="876219"/>
            <a:ext cx="5827259" cy="646331"/>
          </a:xfrm>
          <a:prstGeom prst="rect">
            <a:avLst/>
          </a:prstGeom>
        </p:spPr>
        <p:txBody>
          <a:bodyPr wrap="square">
            <a:spAutoFit/>
          </a:bodyPr>
          <a:lstStyle/>
          <a:p>
            <a:pPr marL="1200150" lvl="2" indent="-285750">
              <a:buFont typeface="Arial" panose="020B0604020202020204" pitchFamily="34" charset="0"/>
              <a:buChar char="•"/>
            </a:pPr>
            <a:r>
              <a:rPr lang="fr-BE" b="1" dirty="0" err="1"/>
              <a:t>Hoes</a:t>
            </a:r>
            <a:r>
              <a:rPr lang="fr-BE" b="1" dirty="0"/>
              <a:t> </a:t>
            </a:r>
            <a:r>
              <a:rPr lang="fr-BE" b="1" dirty="0" err="1"/>
              <a:t>does</a:t>
            </a:r>
            <a:r>
              <a:rPr lang="fr-BE" b="1" dirty="0"/>
              <a:t> </a:t>
            </a:r>
            <a:r>
              <a:rPr lang="fr-BE" b="1" dirty="0" err="1"/>
              <a:t>adjustment</a:t>
            </a:r>
            <a:r>
              <a:rPr lang="fr-BE" b="1" dirty="0"/>
              <a:t> </a:t>
            </a:r>
            <a:r>
              <a:rPr lang="fr-BE" b="1" dirty="0" err="1"/>
              <a:t>process</a:t>
            </a:r>
            <a:r>
              <a:rPr lang="fr-BE" b="1" dirty="0"/>
              <a:t> </a:t>
            </a:r>
            <a:r>
              <a:rPr lang="fr-BE" b="1" dirty="0" err="1"/>
              <a:t>dynamically</a:t>
            </a:r>
            <a:r>
              <a:rPr lang="fr-BE" b="1" dirty="0"/>
              <a:t> </a:t>
            </a:r>
            <a:r>
              <a:rPr lang="fr-BE" b="1" dirty="0" err="1"/>
              <a:t>unfold</a:t>
            </a:r>
            <a:r>
              <a:rPr lang="fr-BE" b="1" dirty="0"/>
              <a:t> </a:t>
            </a:r>
            <a:r>
              <a:rPr lang="fr-BE" b="1" dirty="0" err="1"/>
              <a:t>during</a:t>
            </a:r>
            <a:r>
              <a:rPr lang="fr-BE" b="1" dirty="0"/>
              <a:t> the </a:t>
            </a:r>
            <a:r>
              <a:rPr lang="fr-BE" b="1" dirty="0" err="1"/>
              <a:t>academic</a:t>
            </a:r>
            <a:r>
              <a:rPr lang="fr-BE" b="1" dirty="0"/>
              <a:t> </a:t>
            </a:r>
            <a:r>
              <a:rPr lang="fr-BE" b="1" dirty="0" err="1"/>
              <a:t>year</a:t>
            </a:r>
            <a:r>
              <a:rPr lang="fr-BE" b="1" dirty="0"/>
              <a:t>?</a:t>
            </a:r>
          </a:p>
        </p:txBody>
      </p:sp>
      <p:pic>
        <p:nvPicPr>
          <p:cNvPr id="26" name="Image 25"/>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7842629" y="3230024"/>
            <a:ext cx="1193711" cy="798786"/>
          </a:xfrm>
          <a:prstGeom prst="rect">
            <a:avLst/>
          </a:prstGeom>
        </p:spPr>
      </p:pic>
      <p:pic>
        <p:nvPicPr>
          <p:cNvPr id="28" name="Image 27"/>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3771005" y="4659642"/>
            <a:ext cx="1193711" cy="758032"/>
          </a:xfrm>
          <a:prstGeom prst="rect">
            <a:avLst/>
          </a:prstGeom>
        </p:spPr>
      </p:pic>
      <p:pic>
        <p:nvPicPr>
          <p:cNvPr id="29" name="Image 28"/>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6059311" y="4659642"/>
            <a:ext cx="1193711" cy="758032"/>
          </a:xfrm>
          <a:prstGeom prst="rect">
            <a:avLst/>
          </a:prstGeom>
        </p:spPr>
      </p:pic>
      <p:pic>
        <p:nvPicPr>
          <p:cNvPr id="30" name="Image 29"/>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6046545" y="3679798"/>
            <a:ext cx="1193711" cy="798786"/>
          </a:xfrm>
          <a:prstGeom prst="rect">
            <a:avLst/>
          </a:prstGeom>
        </p:spPr>
      </p:pic>
      <p:sp>
        <p:nvSpPr>
          <p:cNvPr id="11" name="Rectangle 10"/>
          <p:cNvSpPr/>
          <p:nvPr/>
        </p:nvSpPr>
        <p:spPr>
          <a:xfrm>
            <a:off x="4471374" y="2790368"/>
            <a:ext cx="2522150" cy="1655450"/>
          </a:xfrm>
          <a:prstGeom prst="wedgeRectCallout">
            <a:avLst>
              <a:gd name="adj1" fmla="val -35885"/>
              <a:gd name="adj2" fmla="val 63137"/>
            </a:avLst>
          </a:prstGeom>
          <a:solidFill>
            <a:srgbClr val="FFFA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i="1" dirty="0" smtClean="0">
                <a:solidFill>
                  <a:schemeClr val="tx1"/>
                </a:solidFill>
              </a:rPr>
              <a:t>I042«</a:t>
            </a:r>
            <a:r>
              <a:rPr lang="fr-BE" sz="1400" i="1" dirty="0">
                <a:solidFill>
                  <a:schemeClr val="tx1"/>
                </a:solidFill>
              </a:rPr>
              <a:t> </a:t>
            </a:r>
            <a:r>
              <a:rPr lang="fr-BE" sz="1400" i="1" dirty="0" err="1" smtClean="0">
                <a:solidFill>
                  <a:schemeClr val="tx1"/>
                </a:solidFill>
              </a:rPr>
              <a:t>We</a:t>
            </a:r>
            <a:r>
              <a:rPr lang="fr-BE" sz="1400" i="1" dirty="0" smtClean="0">
                <a:solidFill>
                  <a:schemeClr val="tx1"/>
                </a:solidFill>
              </a:rPr>
              <a:t> </a:t>
            </a:r>
            <a:r>
              <a:rPr lang="fr-BE" sz="1400" i="1" dirty="0" err="1" smtClean="0">
                <a:solidFill>
                  <a:schemeClr val="tx1"/>
                </a:solidFill>
              </a:rPr>
              <a:t>had</a:t>
            </a:r>
            <a:r>
              <a:rPr lang="fr-BE" sz="1400" i="1" dirty="0" smtClean="0">
                <a:solidFill>
                  <a:schemeClr val="tx1"/>
                </a:solidFill>
              </a:rPr>
              <a:t> </a:t>
            </a:r>
            <a:r>
              <a:rPr lang="fr-BE" sz="1400" i="1" dirty="0" err="1" smtClean="0">
                <a:solidFill>
                  <a:schemeClr val="tx1"/>
                </a:solidFill>
              </a:rPr>
              <a:t>given</a:t>
            </a:r>
            <a:r>
              <a:rPr lang="fr-BE" sz="1400" i="1" dirty="0" smtClean="0">
                <a:solidFill>
                  <a:schemeClr val="tx1"/>
                </a:solidFill>
              </a:rPr>
              <a:t> </a:t>
            </a:r>
            <a:r>
              <a:rPr lang="fr-BE" sz="1400" i="1" dirty="0" err="1" smtClean="0">
                <a:solidFill>
                  <a:schemeClr val="tx1"/>
                </a:solidFill>
              </a:rPr>
              <a:t>everything</a:t>
            </a:r>
            <a:r>
              <a:rPr lang="fr-BE" sz="1400" i="1" dirty="0" smtClean="0">
                <a:solidFill>
                  <a:schemeClr val="tx1"/>
                </a:solidFill>
              </a:rPr>
              <a:t> </a:t>
            </a:r>
            <a:r>
              <a:rPr lang="fr-BE" sz="1400" i="1" dirty="0" err="1" smtClean="0">
                <a:solidFill>
                  <a:schemeClr val="tx1"/>
                </a:solidFill>
              </a:rPr>
              <a:t>during</a:t>
            </a:r>
            <a:r>
              <a:rPr lang="fr-BE" sz="1400" i="1" dirty="0" smtClean="0">
                <a:solidFill>
                  <a:schemeClr val="tx1"/>
                </a:solidFill>
              </a:rPr>
              <a:t> the first </a:t>
            </a:r>
            <a:r>
              <a:rPr lang="fr-BE" sz="1400" i="1" dirty="0" err="1" smtClean="0">
                <a:solidFill>
                  <a:schemeClr val="tx1"/>
                </a:solidFill>
              </a:rPr>
              <a:t>semester</a:t>
            </a:r>
            <a:r>
              <a:rPr lang="fr-BE" sz="1400" i="1" dirty="0" smtClean="0">
                <a:solidFill>
                  <a:schemeClr val="tx1"/>
                </a:solidFill>
              </a:rPr>
              <a:t> and </a:t>
            </a:r>
            <a:r>
              <a:rPr lang="fr-BE" sz="1400" i="1" dirty="0" err="1" smtClean="0">
                <a:solidFill>
                  <a:schemeClr val="tx1"/>
                </a:solidFill>
              </a:rPr>
              <a:t>then</a:t>
            </a:r>
            <a:r>
              <a:rPr lang="fr-BE" sz="1400" i="1" dirty="0" smtClean="0">
                <a:solidFill>
                  <a:schemeClr val="tx1"/>
                </a:solidFill>
              </a:rPr>
              <a:t> </a:t>
            </a:r>
            <a:r>
              <a:rPr lang="fr-BE" sz="1400" i="1" dirty="0" err="1" smtClean="0">
                <a:solidFill>
                  <a:schemeClr val="tx1"/>
                </a:solidFill>
              </a:rPr>
              <a:t>it</a:t>
            </a:r>
            <a:r>
              <a:rPr lang="fr-BE" sz="1400" i="1" dirty="0" smtClean="0">
                <a:solidFill>
                  <a:schemeClr val="tx1"/>
                </a:solidFill>
              </a:rPr>
              <a:t> </a:t>
            </a:r>
            <a:r>
              <a:rPr lang="fr-BE" sz="1400" i="1" dirty="0" err="1" smtClean="0">
                <a:solidFill>
                  <a:schemeClr val="tx1"/>
                </a:solidFill>
              </a:rPr>
              <a:t>is</a:t>
            </a:r>
            <a:r>
              <a:rPr lang="fr-BE" sz="1400" i="1" dirty="0" smtClean="0">
                <a:solidFill>
                  <a:schemeClr val="tx1"/>
                </a:solidFill>
              </a:rPr>
              <a:t> </a:t>
            </a:r>
            <a:r>
              <a:rPr lang="fr-BE" sz="1400" i="1" dirty="0" err="1" smtClean="0">
                <a:solidFill>
                  <a:schemeClr val="tx1"/>
                </a:solidFill>
              </a:rPr>
              <a:t>really</a:t>
            </a:r>
            <a:r>
              <a:rPr lang="fr-BE" sz="1400" i="1" dirty="0" smtClean="0">
                <a:solidFill>
                  <a:schemeClr val="tx1"/>
                </a:solidFill>
              </a:rPr>
              <a:t>… (</a:t>
            </a:r>
            <a:r>
              <a:rPr lang="fr-BE" sz="1400" i="1" dirty="0" err="1" smtClean="0">
                <a:solidFill>
                  <a:schemeClr val="tx1"/>
                </a:solidFill>
              </a:rPr>
              <a:t>sight</a:t>
            </a:r>
            <a:r>
              <a:rPr lang="fr-BE" sz="1400" i="1" dirty="0" smtClean="0">
                <a:solidFill>
                  <a:schemeClr val="tx1"/>
                </a:solidFill>
              </a:rPr>
              <a:t>) </a:t>
            </a:r>
            <a:r>
              <a:rPr lang="fr-BE" sz="1400" i="1" dirty="0" err="1" smtClean="0">
                <a:solidFill>
                  <a:schemeClr val="tx1"/>
                </a:solidFill>
              </a:rPr>
              <a:t>we</a:t>
            </a:r>
            <a:r>
              <a:rPr lang="fr-BE" sz="1400" i="1" dirty="0" smtClean="0">
                <a:solidFill>
                  <a:schemeClr val="tx1"/>
                </a:solidFill>
              </a:rPr>
              <a:t> </a:t>
            </a:r>
            <a:r>
              <a:rPr lang="fr-BE" sz="1400" i="1" dirty="0" err="1" smtClean="0">
                <a:solidFill>
                  <a:schemeClr val="tx1"/>
                </a:solidFill>
              </a:rPr>
              <a:t>couldn’t</a:t>
            </a:r>
            <a:r>
              <a:rPr lang="fr-BE" sz="1400" i="1" dirty="0" smtClean="0">
                <a:solidFill>
                  <a:schemeClr val="tx1"/>
                </a:solidFill>
              </a:rPr>
              <a:t> </a:t>
            </a:r>
            <a:r>
              <a:rPr lang="fr-BE" sz="1400" i="1" dirty="0" err="1" smtClean="0">
                <a:solidFill>
                  <a:schemeClr val="tx1"/>
                </a:solidFill>
              </a:rPr>
              <a:t>take</a:t>
            </a:r>
            <a:r>
              <a:rPr lang="fr-BE" sz="1400" i="1" dirty="0" smtClean="0">
                <a:solidFill>
                  <a:schemeClr val="tx1"/>
                </a:solidFill>
              </a:rPr>
              <a:t> </a:t>
            </a:r>
            <a:r>
              <a:rPr lang="fr-BE" sz="1400" i="1" dirty="0" err="1" smtClean="0">
                <a:solidFill>
                  <a:schemeClr val="tx1"/>
                </a:solidFill>
              </a:rPr>
              <a:t>it</a:t>
            </a:r>
            <a:r>
              <a:rPr lang="fr-BE" sz="1400" i="1" dirty="0" smtClean="0">
                <a:solidFill>
                  <a:schemeClr val="tx1"/>
                </a:solidFill>
              </a:rPr>
              <a:t> </a:t>
            </a:r>
            <a:r>
              <a:rPr lang="fr-BE" sz="1400" i="1" dirty="0" err="1" smtClean="0">
                <a:solidFill>
                  <a:schemeClr val="tx1"/>
                </a:solidFill>
              </a:rPr>
              <a:t>anymore</a:t>
            </a:r>
            <a:r>
              <a:rPr lang="fr-BE" sz="1400" i="1" dirty="0" smtClean="0">
                <a:solidFill>
                  <a:schemeClr val="tx1"/>
                </a:solidFill>
              </a:rPr>
              <a:t>. </a:t>
            </a:r>
            <a:r>
              <a:rPr lang="fr-BE" sz="1400" i="1" dirty="0" err="1">
                <a:solidFill>
                  <a:schemeClr val="tx1"/>
                </a:solidFill>
              </a:rPr>
              <a:t>W</a:t>
            </a:r>
            <a:r>
              <a:rPr lang="fr-BE" sz="1400" i="1" dirty="0" err="1" smtClean="0">
                <a:solidFill>
                  <a:schemeClr val="tx1"/>
                </a:solidFill>
              </a:rPr>
              <a:t>e</a:t>
            </a:r>
            <a:r>
              <a:rPr lang="fr-BE" sz="1400" i="1" dirty="0" smtClean="0">
                <a:solidFill>
                  <a:schemeClr val="tx1"/>
                </a:solidFill>
              </a:rPr>
              <a:t> </a:t>
            </a:r>
            <a:r>
              <a:rPr lang="fr-BE" sz="1400" i="1" dirty="0" err="1" smtClean="0">
                <a:solidFill>
                  <a:schemeClr val="tx1"/>
                </a:solidFill>
              </a:rPr>
              <a:t>was</a:t>
            </a:r>
            <a:r>
              <a:rPr lang="fr-BE" sz="1400" i="1" dirty="0" smtClean="0">
                <a:solidFill>
                  <a:schemeClr val="tx1"/>
                </a:solidFill>
              </a:rPr>
              <a:t> </a:t>
            </a:r>
            <a:r>
              <a:rPr lang="fr-BE" sz="1400" i="1" dirty="0" err="1" smtClean="0">
                <a:solidFill>
                  <a:schemeClr val="tx1"/>
                </a:solidFill>
              </a:rPr>
              <a:t>demotivated</a:t>
            </a:r>
            <a:r>
              <a:rPr lang="fr-BE" sz="1400" i="1" dirty="0" smtClean="0">
                <a:solidFill>
                  <a:schemeClr val="tx1"/>
                </a:solidFill>
              </a:rPr>
              <a:t>, </a:t>
            </a:r>
            <a:r>
              <a:rPr lang="fr-BE" sz="1400" i="1" dirty="0" err="1" smtClean="0">
                <a:solidFill>
                  <a:schemeClr val="tx1"/>
                </a:solidFill>
              </a:rPr>
              <a:t>we</a:t>
            </a:r>
            <a:r>
              <a:rPr lang="fr-BE" sz="1400" i="1" dirty="0" smtClean="0">
                <a:solidFill>
                  <a:schemeClr val="tx1"/>
                </a:solidFill>
              </a:rPr>
              <a:t> </a:t>
            </a:r>
            <a:r>
              <a:rPr lang="fr-BE" sz="1400" i="1" dirty="0" err="1" smtClean="0">
                <a:solidFill>
                  <a:schemeClr val="tx1"/>
                </a:solidFill>
              </a:rPr>
              <a:t>was</a:t>
            </a:r>
            <a:r>
              <a:rPr lang="fr-BE" sz="1400" i="1" dirty="0" smtClean="0">
                <a:solidFill>
                  <a:schemeClr val="tx1"/>
                </a:solidFill>
              </a:rPr>
              <a:t> </a:t>
            </a:r>
            <a:r>
              <a:rPr lang="fr-BE" sz="1400" i="1" dirty="0" err="1" smtClean="0">
                <a:solidFill>
                  <a:schemeClr val="tx1"/>
                </a:solidFill>
              </a:rPr>
              <a:t>exhausted</a:t>
            </a:r>
            <a:r>
              <a:rPr lang="fr-BE" sz="1400" i="1" dirty="0" smtClean="0">
                <a:solidFill>
                  <a:schemeClr val="tx1"/>
                </a:solidFill>
              </a:rPr>
              <a:t> and </a:t>
            </a:r>
            <a:r>
              <a:rPr lang="fr-BE" sz="1400" i="1" dirty="0" err="1" smtClean="0">
                <a:solidFill>
                  <a:schemeClr val="tx1"/>
                </a:solidFill>
              </a:rPr>
              <a:t>then</a:t>
            </a:r>
            <a:r>
              <a:rPr lang="fr-BE" sz="1400" i="1" dirty="0" smtClean="0">
                <a:solidFill>
                  <a:schemeClr val="tx1"/>
                </a:solidFill>
              </a:rPr>
              <a:t> </a:t>
            </a:r>
            <a:r>
              <a:rPr lang="fr-BE" sz="1400" i="1" dirty="0" err="1" smtClean="0">
                <a:solidFill>
                  <a:schemeClr val="tx1"/>
                </a:solidFill>
              </a:rPr>
              <a:t>we</a:t>
            </a:r>
            <a:r>
              <a:rPr lang="fr-BE" sz="1400" i="1" dirty="0" smtClean="0">
                <a:solidFill>
                  <a:schemeClr val="tx1"/>
                </a:solidFill>
              </a:rPr>
              <a:t> </a:t>
            </a:r>
            <a:r>
              <a:rPr lang="fr-BE" sz="1400" i="1" dirty="0" err="1" smtClean="0">
                <a:solidFill>
                  <a:schemeClr val="tx1"/>
                </a:solidFill>
              </a:rPr>
              <a:t>said</a:t>
            </a:r>
            <a:r>
              <a:rPr lang="fr-BE" sz="1400" i="1" dirty="0" smtClean="0">
                <a:solidFill>
                  <a:schemeClr val="tx1"/>
                </a:solidFill>
              </a:rPr>
              <a:t> to </a:t>
            </a:r>
            <a:r>
              <a:rPr lang="fr-BE" sz="1400" i="1" dirty="0" err="1" smtClean="0">
                <a:solidFill>
                  <a:schemeClr val="tx1"/>
                </a:solidFill>
              </a:rPr>
              <a:t>ourselves</a:t>
            </a:r>
            <a:r>
              <a:rPr lang="fr-BE" sz="1400" i="1" dirty="0" smtClean="0">
                <a:solidFill>
                  <a:schemeClr val="tx1"/>
                </a:solidFill>
              </a:rPr>
              <a:t>, ‘exam session </a:t>
            </a:r>
            <a:r>
              <a:rPr lang="fr-BE" sz="1400" i="1" dirty="0" err="1" smtClean="0">
                <a:solidFill>
                  <a:schemeClr val="tx1"/>
                </a:solidFill>
              </a:rPr>
              <a:t>is</a:t>
            </a:r>
            <a:r>
              <a:rPr lang="fr-BE" sz="1400" i="1" dirty="0" smtClean="0">
                <a:solidFill>
                  <a:schemeClr val="tx1"/>
                </a:solidFill>
              </a:rPr>
              <a:t> </a:t>
            </a:r>
            <a:r>
              <a:rPr lang="fr-BE" sz="1400" i="1" dirty="0" err="1" smtClean="0">
                <a:solidFill>
                  <a:schemeClr val="tx1"/>
                </a:solidFill>
              </a:rPr>
              <a:t>coming</a:t>
            </a:r>
            <a:r>
              <a:rPr lang="fr-BE" sz="1400" i="1" dirty="0" smtClean="0">
                <a:solidFill>
                  <a:schemeClr val="tx1"/>
                </a:solidFill>
              </a:rPr>
              <a:t>’… »</a:t>
            </a:r>
            <a:endParaRPr lang="fr-BE" sz="1400" i="1" dirty="0">
              <a:solidFill>
                <a:schemeClr val="tx1"/>
              </a:solidFill>
            </a:endParaRPr>
          </a:p>
        </p:txBody>
      </p:sp>
      <p:pic>
        <p:nvPicPr>
          <p:cNvPr id="13" name="Image 12"/>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5161" b="90323" l="3213" r="94378"/>
                    </a14:imgEffect>
                    <a14:imgEffect>
                      <a14:artisticPhotocopy/>
                    </a14:imgEffect>
                  </a14:imgLayer>
                </a14:imgProps>
              </a:ext>
              <a:ext uri="{28A0092B-C50C-407E-A947-70E740481C1C}">
                <a14:useLocalDpi xmlns:a14="http://schemas.microsoft.com/office/drawing/2010/main" val="0"/>
              </a:ext>
            </a:extLst>
          </a:blip>
          <a:stretch>
            <a:fillRect/>
          </a:stretch>
        </p:blipFill>
        <p:spPr>
          <a:xfrm>
            <a:off x="1737361" y="3474402"/>
            <a:ext cx="2471401" cy="990635"/>
          </a:xfrm>
          <a:prstGeom prst="rect">
            <a:avLst/>
          </a:prstGeom>
        </p:spPr>
      </p:pic>
      <p:pic>
        <p:nvPicPr>
          <p:cNvPr id="31" name="Image 30"/>
          <p:cNvPicPr>
            <a:picLocks noChangeAspect="1"/>
          </p:cNvPicPr>
          <p:nvPr/>
        </p:nvPicPr>
        <p:blipFill rotWithShape="1">
          <a:blip r:embed="rId9" cstate="print">
            <a:extLst>
              <a:ext uri="{BEBA8EAE-BF5A-486C-A8C5-ECC9F3942E4B}">
                <a14:imgProps xmlns:a14="http://schemas.microsoft.com/office/drawing/2010/main">
                  <a14:imgLayer r:embed="rId10">
                    <a14:imgEffect>
                      <a14:artisticPaintStrokes/>
                    </a14:imgEffect>
                  </a14:imgLayer>
                </a14:imgProps>
              </a:ext>
              <a:ext uri="{28A0092B-C50C-407E-A947-70E740481C1C}">
                <a14:useLocalDpi xmlns:a14="http://schemas.microsoft.com/office/drawing/2010/main" val="0"/>
              </a:ext>
            </a:extLst>
          </a:blip>
          <a:srcRect l="7580" t="24330" r="5523" b="8214"/>
          <a:stretch/>
        </p:blipFill>
        <p:spPr>
          <a:xfrm>
            <a:off x="5789114" y="4614321"/>
            <a:ext cx="1127669" cy="848675"/>
          </a:xfrm>
          <a:prstGeom prst="rect">
            <a:avLst/>
          </a:prstGeom>
        </p:spPr>
      </p:pic>
      <p:sp>
        <p:nvSpPr>
          <p:cNvPr id="32" name="Rectangle à coins arrondis 31"/>
          <p:cNvSpPr/>
          <p:nvPr/>
        </p:nvSpPr>
        <p:spPr>
          <a:xfrm>
            <a:off x="1557745" y="4158674"/>
            <a:ext cx="2277122" cy="1278767"/>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1600" b="1" dirty="0" smtClean="0">
              <a:solidFill>
                <a:schemeClr val="tx1"/>
              </a:solidFill>
            </a:endParaRPr>
          </a:p>
          <a:p>
            <a:pPr algn="ctr"/>
            <a:r>
              <a:rPr lang="fr-BE" sz="1600" b="1" dirty="0" err="1" smtClean="0">
                <a:solidFill>
                  <a:schemeClr val="tx1"/>
                </a:solidFill>
              </a:rPr>
              <a:t>Exhausting</a:t>
            </a:r>
            <a:r>
              <a:rPr lang="fr-BE" sz="1600" b="1" dirty="0" smtClean="0">
                <a:solidFill>
                  <a:schemeClr val="tx1"/>
                </a:solidFill>
              </a:rPr>
              <a:t>/ burnout:</a:t>
            </a:r>
          </a:p>
          <a:p>
            <a:pPr marL="285750" indent="-285750" algn="ctr">
              <a:buFont typeface="Arial" panose="020B0604020202020204" pitchFamily="34" charset="0"/>
              <a:buChar char="•"/>
            </a:pPr>
            <a:r>
              <a:rPr lang="fr-BE" sz="1400" dirty="0" err="1" smtClean="0">
                <a:solidFill>
                  <a:schemeClr val="tx1"/>
                </a:solidFill>
              </a:rPr>
              <a:t>Imbalance</a:t>
            </a:r>
            <a:r>
              <a:rPr lang="fr-BE" sz="1400" dirty="0" smtClean="0">
                <a:solidFill>
                  <a:schemeClr val="tx1"/>
                </a:solidFill>
              </a:rPr>
              <a:t> </a:t>
            </a:r>
            <a:r>
              <a:rPr lang="fr-BE" sz="1400" dirty="0" err="1" smtClean="0">
                <a:solidFill>
                  <a:schemeClr val="tx1"/>
                </a:solidFill>
              </a:rPr>
              <a:t>between</a:t>
            </a:r>
            <a:r>
              <a:rPr lang="fr-BE" sz="1400" dirty="0" smtClean="0">
                <a:solidFill>
                  <a:schemeClr val="tx1"/>
                </a:solidFill>
              </a:rPr>
              <a:t> </a:t>
            </a:r>
            <a:r>
              <a:rPr lang="fr-BE" sz="1400" dirty="0" err="1" smtClean="0">
                <a:solidFill>
                  <a:schemeClr val="tx1"/>
                </a:solidFill>
              </a:rPr>
              <a:t>investment</a:t>
            </a:r>
            <a:r>
              <a:rPr lang="fr-BE" sz="1400" dirty="0" smtClean="0">
                <a:solidFill>
                  <a:schemeClr val="tx1"/>
                </a:solidFill>
              </a:rPr>
              <a:t> and </a:t>
            </a:r>
            <a:r>
              <a:rPr lang="fr-BE" sz="1400" dirty="0" err="1" smtClean="0">
                <a:solidFill>
                  <a:schemeClr val="tx1"/>
                </a:solidFill>
              </a:rPr>
              <a:t>personnal</a:t>
            </a:r>
            <a:r>
              <a:rPr lang="fr-BE" sz="1400" dirty="0" smtClean="0">
                <a:solidFill>
                  <a:schemeClr val="tx1"/>
                </a:solidFill>
              </a:rPr>
              <a:t> </a:t>
            </a:r>
            <a:r>
              <a:rPr lang="fr-BE" sz="1400" dirty="0" err="1" smtClean="0">
                <a:solidFill>
                  <a:schemeClr val="tx1"/>
                </a:solidFill>
              </a:rPr>
              <a:t>energy</a:t>
            </a:r>
            <a:endParaRPr lang="fr-BE" sz="1400" dirty="0" smtClean="0">
              <a:solidFill>
                <a:schemeClr val="tx1"/>
              </a:solidFill>
            </a:endParaRPr>
          </a:p>
          <a:p>
            <a:pPr marL="285750" indent="-285750" algn="ctr">
              <a:buFont typeface="Arial" panose="020B0604020202020204" pitchFamily="34" charset="0"/>
              <a:buChar char="•"/>
            </a:pPr>
            <a:r>
              <a:rPr lang="fr-BE" sz="1400" dirty="0" smtClean="0">
                <a:solidFill>
                  <a:schemeClr val="tx1"/>
                </a:solidFill>
              </a:rPr>
              <a:t>Non </a:t>
            </a:r>
            <a:r>
              <a:rPr lang="fr-BE" sz="1400" dirty="0" err="1" smtClean="0">
                <a:solidFill>
                  <a:schemeClr val="tx1"/>
                </a:solidFill>
              </a:rPr>
              <a:t>selective</a:t>
            </a:r>
            <a:r>
              <a:rPr lang="fr-BE" sz="1400" dirty="0" smtClean="0">
                <a:solidFill>
                  <a:schemeClr val="tx1"/>
                </a:solidFill>
              </a:rPr>
              <a:t> engagement</a:t>
            </a:r>
            <a:endParaRPr lang="fr-BE" sz="1600" b="1" dirty="0" smtClean="0">
              <a:solidFill>
                <a:schemeClr val="tx1"/>
              </a:solidFill>
            </a:endParaRPr>
          </a:p>
          <a:p>
            <a:pPr algn="ctr"/>
            <a:endParaRPr lang="fr-BE" b="1" dirty="0">
              <a:solidFill>
                <a:schemeClr val="tx1"/>
              </a:solidFill>
            </a:endParaRPr>
          </a:p>
        </p:txBody>
      </p:sp>
    </p:spTree>
    <p:extLst>
      <p:ext uri="{BB962C8B-B14F-4D97-AF65-F5344CB8AC3E}">
        <p14:creationId xmlns:p14="http://schemas.microsoft.com/office/powerpoint/2010/main" val="154408025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down)">
                                      <p:cBhvr>
                                        <p:cTn id="1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6325" y="215897"/>
            <a:ext cx="6683765" cy="665847"/>
          </a:xfrm>
        </p:spPr>
        <p:txBody>
          <a:bodyPr>
            <a:noAutofit/>
          </a:bodyPr>
          <a:lstStyle/>
          <a:p>
            <a:r>
              <a:rPr lang="fr-BE" sz="3200" dirty="0" err="1" smtClean="0"/>
              <a:t>Results</a:t>
            </a:r>
            <a:r>
              <a:rPr lang="fr-BE" sz="3200" dirty="0" smtClean="0"/>
              <a:t>: </a:t>
            </a:r>
            <a:r>
              <a:rPr lang="fr-BE" sz="3200" dirty="0" err="1" smtClean="0"/>
              <a:t>sequential</a:t>
            </a:r>
            <a:r>
              <a:rPr lang="fr-BE" sz="3200" dirty="0" smtClean="0"/>
              <a:t> </a:t>
            </a:r>
            <a:r>
              <a:rPr lang="fr-BE" sz="3200" dirty="0" err="1" smtClean="0"/>
              <a:t>analysis</a:t>
            </a:r>
            <a:r>
              <a:rPr lang="fr-BE" sz="2000" dirty="0" smtClean="0"/>
              <a:t>(in </a:t>
            </a:r>
            <a:r>
              <a:rPr lang="fr-BE" sz="2000" dirty="0" err="1" smtClean="0"/>
              <a:t>progress</a:t>
            </a:r>
            <a:r>
              <a:rPr lang="fr-BE" sz="2000" dirty="0" smtClean="0"/>
              <a:t>)</a:t>
            </a:r>
            <a:endParaRPr lang="fr-BE" sz="2000" dirty="0"/>
          </a:p>
        </p:txBody>
      </p:sp>
      <p:sp>
        <p:nvSpPr>
          <p:cNvPr id="6" name="Espace réservé du contenu 5"/>
          <p:cNvSpPr>
            <a:spLocks noGrp="1"/>
          </p:cNvSpPr>
          <p:nvPr>
            <p:ph idx="1"/>
          </p:nvPr>
        </p:nvSpPr>
        <p:spPr>
          <a:xfrm>
            <a:off x="881742" y="1465581"/>
            <a:ext cx="7394020" cy="4456891"/>
          </a:xfrm>
          <a:solidFill>
            <a:srgbClr val="FDFDFD"/>
          </a:solidFill>
          <a:ln>
            <a:solidFill>
              <a:schemeClr val="tx2">
                <a:lumMod val="20000"/>
                <a:lumOff val="80000"/>
              </a:schemeClr>
            </a:solidFill>
          </a:ln>
        </p:spPr>
        <p:txBody>
          <a:bodyPr/>
          <a:lstStyle/>
          <a:p>
            <a:pPr marL="0" indent="0">
              <a:buNone/>
            </a:pPr>
            <a:r>
              <a:rPr lang="fr-BE" dirty="0" smtClean="0">
                <a:solidFill>
                  <a:schemeClr val="bg1"/>
                </a:solidFill>
              </a:rPr>
              <a:t>1</a:t>
            </a:r>
            <a:endParaRPr lang="fr-BE" dirty="0">
              <a:solidFill>
                <a:schemeClr val="bg1"/>
              </a:solidFill>
            </a:endParaRPr>
          </a:p>
        </p:txBody>
      </p:sp>
      <p:sp>
        <p:nvSpPr>
          <p:cNvPr id="7" name="ZoneTexte 6"/>
          <p:cNvSpPr txBox="1"/>
          <p:nvPr/>
        </p:nvSpPr>
        <p:spPr>
          <a:xfrm>
            <a:off x="8242662" y="2061943"/>
            <a:ext cx="901338" cy="1277273"/>
          </a:xfrm>
          <a:prstGeom prst="rect">
            <a:avLst/>
          </a:prstGeom>
          <a:solidFill>
            <a:schemeClr val="accent2">
              <a:lumMod val="20000"/>
              <a:lumOff val="80000"/>
            </a:schemeClr>
          </a:solidFill>
          <a:ln w="12700">
            <a:solidFill>
              <a:schemeClr val="tx1"/>
            </a:solidFill>
          </a:ln>
        </p:spPr>
        <p:txBody>
          <a:bodyPr wrap="square" rtlCol="0">
            <a:spAutoFit/>
          </a:bodyPr>
          <a:lstStyle/>
          <a:p>
            <a:endParaRPr lang="fr-BE" sz="1100" b="1" dirty="0" smtClean="0"/>
          </a:p>
          <a:p>
            <a:pPr algn="ctr"/>
            <a:endParaRPr lang="fr-BE" sz="1100" b="1" dirty="0"/>
          </a:p>
          <a:p>
            <a:pPr algn="ctr"/>
            <a:r>
              <a:rPr lang="fr-BE" sz="1100" b="1" dirty="0" err="1" smtClean="0"/>
              <a:t>Achievement</a:t>
            </a:r>
            <a:r>
              <a:rPr lang="fr-BE" sz="1100" b="1" dirty="0" smtClean="0"/>
              <a:t>/ </a:t>
            </a:r>
          </a:p>
          <a:p>
            <a:pPr algn="ctr"/>
            <a:r>
              <a:rPr lang="fr-BE" sz="1100" b="1" dirty="0" err="1" smtClean="0"/>
              <a:t>Persistence</a:t>
            </a:r>
            <a:endParaRPr lang="fr-BE" sz="1100" b="1" dirty="0" smtClean="0"/>
          </a:p>
          <a:p>
            <a:endParaRPr lang="fr-BE" sz="1100" b="1" dirty="0"/>
          </a:p>
          <a:p>
            <a:endParaRPr lang="fr-BE" sz="1100" b="1" dirty="0"/>
          </a:p>
        </p:txBody>
      </p:sp>
      <p:pic>
        <p:nvPicPr>
          <p:cNvPr id="14" name="Espace réservé du contenu 2"/>
          <p:cNvPicPr>
            <a:picLocks noChangeAspect="1"/>
          </p:cNvPicPr>
          <p:nvPr/>
        </p:nvPicPr>
        <p:blipFill rotWithShape="1">
          <a:blip r:embed="rId3">
            <a:duotone>
              <a:prstClr val="black"/>
              <a:schemeClr val="tx2">
                <a:lumMod val="60000"/>
                <a:lumOff val="40000"/>
                <a:tint val="45000"/>
                <a:satMod val="400000"/>
              </a:schemeClr>
            </a:duotone>
            <a:extLst>
              <a:ext uri="{BEBA8EAE-BF5A-486C-A8C5-ECC9F3942E4B}">
                <a14:imgProps xmlns:a14="http://schemas.microsoft.com/office/drawing/2010/main">
                  <a14:imgLayer r:embed="rId4">
                    <a14:imgEffect>
                      <a14:backgroundRemoval t="9990" b="89908" l="7500" r="90000"/>
                    </a14:imgEffect>
                  </a14:imgLayer>
                </a14:imgProps>
              </a:ext>
              <a:ext uri="{28A0092B-C50C-407E-A947-70E740481C1C}">
                <a14:useLocalDpi xmlns:a14="http://schemas.microsoft.com/office/drawing/2010/main" val="0"/>
              </a:ext>
            </a:extLst>
          </a:blip>
          <a:srcRect l="6691" t="58026" r="10540" b="31229"/>
          <a:stretch/>
        </p:blipFill>
        <p:spPr>
          <a:xfrm>
            <a:off x="881743" y="2311396"/>
            <a:ext cx="7413172" cy="478972"/>
          </a:xfrm>
          <a:prstGeom prst="rect">
            <a:avLst/>
          </a:prstGeom>
          <a:noFill/>
          <a:ln>
            <a:noFill/>
          </a:ln>
        </p:spPr>
      </p:pic>
      <p:sp>
        <p:nvSpPr>
          <p:cNvPr id="18" name="ZoneTexte 17"/>
          <p:cNvSpPr txBox="1"/>
          <p:nvPr/>
        </p:nvSpPr>
        <p:spPr>
          <a:xfrm>
            <a:off x="1393542" y="2061943"/>
            <a:ext cx="927463" cy="261610"/>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weeks</a:t>
            </a:r>
            <a:endParaRPr lang="fr-BE" sz="1100" b="1" dirty="0"/>
          </a:p>
        </p:txBody>
      </p:sp>
      <p:cxnSp>
        <p:nvCxnSpPr>
          <p:cNvPr id="20" name="Connecteur droit 19"/>
          <p:cNvCxnSpPr/>
          <p:nvPr/>
        </p:nvCxnSpPr>
        <p:spPr>
          <a:xfrm>
            <a:off x="2795452"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41027" y="2266941"/>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6139544"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395424" y="2061943"/>
            <a:ext cx="927463" cy="430887"/>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semester</a:t>
            </a:r>
            <a:endParaRPr lang="fr-BE" sz="1100" b="1" dirty="0"/>
          </a:p>
        </p:txBody>
      </p:sp>
      <p:sp>
        <p:nvSpPr>
          <p:cNvPr id="24" name="ZoneTexte 23"/>
          <p:cNvSpPr txBox="1"/>
          <p:nvPr/>
        </p:nvSpPr>
        <p:spPr>
          <a:xfrm>
            <a:off x="5003074"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First exam session</a:t>
            </a:r>
            <a:endParaRPr lang="fr-BE" sz="1100" b="1" dirty="0"/>
          </a:p>
        </p:txBody>
      </p:sp>
      <p:sp>
        <p:nvSpPr>
          <p:cNvPr id="25" name="ZoneTexte 24"/>
          <p:cNvSpPr txBox="1"/>
          <p:nvPr/>
        </p:nvSpPr>
        <p:spPr>
          <a:xfrm>
            <a:off x="6609805"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Second </a:t>
            </a:r>
            <a:r>
              <a:rPr lang="fr-BE" sz="1100" b="1" dirty="0" err="1" smtClean="0"/>
              <a:t>semester</a:t>
            </a:r>
            <a:endParaRPr lang="fr-BE" sz="1100" b="1" dirty="0"/>
          </a:p>
        </p:txBody>
      </p:sp>
      <p:sp>
        <p:nvSpPr>
          <p:cNvPr id="9" name="ZoneTexte 8"/>
          <p:cNvSpPr txBox="1"/>
          <p:nvPr/>
        </p:nvSpPr>
        <p:spPr>
          <a:xfrm>
            <a:off x="1289039" y="5564422"/>
            <a:ext cx="6716043" cy="261610"/>
          </a:xfrm>
          <a:prstGeom prst="rect">
            <a:avLst/>
          </a:prstGeom>
          <a:solidFill>
            <a:srgbClr val="FFCCCC"/>
          </a:solidFill>
          <a:ln w="12700">
            <a:solidFill>
              <a:schemeClr val="tx1"/>
            </a:solidFill>
          </a:ln>
        </p:spPr>
        <p:txBody>
          <a:bodyPr wrap="square" rtlCol="0">
            <a:spAutoFit/>
          </a:bodyPr>
          <a:lstStyle/>
          <a:p>
            <a:pPr algn="ctr"/>
            <a:r>
              <a:rPr lang="fr-BE" sz="1100" b="1" dirty="0" err="1" smtClean="0"/>
              <a:t>Failure</a:t>
            </a:r>
            <a:r>
              <a:rPr lang="fr-BE" sz="1100" b="1" dirty="0" smtClean="0"/>
              <a:t>/ </a:t>
            </a:r>
            <a:r>
              <a:rPr lang="fr-BE" sz="1100" b="1" dirty="0" err="1" smtClean="0"/>
              <a:t>droupout</a:t>
            </a:r>
            <a:endParaRPr lang="fr-BE" sz="1100" b="1" dirty="0"/>
          </a:p>
        </p:txBody>
      </p:sp>
      <p:cxnSp>
        <p:nvCxnSpPr>
          <p:cNvPr id="27" name="Connecteur droit 26"/>
          <p:cNvCxnSpPr/>
          <p:nvPr/>
        </p:nvCxnSpPr>
        <p:spPr>
          <a:xfrm flipV="1">
            <a:off x="1557745" y="3897256"/>
            <a:ext cx="6444070" cy="8709"/>
          </a:xfrm>
          <a:prstGeom prst="line">
            <a:avLst/>
          </a:prstGeom>
          <a:ln w="15875">
            <a:prstDash val="lg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57745" y="876219"/>
            <a:ext cx="5827259" cy="646331"/>
          </a:xfrm>
          <a:prstGeom prst="rect">
            <a:avLst/>
          </a:prstGeom>
        </p:spPr>
        <p:txBody>
          <a:bodyPr wrap="square">
            <a:spAutoFit/>
          </a:bodyPr>
          <a:lstStyle/>
          <a:p>
            <a:pPr marL="1200150" lvl="2" indent="-285750">
              <a:buFont typeface="Arial" panose="020B0604020202020204" pitchFamily="34" charset="0"/>
              <a:buChar char="•"/>
            </a:pPr>
            <a:r>
              <a:rPr lang="fr-BE" b="1" dirty="0" err="1"/>
              <a:t>Hoes</a:t>
            </a:r>
            <a:r>
              <a:rPr lang="fr-BE" b="1" dirty="0"/>
              <a:t> </a:t>
            </a:r>
            <a:r>
              <a:rPr lang="fr-BE" b="1" dirty="0" err="1"/>
              <a:t>does</a:t>
            </a:r>
            <a:r>
              <a:rPr lang="fr-BE" b="1" dirty="0"/>
              <a:t> </a:t>
            </a:r>
            <a:r>
              <a:rPr lang="fr-BE" b="1" dirty="0" err="1"/>
              <a:t>adjustment</a:t>
            </a:r>
            <a:r>
              <a:rPr lang="fr-BE" b="1" dirty="0"/>
              <a:t> </a:t>
            </a:r>
            <a:r>
              <a:rPr lang="fr-BE" b="1" dirty="0" err="1"/>
              <a:t>process</a:t>
            </a:r>
            <a:r>
              <a:rPr lang="fr-BE" b="1" dirty="0"/>
              <a:t> </a:t>
            </a:r>
            <a:r>
              <a:rPr lang="fr-BE" b="1" dirty="0" err="1"/>
              <a:t>dynamically</a:t>
            </a:r>
            <a:r>
              <a:rPr lang="fr-BE" b="1" dirty="0"/>
              <a:t> </a:t>
            </a:r>
            <a:r>
              <a:rPr lang="fr-BE" b="1" dirty="0" err="1"/>
              <a:t>unfold</a:t>
            </a:r>
            <a:r>
              <a:rPr lang="fr-BE" b="1" dirty="0"/>
              <a:t> </a:t>
            </a:r>
            <a:r>
              <a:rPr lang="fr-BE" b="1" dirty="0" err="1"/>
              <a:t>during</a:t>
            </a:r>
            <a:r>
              <a:rPr lang="fr-BE" b="1" dirty="0"/>
              <a:t> the </a:t>
            </a:r>
            <a:r>
              <a:rPr lang="fr-BE" b="1" dirty="0" err="1"/>
              <a:t>academic</a:t>
            </a:r>
            <a:r>
              <a:rPr lang="fr-BE" b="1" dirty="0"/>
              <a:t> </a:t>
            </a:r>
            <a:r>
              <a:rPr lang="fr-BE" b="1" dirty="0" err="1"/>
              <a:t>year</a:t>
            </a:r>
            <a:r>
              <a:rPr lang="fr-BE" b="1" dirty="0"/>
              <a:t>?</a:t>
            </a:r>
          </a:p>
        </p:txBody>
      </p:sp>
      <p:pic>
        <p:nvPicPr>
          <p:cNvPr id="26" name="Image 25"/>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7842629" y="3230024"/>
            <a:ext cx="1193711" cy="798786"/>
          </a:xfrm>
          <a:prstGeom prst="rect">
            <a:avLst/>
          </a:prstGeom>
        </p:spPr>
      </p:pic>
      <p:pic>
        <p:nvPicPr>
          <p:cNvPr id="29" name="Image 28"/>
          <p:cNvPicPr>
            <a:picLocks noChangeAspect="1"/>
          </p:cNvPicPr>
          <p:nvPr/>
        </p:nvPicPr>
        <p:blipFill>
          <a:blip r:embed="rId5">
            <a:duotone>
              <a:schemeClr val="accent5">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4626">
            <a:off x="6059311" y="4659642"/>
            <a:ext cx="1193711" cy="758032"/>
          </a:xfrm>
          <a:prstGeom prst="rect">
            <a:avLst/>
          </a:prstGeom>
        </p:spPr>
      </p:pic>
      <p:pic>
        <p:nvPicPr>
          <p:cNvPr id="13" name="Image 12"/>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5161" b="90323" l="3213" r="94378"/>
                    </a14:imgEffect>
                    <a14:imgEffect>
                      <a14:artisticPhotocopy/>
                    </a14:imgEffect>
                  </a14:imgLayer>
                </a14:imgProps>
              </a:ext>
              <a:ext uri="{28A0092B-C50C-407E-A947-70E740481C1C}">
                <a14:useLocalDpi xmlns:a14="http://schemas.microsoft.com/office/drawing/2010/main" val="0"/>
              </a:ext>
            </a:extLst>
          </a:blip>
          <a:stretch>
            <a:fillRect/>
          </a:stretch>
        </p:blipFill>
        <p:spPr>
          <a:xfrm>
            <a:off x="1585878" y="3474402"/>
            <a:ext cx="2471401" cy="990635"/>
          </a:xfrm>
          <a:prstGeom prst="rect">
            <a:avLst/>
          </a:prstGeom>
        </p:spPr>
      </p:pic>
      <p:pic>
        <p:nvPicPr>
          <p:cNvPr id="32" name="Image 31"/>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5161" b="90323" l="3213" r="94378"/>
                    </a14:imgEffect>
                    <a14:imgEffect>
                      <a14:artisticPhotocopy/>
                    </a14:imgEffect>
                  </a14:imgLayer>
                </a14:imgProps>
              </a:ext>
              <a:ext uri="{28A0092B-C50C-407E-A947-70E740481C1C}">
                <a14:useLocalDpi xmlns:a14="http://schemas.microsoft.com/office/drawing/2010/main" val="0"/>
              </a:ext>
            </a:extLst>
          </a:blip>
          <a:stretch>
            <a:fillRect/>
          </a:stretch>
        </p:blipFill>
        <p:spPr>
          <a:xfrm>
            <a:off x="3859155" y="3556725"/>
            <a:ext cx="2471401" cy="990635"/>
          </a:xfrm>
          <a:prstGeom prst="rect">
            <a:avLst/>
          </a:prstGeom>
        </p:spPr>
      </p:pic>
      <p:sp>
        <p:nvSpPr>
          <p:cNvPr id="33" name="Rectangle 32"/>
          <p:cNvSpPr/>
          <p:nvPr/>
        </p:nvSpPr>
        <p:spPr>
          <a:xfrm>
            <a:off x="5003074" y="2728999"/>
            <a:ext cx="2522150" cy="1655450"/>
          </a:xfrm>
          <a:prstGeom prst="wedgeRectCallout">
            <a:avLst>
              <a:gd name="adj1" fmla="val 22900"/>
              <a:gd name="adj2" fmla="val 73658"/>
            </a:avLst>
          </a:prstGeom>
          <a:solidFill>
            <a:srgbClr val="FFFA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sz="1400" i="1" dirty="0" smtClean="0">
                <a:solidFill>
                  <a:schemeClr val="tx1"/>
                </a:solidFill>
              </a:rPr>
              <a:t>I082«</a:t>
            </a:r>
            <a:r>
              <a:rPr lang="fr-BE" sz="1400" i="1" dirty="0">
                <a:solidFill>
                  <a:schemeClr val="tx1"/>
                </a:solidFill>
              </a:rPr>
              <a:t> </a:t>
            </a:r>
            <a:r>
              <a:rPr lang="fr-BE" sz="1400" i="1" dirty="0" smtClean="0">
                <a:solidFill>
                  <a:schemeClr val="tx1"/>
                </a:solidFill>
              </a:rPr>
              <a:t>In </a:t>
            </a:r>
            <a:r>
              <a:rPr lang="fr-BE" sz="1400" i="1" dirty="0" err="1">
                <a:solidFill>
                  <a:schemeClr val="tx1"/>
                </a:solidFill>
              </a:rPr>
              <a:t>J</a:t>
            </a:r>
            <a:r>
              <a:rPr lang="fr-BE" sz="1400" i="1" dirty="0" err="1" smtClean="0">
                <a:solidFill>
                  <a:schemeClr val="tx1"/>
                </a:solidFill>
              </a:rPr>
              <a:t>anuary</a:t>
            </a:r>
            <a:r>
              <a:rPr lang="fr-BE" sz="1400" i="1" dirty="0" smtClean="0">
                <a:solidFill>
                  <a:schemeClr val="tx1"/>
                </a:solidFill>
              </a:rPr>
              <a:t>, I </a:t>
            </a:r>
            <a:r>
              <a:rPr lang="fr-BE" sz="1400" i="1" dirty="0" err="1" smtClean="0">
                <a:solidFill>
                  <a:schemeClr val="tx1"/>
                </a:solidFill>
              </a:rPr>
              <a:t>passed</a:t>
            </a:r>
            <a:r>
              <a:rPr lang="fr-BE" sz="1400" i="1" dirty="0" smtClean="0">
                <a:solidFill>
                  <a:schemeClr val="tx1"/>
                </a:solidFill>
              </a:rPr>
              <a:t> no exam… </a:t>
            </a:r>
            <a:r>
              <a:rPr lang="fr-BE" sz="1400" i="1" dirty="0" err="1">
                <a:solidFill>
                  <a:schemeClr val="tx1"/>
                </a:solidFill>
              </a:rPr>
              <a:t>f</a:t>
            </a:r>
            <a:r>
              <a:rPr lang="fr-BE" sz="1400" i="1" dirty="0" err="1" smtClean="0">
                <a:solidFill>
                  <a:schemeClr val="tx1"/>
                </a:solidFill>
              </a:rPr>
              <a:t>rankly</a:t>
            </a:r>
            <a:r>
              <a:rPr lang="fr-BE" sz="1400" i="1" dirty="0" smtClean="0">
                <a:solidFill>
                  <a:schemeClr val="tx1"/>
                </a:solidFill>
              </a:rPr>
              <a:t>, </a:t>
            </a:r>
            <a:r>
              <a:rPr lang="fr-BE" sz="1400" i="1" dirty="0" err="1" smtClean="0">
                <a:solidFill>
                  <a:schemeClr val="tx1"/>
                </a:solidFill>
              </a:rPr>
              <a:t>It’s</a:t>
            </a:r>
            <a:r>
              <a:rPr lang="fr-BE" sz="1400" i="1" dirty="0" smtClean="0">
                <a:solidFill>
                  <a:schemeClr val="tx1"/>
                </a:solidFill>
              </a:rPr>
              <a:t> </a:t>
            </a:r>
            <a:r>
              <a:rPr lang="fr-BE" sz="1400" i="1" dirty="0" err="1" smtClean="0">
                <a:solidFill>
                  <a:schemeClr val="tx1"/>
                </a:solidFill>
              </a:rPr>
              <a:t>sad</a:t>
            </a:r>
            <a:r>
              <a:rPr lang="fr-BE" sz="1400" i="1" dirty="0" smtClean="0">
                <a:solidFill>
                  <a:schemeClr val="tx1"/>
                </a:solidFill>
              </a:rPr>
              <a:t>, I </a:t>
            </a:r>
            <a:r>
              <a:rPr lang="fr-BE" sz="1400" i="1" dirty="0" err="1" smtClean="0">
                <a:solidFill>
                  <a:schemeClr val="tx1"/>
                </a:solidFill>
              </a:rPr>
              <a:t>didn’t</a:t>
            </a:r>
            <a:r>
              <a:rPr lang="fr-BE" sz="1400" i="1" dirty="0" smtClean="0">
                <a:solidFill>
                  <a:schemeClr val="tx1"/>
                </a:solidFill>
              </a:rPr>
              <a:t> </a:t>
            </a:r>
            <a:r>
              <a:rPr lang="fr-BE" sz="1400" i="1" dirty="0" err="1" smtClean="0">
                <a:solidFill>
                  <a:schemeClr val="tx1"/>
                </a:solidFill>
              </a:rPr>
              <a:t>expect</a:t>
            </a:r>
            <a:r>
              <a:rPr lang="fr-BE" sz="1400" i="1" dirty="0" smtClean="0">
                <a:solidFill>
                  <a:schemeClr val="tx1"/>
                </a:solidFill>
              </a:rPr>
              <a:t> to </a:t>
            </a:r>
            <a:r>
              <a:rPr lang="fr-BE" sz="1400" i="1" dirty="0" err="1" smtClean="0">
                <a:solidFill>
                  <a:schemeClr val="tx1"/>
                </a:solidFill>
              </a:rPr>
              <a:t>fail</a:t>
            </a:r>
            <a:r>
              <a:rPr lang="fr-BE" sz="1400" i="1" dirty="0" smtClean="0">
                <a:solidFill>
                  <a:schemeClr val="tx1"/>
                </a:solidFill>
              </a:rPr>
              <a:t> the session </a:t>
            </a:r>
            <a:r>
              <a:rPr lang="fr-BE" sz="1400" i="1" dirty="0" err="1" smtClean="0">
                <a:solidFill>
                  <a:schemeClr val="tx1"/>
                </a:solidFill>
              </a:rPr>
              <a:t>so</a:t>
            </a:r>
            <a:r>
              <a:rPr lang="fr-BE" sz="1400" i="1" dirty="0" smtClean="0">
                <a:solidFill>
                  <a:schemeClr val="tx1"/>
                </a:solidFill>
              </a:rPr>
              <a:t> </a:t>
            </a:r>
            <a:r>
              <a:rPr lang="fr-BE" sz="1400" i="1" dirty="0" err="1" smtClean="0">
                <a:solidFill>
                  <a:schemeClr val="tx1"/>
                </a:solidFill>
              </a:rPr>
              <a:t>brutally</a:t>
            </a:r>
            <a:r>
              <a:rPr lang="fr-BE" sz="1400" i="1" dirty="0" smtClean="0">
                <a:solidFill>
                  <a:schemeClr val="tx1"/>
                </a:solidFill>
              </a:rPr>
              <a:t>… At the </a:t>
            </a:r>
            <a:r>
              <a:rPr lang="fr-BE" sz="1400" i="1" dirty="0" err="1" smtClean="0">
                <a:solidFill>
                  <a:schemeClr val="tx1"/>
                </a:solidFill>
              </a:rPr>
              <a:t>beginning</a:t>
            </a:r>
            <a:r>
              <a:rPr lang="fr-BE" sz="1400" i="1" dirty="0" smtClean="0">
                <a:solidFill>
                  <a:schemeClr val="tx1"/>
                </a:solidFill>
              </a:rPr>
              <a:t> of the second </a:t>
            </a:r>
            <a:r>
              <a:rPr lang="fr-BE" sz="1400" i="1" dirty="0" err="1" smtClean="0">
                <a:solidFill>
                  <a:schemeClr val="tx1"/>
                </a:solidFill>
              </a:rPr>
              <a:t>semester</a:t>
            </a:r>
            <a:r>
              <a:rPr lang="fr-BE" sz="1400" i="1" dirty="0" smtClean="0">
                <a:solidFill>
                  <a:schemeClr val="tx1"/>
                </a:solidFill>
              </a:rPr>
              <a:t>, I </a:t>
            </a:r>
            <a:r>
              <a:rPr lang="fr-BE" sz="1400" i="1" dirty="0" err="1" smtClean="0">
                <a:solidFill>
                  <a:schemeClr val="tx1"/>
                </a:solidFill>
              </a:rPr>
              <a:t>didn’t</a:t>
            </a:r>
            <a:r>
              <a:rPr lang="fr-BE" sz="1400" i="1" dirty="0" smtClean="0">
                <a:solidFill>
                  <a:schemeClr val="tx1"/>
                </a:solidFill>
              </a:rPr>
              <a:t> know how to restart… I </a:t>
            </a:r>
            <a:r>
              <a:rPr lang="fr-BE" sz="1400" i="1" dirty="0" err="1" smtClean="0">
                <a:solidFill>
                  <a:schemeClr val="tx1"/>
                </a:solidFill>
              </a:rPr>
              <a:t>was</a:t>
            </a:r>
            <a:r>
              <a:rPr lang="fr-BE" sz="1400" i="1" dirty="0" smtClean="0">
                <a:solidFill>
                  <a:schemeClr val="tx1"/>
                </a:solidFill>
              </a:rPr>
              <a:t> </a:t>
            </a:r>
            <a:r>
              <a:rPr lang="fr-BE" sz="1400" i="1" dirty="0" err="1" smtClean="0">
                <a:solidFill>
                  <a:schemeClr val="tx1"/>
                </a:solidFill>
              </a:rPr>
              <a:t>totally</a:t>
            </a:r>
            <a:r>
              <a:rPr lang="fr-BE" sz="1400" i="1" dirty="0" smtClean="0">
                <a:solidFill>
                  <a:schemeClr val="tx1"/>
                </a:solidFill>
              </a:rPr>
              <a:t> </a:t>
            </a:r>
            <a:r>
              <a:rPr lang="fr-BE" sz="1400" i="1" dirty="0" err="1" smtClean="0">
                <a:solidFill>
                  <a:schemeClr val="tx1"/>
                </a:solidFill>
              </a:rPr>
              <a:t>overwhelmed</a:t>
            </a:r>
            <a:r>
              <a:rPr lang="fr-BE" sz="1400" i="1" dirty="0" smtClean="0">
                <a:solidFill>
                  <a:schemeClr val="tx1"/>
                </a:solidFill>
              </a:rPr>
              <a:t>, </a:t>
            </a:r>
            <a:r>
              <a:rPr lang="fr-BE" sz="1400" i="1" dirty="0" err="1" smtClean="0">
                <a:solidFill>
                  <a:schemeClr val="tx1"/>
                </a:solidFill>
              </a:rPr>
              <a:t>it</a:t>
            </a:r>
            <a:r>
              <a:rPr lang="fr-BE" sz="1400" i="1" dirty="0" smtClean="0">
                <a:solidFill>
                  <a:schemeClr val="tx1"/>
                </a:solidFill>
              </a:rPr>
              <a:t> </a:t>
            </a:r>
            <a:r>
              <a:rPr lang="fr-BE" sz="1400" i="1" dirty="0" err="1" smtClean="0">
                <a:solidFill>
                  <a:schemeClr val="tx1"/>
                </a:solidFill>
              </a:rPr>
              <a:t>was</a:t>
            </a:r>
            <a:r>
              <a:rPr lang="fr-BE" sz="1400" i="1" dirty="0" smtClean="0">
                <a:solidFill>
                  <a:schemeClr val="tx1"/>
                </a:solidFill>
              </a:rPr>
              <a:t> impossible to fil the gap.»</a:t>
            </a:r>
            <a:endParaRPr lang="fr-BE" sz="1400" i="1" dirty="0">
              <a:solidFill>
                <a:schemeClr val="tx1"/>
              </a:solidFill>
            </a:endParaRPr>
          </a:p>
        </p:txBody>
      </p:sp>
      <p:pic>
        <p:nvPicPr>
          <p:cNvPr id="34" name="Image 33"/>
          <p:cNvPicPr>
            <a:picLocks noChangeAspect="1"/>
          </p:cNvPicPr>
          <p:nvPr/>
        </p:nvPicPr>
        <p:blipFill rotWithShape="1">
          <a:blip r:embed="rId9" cstate="print">
            <a:extLst>
              <a:ext uri="{BEBA8EAE-BF5A-486C-A8C5-ECC9F3942E4B}">
                <a14:imgProps xmlns:a14="http://schemas.microsoft.com/office/drawing/2010/main">
                  <a14:imgLayer r:embed="rId10">
                    <a14:imgEffect>
                      <a14:artisticPaintStrokes/>
                    </a14:imgEffect>
                  </a14:imgLayer>
                </a14:imgProps>
              </a:ext>
              <a:ext uri="{28A0092B-C50C-407E-A947-70E740481C1C}">
                <a14:useLocalDpi xmlns:a14="http://schemas.microsoft.com/office/drawing/2010/main" val="0"/>
              </a:ext>
            </a:extLst>
          </a:blip>
          <a:srcRect l="6765" t="22411" r="7630" b="10963"/>
          <a:stretch/>
        </p:blipFill>
        <p:spPr>
          <a:xfrm>
            <a:off x="7385004" y="4465037"/>
            <a:ext cx="1245967" cy="940162"/>
          </a:xfrm>
          <a:prstGeom prst="rect">
            <a:avLst/>
          </a:prstGeom>
        </p:spPr>
      </p:pic>
      <p:sp>
        <p:nvSpPr>
          <p:cNvPr id="35" name="Rectangle à coins arrondis 34"/>
          <p:cNvSpPr/>
          <p:nvPr/>
        </p:nvSpPr>
        <p:spPr>
          <a:xfrm>
            <a:off x="3500701" y="4515204"/>
            <a:ext cx="2664969" cy="839829"/>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1600" b="1" dirty="0" smtClean="0">
              <a:solidFill>
                <a:schemeClr val="tx1"/>
              </a:solidFill>
            </a:endParaRPr>
          </a:p>
          <a:p>
            <a:pPr algn="ctr"/>
            <a:r>
              <a:rPr lang="fr-BE" sz="1600" b="1" dirty="0" err="1" smtClean="0">
                <a:solidFill>
                  <a:schemeClr val="tx1"/>
                </a:solidFill>
              </a:rPr>
              <a:t>Deficiencies</a:t>
            </a:r>
            <a:r>
              <a:rPr lang="fr-BE" sz="1600" b="1" dirty="0" smtClean="0">
                <a:solidFill>
                  <a:schemeClr val="tx1"/>
                </a:solidFill>
              </a:rPr>
              <a:t> accumulation:</a:t>
            </a:r>
          </a:p>
          <a:p>
            <a:pPr marL="285750" indent="-285750" algn="ctr">
              <a:buFont typeface="Arial" panose="020B0604020202020204" pitchFamily="34" charset="0"/>
              <a:buChar char="•"/>
            </a:pPr>
            <a:r>
              <a:rPr lang="fr-BE" sz="1400" dirty="0" err="1" smtClean="0">
                <a:solidFill>
                  <a:schemeClr val="tx1"/>
                </a:solidFill>
              </a:rPr>
              <a:t>Snowball</a:t>
            </a:r>
            <a:r>
              <a:rPr lang="fr-BE" sz="1400" dirty="0" smtClean="0">
                <a:solidFill>
                  <a:schemeClr val="tx1"/>
                </a:solidFill>
              </a:rPr>
              <a:t> </a:t>
            </a:r>
            <a:r>
              <a:rPr lang="fr-BE" sz="1400" dirty="0" err="1" smtClean="0">
                <a:solidFill>
                  <a:schemeClr val="tx1"/>
                </a:solidFill>
              </a:rPr>
              <a:t>effect</a:t>
            </a:r>
            <a:endParaRPr lang="fr-BE" sz="1400" dirty="0" smtClean="0">
              <a:solidFill>
                <a:schemeClr val="tx1"/>
              </a:solidFill>
            </a:endParaRPr>
          </a:p>
          <a:p>
            <a:pPr marL="285750" indent="-285750" algn="ctr">
              <a:buFont typeface="Arial" panose="020B0604020202020204" pitchFamily="34" charset="0"/>
              <a:buChar char="•"/>
            </a:pPr>
            <a:r>
              <a:rPr lang="fr-BE" sz="1400" dirty="0" err="1" smtClean="0">
                <a:solidFill>
                  <a:schemeClr val="tx1"/>
                </a:solidFill>
              </a:rPr>
              <a:t>Insufficient</a:t>
            </a:r>
            <a:r>
              <a:rPr lang="fr-BE" sz="1400" dirty="0" smtClean="0">
                <a:solidFill>
                  <a:schemeClr val="tx1"/>
                </a:solidFill>
              </a:rPr>
              <a:t> </a:t>
            </a:r>
            <a:r>
              <a:rPr lang="fr-BE" sz="1400" dirty="0" err="1" smtClean="0">
                <a:solidFill>
                  <a:schemeClr val="tx1"/>
                </a:solidFill>
              </a:rPr>
              <a:t>investment</a:t>
            </a:r>
            <a:r>
              <a:rPr lang="fr-BE" sz="1400" dirty="0" smtClean="0">
                <a:solidFill>
                  <a:schemeClr val="tx1"/>
                </a:solidFill>
              </a:rPr>
              <a:t>; </a:t>
            </a:r>
            <a:r>
              <a:rPr lang="fr-BE" sz="1400" dirty="0" err="1" smtClean="0">
                <a:solidFill>
                  <a:schemeClr val="tx1"/>
                </a:solidFill>
              </a:rPr>
              <a:t>inneffective</a:t>
            </a:r>
            <a:r>
              <a:rPr lang="fr-BE" sz="1400" dirty="0" smtClean="0">
                <a:solidFill>
                  <a:schemeClr val="tx1"/>
                </a:solidFill>
              </a:rPr>
              <a:t> </a:t>
            </a:r>
            <a:r>
              <a:rPr lang="fr-BE" sz="1400" dirty="0" err="1" smtClean="0">
                <a:solidFill>
                  <a:schemeClr val="tx1"/>
                </a:solidFill>
              </a:rPr>
              <a:t>learning</a:t>
            </a:r>
            <a:endParaRPr lang="fr-BE" sz="1400" dirty="0" smtClean="0">
              <a:solidFill>
                <a:schemeClr val="tx1"/>
              </a:solidFill>
            </a:endParaRPr>
          </a:p>
          <a:p>
            <a:pPr algn="ctr"/>
            <a:endParaRPr lang="fr-BE" b="1" dirty="0">
              <a:solidFill>
                <a:schemeClr val="tx1"/>
              </a:solidFill>
            </a:endParaRPr>
          </a:p>
        </p:txBody>
      </p:sp>
    </p:spTree>
    <p:extLst>
      <p:ext uri="{BB962C8B-B14F-4D97-AF65-F5344CB8AC3E}">
        <p14:creationId xmlns:p14="http://schemas.microsoft.com/office/powerpoint/2010/main" val="1906086754"/>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down)">
                                      <p:cBhvr>
                                        <p:cTn id="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normAutofit fontScale="90000"/>
          </a:bodyPr>
          <a:lstStyle/>
          <a:p>
            <a:pPr eaLnBrk="1" hangingPunct="1"/>
            <a:r>
              <a:rPr lang="fr-BE" sz="4000">
                <a:ea typeface="ＭＳ Ｐゴシック" pitchFamily="-1" charset="-128"/>
                <a:cs typeface="ＭＳ Ｐゴシック" pitchFamily="-1" charset="-128"/>
              </a:rPr>
              <a:t>Persévérer et réussir à l’université</a:t>
            </a:r>
            <a:endParaRPr lang="fr-FR" sz="4000">
              <a:ea typeface="ＭＳ Ｐゴシック" pitchFamily="-1" charset="-128"/>
              <a:cs typeface="ＭＳ Ｐゴシック" pitchFamily="-1" charset="-128"/>
            </a:endParaRPr>
          </a:p>
        </p:txBody>
      </p:sp>
      <p:sp>
        <p:nvSpPr>
          <p:cNvPr id="23556" name="Rectangle 3"/>
          <p:cNvSpPr>
            <a:spLocks noGrp="1" noChangeArrowheads="1"/>
          </p:cNvSpPr>
          <p:nvPr>
            <p:ph type="body" idx="1"/>
          </p:nvPr>
        </p:nvSpPr>
        <p:spPr>
          <a:xfrm>
            <a:off x="457200" y="1720963"/>
            <a:ext cx="8229600" cy="4525963"/>
          </a:xfrm>
        </p:spPr>
        <p:txBody>
          <a:bodyPr>
            <a:normAutofit fontScale="92500" lnSpcReduction="10000"/>
          </a:bodyPr>
          <a:lstStyle/>
          <a:p>
            <a:pPr>
              <a:lnSpc>
                <a:spcPct val="80000"/>
              </a:lnSpc>
            </a:pPr>
            <a:r>
              <a:rPr lang="fr-FR" dirty="0" smtClean="0">
                <a:ea typeface="ＭＳ Ｐゴシック" pitchFamily="-1" charset="-128"/>
                <a:cs typeface="ＭＳ Ｐゴシック" pitchFamily="-1" charset="-128"/>
              </a:rPr>
              <a:t>Deux </a:t>
            </a:r>
            <a:r>
              <a:rPr lang="fr-FR" dirty="0" smtClean="0">
                <a:solidFill>
                  <a:srgbClr val="9F2936"/>
                </a:solidFill>
                <a:ea typeface="ＭＳ Ｐゴシック" pitchFamily="-1" charset="-128"/>
                <a:cs typeface="ＭＳ Ｐゴシック" pitchFamily="-1" charset="-128"/>
              </a:rPr>
              <a:t>processus</a:t>
            </a:r>
            <a:r>
              <a:rPr lang="fr-FR" dirty="0" smtClean="0">
                <a:ea typeface="ＭＳ Ｐゴシック" pitchFamily="-1" charset="-128"/>
                <a:cs typeface="ＭＳ Ｐゴシック" pitchFamily="-1" charset="-128"/>
              </a:rPr>
              <a:t> </a:t>
            </a:r>
            <a:r>
              <a:rPr lang="fr-FR" sz="3000" dirty="0" smtClean="0">
                <a:ea typeface="ＭＳ Ｐゴシック" pitchFamily="-1" charset="-128"/>
                <a:cs typeface="ＭＳ Ｐゴシック" pitchFamily="-1" charset="-128"/>
              </a:rPr>
              <a:t>au cœur des préoccupations des étudiants, des familles et des acteurs universitaires</a:t>
            </a:r>
          </a:p>
          <a:p>
            <a:pPr>
              <a:lnSpc>
                <a:spcPct val="80000"/>
              </a:lnSpc>
            </a:pPr>
            <a:r>
              <a:rPr lang="fr-FR" dirty="0" smtClean="0">
                <a:ea typeface="ＭＳ Ｐゴシック" pitchFamily="-1" charset="-128"/>
                <a:cs typeface="ＭＳ Ｐゴシック" pitchFamily="-1" charset="-128"/>
              </a:rPr>
              <a:t>Plusieurs moments clés dans le </a:t>
            </a:r>
            <a:r>
              <a:rPr lang="fr-FR" dirty="0" smtClean="0">
                <a:solidFill>
                  <a:srgbClr val="9F2936"/>
                </a:solidFill>
                <a:ea typeface="ＭＳ Ｐゴシック" pitchFamily="-1" charset="-128"/>
                <a:cs typeface="ＭＳ Ｐゴシック" pitchFamily="-1" charset="-128"/>
              </a:rPr>
              <a:t>parcours de l’étudiant</a:t>
            </a:r>
          </a:p>
          <a:p>
            <a:pPr lvl="1">
              <a:lnSpc>
                <a:spcPct val="80000"/>
              </a:lnSpc>
            </a:pPr>
            <a:r>
              <a:rPr lang="fr-FR" dirty="0" smtClean="0">
                <a:ea typeface="ＭＳ Ｐゴシック" pitchFamily="-1" charset="-128"/>
                <a:cs typeface="ＭＳ Ｐゴシック" pitchFamily="-1" charset="-128"/>
              </a:rPr>
              <a:t>Transition secondaire-université</a:t>
            </a:r>
          </a:p>
          <a:p>
            <a:pPr lvl="1">
              <a:lnSpc>
                <a:spcPct val="80000"/>
              </a:lnSpc>
            </a:pPr>
            <a:r>
              <a:rPr lang="fr-FR" dirty="0" smtClean="0">
                <a:ea typeface="ＭＳ Ｐゴシック" pitchFamily="-1" charset="-128"/>
                <a:cs typeface="ＭＳ Ｐゴシック" pitchFamily="-1" charset="-128"/>
              </a:rPr>
              <a:t>Premières semaines : adaptation et intégration</a:t>
            </a:r>
          </a:p>
          <a:p>
            <a:pPr lvl="1">
              <a:lnSpc>
                <a:spcPct val="80000"/>
              </a:lnSpc>
            </a:pPr>
            <a:r>
              <a:rPr lang="fr-FR" dirty="0" smtClean="0">
                <a:ea typeface="ＭＳ Ｐゴシック" pitchFamily="-1" charset="-128"/>
                <a:cs typeface="ＭＳ Ｐゴシック" pitchFamily="-1" charset="-128"/>
              </a:rPr>
              <a:t>Premières évaluations et difficultés</a:t>
            </a:r>
          </a:p>
          <a:p>
            <a:pPr lvl="1">
              <a:lnSpc>
                <a:spcPct val="80000"/>
              </a:lnSpc>
            </a:pPr>
            <a:r>
              <a:rPr lang="fr-FR" dirty="0" smtClean="0">
                <a:ea typeface="ＭＳ Ｐゴシック" pitchFamily="-1" charset="-128"/>
                <a:cs typeface="ＭＳ Ｐゴシック" pitchFamily="-1" charset="-128"/>
              </a:rPr>
              <a:t>Blocus et examens</a:t>
            </a:r>
          </a:p>
          <a:p>
            <a:pPr lvl="1">
              <a:lnSpc>
                <a:spcPct val="80000"/>
              </a:lnSpc>
            </a:pPr>
            <a:r>
              <a:rPr lang="fr-FR" dirty="0" smtClean="0">
                <a:ea typeface="ＭＳ Ｐゴシック" pitchFamily="-1" charset="-128"/>
                <a:cs typeface="ＭＳ Ｐゴシック" pitchFamily="-1" charset="-128"/>
              </a:rPr>
              <a:t>Et après ?</a:t>
            </a:r>
          </a:p>
          <a:p>
            <a:pPr>
              <a:lnSpc>
                <a:spcPct val="80000"/>
              </a:lnSpc>
            </a:pPr>
            <a:r>
              <a:rPr lang="fr-FR" dirty="0" smtClean="0">
                <a:ea typeface="ＭＳ Ｐゴシック" pitchFamily="-1" charset="-128"/>
                <a:cs typeface="ＭＳ Ｐゴシック" pitchFamily="-1" charset="-128"/>
              </a:rPr>
              <a:t>Quelles questions et quelles variables prendre en compte ?</a:t>
            </a:r>
          </a:p>
          <a:p>
            <a:pPr>
              <a:lnSpc>
                <a:spcPct val="80000"/>
              </a:lnSpc>
            </a:pPr>
            <a:r>
              <a:rPr lang="fr-FR" dirty="0" smtClean="0">
                <a:ea typeface="ＭＳ Ｐゴシック" pitchFamily="-1" charset="-128"/>
                <a:cs typeface="ＭＳ Ｐゴシック" pitchFamily="-1" charset="-128"/>
              </a:rPr>
              <a:t>Quels dispositifs proposer ?</a:t>
            </a:r>
          </a:p>
          <a:p>
            <a:pPr lvl="1">
              <a:lnSpc>
                <a:spcPct val="80000"/>
              </a:lnSpc>
            </a:pPr>
            <a:endParaRPr lang="fr-FR" dirty="0" smtClean="0">
              <a:ea typeface="ＭＳ Ｐゴシック" pitchFamily="-1" charset="-128"/>
              <a:cs typeface="ＭＳ Ｐゴシック" pitchFamily="-1" charset="-128"/>
            </a:endParaRPr>
          </a:p>
          <a:p>
            <a:pPr marL="0" indent="0">
              <a:lnSpc>
                <a:spcPct val="80000"/>
              </a:lnSpc>
              <a:buNone/>
            </a:pPr>
            <a:endParaRPr lang="fr-FR" dirty="0" smtClean="0">
              <a:ea typeface="ＭＳ Ｐゴシック" pitchFamily="-1" charset="-128"/>
              <a:cs typeface="ＭＳ Ｐゴシック" pitchFamily="-1" charset="-128"/>
            </a:endParaRPr>
          </a:p>
          <a:p>
            <a:pPr lvl="1">
              <a:lnSpc>
                <a:spcPct val="80000"/>
              </a:lnSpc>
            </a:pPr>
            <a:endParaRPr lang="fr-FR" dirty="0">
              <a:ea typeface="ＭＳ Ｐゴシック" pitchFamily="-1" charset="-128"/>
              <a:cs typeface="ＭＳ Ｐゴシック" pitchFamily="-1" charset="-128"/>
            </a:endParaRPr>
          </a:p>
        </p:txBody>
      </p:sp>
      <p:pic>
        <p:nvPicPr>
          <p:cNvPr id="5" name="Image 4"/>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198927264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26325" y="215897"/>
            <a:ext cx="6683765" cy="665847"/>
          </a:xfrm>
        </p:spPr>
        <p:txBody>
          <a:bodyPr>
            <a:noAutofit/>
          </a:bodyPr>
          <a:lstStyle/>
          <a:p>
            <a:r>
              <a:rPr lang="fr-BE" sz="2800" dirty="0" err="1" smtClean="0"/>
              <a:t>Results</a:t>
            </a:r>
            <a:r>
              <a:rPr lang="fr-BE" sz="2800" dirty="0" smtClean="0"/>
              <a:t>: </a:t>
            </a:r>
            <a:r>
              <a:rPr lang="fr-BE" sz="2800" dirty="0" err="1" smtClean="0"/>
              <a:t>sequential</a:t>
            </a:r>
            <a:r>
              <a:rPr lang="fr-BE" sz="2800" dirty="0" smtClean="0"/>
              <a:t> </a:t>
            </a:r>
            <a:r>
              <a:rPr lang="fr-BE" sz="2800" dirty="0" err="1" smtClean="0"/>
              <a:t>analysis</a:t>
            </a:r>
            <a:r>
              <a:rPr lang="fr-BE" sz="1800" dirty="0" smtClean="0"/>
              <a:t>(in </a:t>
            </a:r>
            <a:r>
              <a:rPr lang="fr-BE" sz="1800" dirty="0" err="1" smtClean="0"/>
              <a:t>progress</a:t>
            </a:r>
            <a:r>
              <a:rPr lang="fr-BE" sz="1800" dirty="0" smtClean="0"/>
              <a:t>)</a:t>
            </a:r>
            <a:endParaRPr lang="fr-BE" sz="1800" dirty="0"/>
          </a:p>
        </p:txBody>
      </p:sp>
      <p:sp>
        <p:nvSpPr>
          <p:cNvPr id="6" name="Espace réservé du contenu 5"/>
          <p:cNvSpPr>
            <a:spLocks noGrp="1"/>
          </p:cNvSpPr>
          <p:nvPr>
            <p:ph idx="1"/>
          </p:nvPr>
        </p:nvSpPr>
        <p:spPr>
          <a:xfrm>
            <a:off x="881742" y="1465581"/>
            <a:ext cx="7394020" cy="4456891"/>
          </a:xfrm>
          <a:solidFill>
            <a:schemeClr val="bg1"/>
          </a:solidFill>
          <a:ln>
            <a:solidFill>
              <a:schemeClr val="tx2">
                <a:lumMod val="20000"/>
                <a:lumOff val="80000"/>
              </a:schemeClr>
            </a:solidFill>
          </a:ln>
        </p:spPr>
        <p:txBody>
          <a:bodyPr/>
          <a:lstStyle/>
          <a:p>
            <a:pPr marL="0" indent="0">
              <a:buNone/>
            </a:pPr>
            <a:r>
              <a:rPr lang="fr-BE" dirty="0" smtClean="0">
                <a:solidFill>
                  <a:schemeClr val="bg1"/>
                </a:solidFill>
              </a:rPr>
              <a:t>1</a:t>
            </a:r>
            <a:endParaRPr lang="fr-BE" dirty="0">
              <a:solidFill>
                <a:schemeClr val="bg1"/>
              </a:solidFill>
            </a:endParaRPr>
          </a:p>
        </p:txBody>
      </p:sp>
      <p:sp>
        <p:nvSpPr>
          <p:cNvPr id="7" name="ZoneTexte 6"/>
          <p:cNvSpPr txBox="1"/>
          <p:nvPr/>
        </p:nvSpPr>
        <p:spPr>
          <a:xfrm>
            <a:off x="8242662" y="2061943"/>
            <a:ext cx="901338" cy="1277273"/>
          </a:xfrm>
          <a:prstGeom prst="rect">
            <a:avLst/>
          </a:prstGeom>
          <a:solidFill>
            <a:schemeClr val="accent2">
              <a:lumMod val="20000"/>
              <a:lumOff val="80000"/>
            </a:schemeClr>
          </a:solidFill>
          <a:ln w="12700">
            <a:solidFill>
              <a:schemeClr val="tx1"/>
            </a:solidFill>
          </a:ln>
        </p:spPr>
        <p:txBody>
          <a:bodyPr wrap="square" rtlCol="0">
            <a:spAutoFit/>
          </a:bodyPr>
          <a:lstStyle/>
          <a:p>
            <a:endParaRPr lang="fr-BE" sz="1100" b="1" dirty="0" smtClean="0"/>
          </a:p>
          <a:p>
            <a:pPr algn="ctr"/>
            <a:endParaRPr lang="fr-BE" sz="1100" b="1" dirty="0"/>
          </a:p>
          <a:p>
            <a:pPr algn="ctr"/>
            <a:r>
              <a:rPr lang="fr-BE" sz="1100" b="1" dirty="0" err="1" smtClean="0"/>
              <a:t>Achievement</a:t>
            </a:r>
            <a:r>
              <a:rPr lang="fr-BE" sz="1100" b="1" dirty="0" smtClean="0"/>
              <a:t>/ </a:t>
            </a:r>
          </a:p>
          <a:p>
            <a:pPr algn="ctr"/>
            <a:r>
              <a:rPr lang="fr-BE" sz="1100" b="1" dirty="0" err="1" smtClean="0"/>
              <a:t>Persistence</a:t>
            </a:r>
            <a:endParaRPr lang="fr-BE" sz="1100" b="1" dirty="0" smtClean="0"/>
          </a:p>
          <a:p>
            <a:endParaRPr lang="fr-BE" sz="1100" b="1" dirty="0"/>
          </a:p>
          <a:p>
            <a:endParaRPr lang="fr-BE" sz="1100" b="1" dirty="0"/>
          </a:p>
        </p:txBody>
      </p:sp>
      <p:pic>
        <p:nvPicPr>
          <p:cNvPr id="14" name="Espace réservé du contenu 2"/>
          <p:cNvPicPr>
            <a:picLocks noChangeAspect="1"/>
          </p:cNvPicPr>
          <p:nvPr/>
        </p:nvPicPr>
        <p:blipFill rotWithShape="1">
          <a:blip r:embed="rId3">
            <a:duotone>
              <a:prstClr val="black"/>
              <a:schemeClr val="tx2">
                <a:lumMod val="60000"/>
                <a:lumOff val="40000"/>
                <a:tint val="45000"/>
                <a:satMod val="400000"/>
              </a:schemeClr>
            </a:duotone>
            <a:extLst>
              <a:ext uri="{BEBA8EAE-BF5A-486C-A8C5-ECC9F3942E4B}">
                <a14:imgProps xmlns:a14="http://schemas.microsoft.com/office/drawing/2010/main">
                  <a14:imgLayer r:embed="rId4">
                    <a14:imgEffect>
                      <a14:backgroundRemoval t="9990" b="89908" l="7500" r="90000"/>
                    </a14:imgEffect>
                  </a14:imgLayer>
                </a14:imgProps>
              </a:ext>
              <a:ext uri="{28A0092B-C50C-407E-A947-70E740481C1C}">
                <a14:useLocalDpi xmlns:a14="http://schemas.microsoft.com/office/drawing/2010/main" val="0"/>
              </a:ext>
            </a:extLst>
          </a:blip>
          <a:srcRect l="6691" t="58026" r="10540" b="31229"/>
          <a:stretch/>
        </p:blipFill>
        <p:spPr>
          <a:xfrm>
            <a:off x="881743" y="2311396"/>
            <a:ext cx="7413172" cy="478972"/>
          </a:xfrm>
          <a:prstGeom prst="rect">
            <a:avLst/>
          </a:prstGeom>
          <a:noFill/>
          <a:ln>
            <a:noFill/>
          </a:ln>
        </p:spPr>
      </p:pic>
      <p:sp>
        <p:nvSpPr>
          <p:cNvPr id="18" name="ZoneTexte 17"/>
          <p:cNvSpPr txBox="1"/>
          <p:nvPr/>
        </p:nvSpPr>
        <p:spPr>
          <a:xfrm>
            <a:off x="1393542" y="2061943"/>
            <a:ext cx="927463" cy="261610"/>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weeks</a:t>
            </a:r>
            <a:endParaRPr lang="fr-BE" sz="1100" b="1" dirty="0"/>
          </a:p>
        </p:txBody>
      </p:sp>
      <p:cxnSp>
        <p:nvCxnSpPr>
          <p:cNvPr id="20" name="Connecteur droit 19"/>
          <p:cNvCxnSpPr/>
          <p:nvPr/>
        </p:nvCxnSpPr>
        <p:spPr>
          <a:xfrm>
            <a:off x="2795452"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1" name="Connecteur droit 20"/>
          <p:cNvCxnSpPr/>
          <p:nvPr/>
        </p:nvCxnSpPr>
        <p:spPr>
          <a:xfrm>
            <a:off x="4941027" y="2266941"/>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6139544" y="2222487"/>
            <a:ext cx="26126" cy="3614068"/>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3" name="ZoneTexte 22"/>
          <p:cNvSpPr txBox="1"/>
          <p:nvPr/>
        </p:nvSpPr>
        <p:spPr>
          <a:xfrm>
            <a:off x="3395424" y="2061943"/>
            <a:ext cx="927463" cy="430887"/>
          </a:xfrm>
          <a:prstGeom prst="rect">
            <a:avLst/>
          </a:prstGeom>
          <a:noFill/>
          <a:ln>
            <a:solidFill>
              <a:schemeClr val="tx1"/>
            </a:solidFill>
            <a:prstDash val="sysDot"/>
          </a:ln>
        </p:spPr>
        <p:txBody>
          <a:bodyPr wrap="square" rtlCol="0">
            <a:spAutoFit/>
          </a:bodyPr>
          <a:lstStyle/>
          <a:p>
            <a:pPr algn="ctr"/>
            <a:r>
              <a:rPr lang="fr-BE" sz="1100" b="1" dirty="0" smtClean="0"/>
              <a:t>First </a:t>
            </a:r>
            <a:r>
              <a:rPr lang="fr-BE" sz="1100" b="1" dirty="0" err="1" smtClean="0"/>
              <a:t>semester</a:t>
            </a:r>
            <a:endParaRPr lang="fr-BE" sz="1100" b="1" dirty="0"/>
          </a:p>
        </p:txBody>
      </p:sp>
      <p:sp>
        <p:nvSpPr>
          <p:cNvPr id="24" name="ZoneTexte 23"/>
          <p:cNvSpPr txBox="1"/>
          <p:nvPr/>
        </p:nvSpPr>
        <p:spPr>
          <a:xfrm>
            <a:off x="5003074"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First exam session</a:t>
            </a:r>
            <a:endParaRPr lang="fr-BE" sz="1100" b="1" dirty="0"/>
          </a:p>
        </p:txBody>
      </p:sp>
      <p:sp>
        <p:nvSpPr>
          <p:cNvPr id="25" name="ZoneTexte 24"/>
          <p:cNvSpPr txBox="1"/>
          <p:nvPr/>
        </p:nvSpPr>
        <p:spPr>
          <a:xfrm>
            <a:off x="6609805" y="2049786"/>
            <a:ext cx="1064624" cy="430887"/>
          </a:xfrm>
          <a:prstGeom prst="rect">
            <a:avLst/>
          </a:prstGeom>
          <a:noFill/>
          <a:ln>
            <a:solidFill>
              <a:schemeClr val="tx1"/>
            </a:solidFill>
            <a:prstDash val="sysDot"/>
          </a:ln>
        </p:spPr>
        <p:txBody>
          <a:bodyPr wrap="square" rtlCol="0">
            <a:spAutoFit/>
          </a:bodyPr>
          <a:lstStyle/>
          <a:p>
            <a:pPr algn="ctr"/>
            <a:r>
              <a:rPr lang="fr-BE" sz="1100" b="1" dirty="0" smtClean="0"/>
              <a:t>Second </a:t>
            </a:r>
            <a:r>
              <a:rPr lang="fr-BE" sz="1100" b="1" dirty="0" err="1" smtClean="0"/>
              <a:t>semester</a:t>
            </a:r>
            <a:endParaRPr lang="fr-BE" sz="1100" b="1" dirty="0"/>
          </a:p>
        </p:txBody>
      </p:sp>
      <p:sp>
        <p:nvSpPr>
          <p:cNvPr id="9" name="ZoneTexte 8"/>
          <p:cNvSpPr txBox="1"/>
          <p:nvPr/>
        </p:nvSpPr>
        <p:spPr>
          <a:xfrm>
            <a:off x="1289039" y="5564422"/>
            <a:ext cx="6716043" cy="261610"/>
          </a:xfrm>
          <a:prstGeom prst="rect">
            <a:avLst/>
          </a:prstGeom>
          <a:solidFill>
            <a:srgbClr val="FFCCCC"/>
          </a:solidFill>
          <a:ln w="12700">
            <a:solidFill>
              <a:schemeClr val="tx1"/>
            </a:solidFill>
          </a:ln>
        </p:spPr>
        <p:txBody>
          <a:bodyPr wrap="square" rtlCol="0">
            <a:spAutoFit/>
          </a:bodyPr>
          <a:lstStyle/>
          <a:p>
            <a:pPr algn="ctr"/>
            <a:r>
              <a:rPr lang="fr-BE" sz="1100" b="1" dirty="0" err="1" smtClean="0"/>
              <a:t>Failure</a:t>
            </a:r>
            <a:r>
              <a:rPr lang="fr-BE" sz="1100" b="1" dirty="0" smtClean="0"/>
              <a:t>/ </a:t>
            </a:r>
            <a:r>
              <a:rPr lang="fr-BE" sz="1100" b="1" dirty="0" err="1" smtClean="0"/>
              <a:t>droupout</a:t>
            </a:r>
            <a:endParaRPr lang="fr-BE" sz="1100" b="1" dirty="0"/>
          </a:p>
        </p:txBody>
      </p:sp>
      <p:cxnSp>
        <p:nvCxnSpPr>
          <p:cNvPr id="27" name="Connecteur droit 26"/>
          <p:cNvCxnSpPr/>
          <p:nvPr/>
        </p:nvCxnSpPr>
        <p:spPr>
          <a:xfrm flipV="1">
            <a:off x="1557745" y="3897256"/>
            <a:ext cx="6444070" cy="8709"/>
          </a:xfrm>
          <a:prstGeom prst="line">
            <a:avLst/>
          </a:prstGeom>
          <a:ln w="15875">
            <a:prstDash val="lgDash"/>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1557745" y="876219"/>
            <a:ext cx="5827259" cy="646331"/>
          </a:xfrm>
          <a:prstGeom prst="rect">
            <a:avLst/>
          </a:prstGeom>
        </p:spPr>
        <p:txBody>
          <a:bodyPr wrap="square">
            <a:spAutoFit/>
          </a:bodyPr>
          <a:lstStyle/>
          <a:p>
            <a:pPr marL="1200150" lvl="2" indent="-285750">
              <a:buFont typeface="Arial" panose="020B0604020202020204" pitchFamily="34" charset="0"/>
              <a:buChar char="•"/>
            </a:pPr>
            <a:r>
              <a:rPr lang="fr-BE" b="1" dirty="0" err="1"/>
              <a:t>Hoes</a:t>
            </a:r>
            <a:r>
              <a:rPr lang="fr-BE" b="1" dirty="0"/>
              <a:t> </a:t>
            </a:r>
            <a:r>
              <a:rPr lang="fr-BE" b="1" dirty="0" err="1"/>
              <a:t>does</a:t>
            </a:r>
            <a:r>
              <a:rPr lang="fr-BE" b="1" dirty="0"/>
              <a:t> </a:t>
            </a:r>
            <a:r>
              <a:rPr lang="fr-BE" b="1" dirty="0" err="1"/>
              <a:t>adjustment</a:t>
            </a:r>
            <a:r>
              <a:rPr lang="fr-BE" b="1" dirty="0"/>
              <a:t> </a:t>
            </a:r>
            <a:r>
              <a:rPr lang="fr-BE" b="1" dirty="0" err="1"/>
              <a:t>process</a:t>
            </a:r>
            <a:r>
              <a:rPr lang="fr-BE" b="1" dirty="0"/>
              <a:t> </a:t>
            </a:r>
            <a:r>
              <a:rPr lang="fr-BE" b="1" dirty="0" err="1"/>
              <a:t>dynamically</a:t>
            </a:r>
            <a:r>
              <a:rPr lang="fr-BE" b="1" dirty="0"/>
              <a:t> </a:t>
            </a:r>
            <a:r>
              <a:rPr lang="fr-BE" b="1" dirty="0" err="1"/>
              <a:t>unfold</a:t>
            </a:r>
            <a:r>
              <a:rPr lang="fr-BE" b="1" dirty="0"/>
              <a:t> </a:t>
            </a:r>
            <a:r>
              <a:rPr lang="fr-BE" b="1" dirty="0" err="1"/>
              <a:t>during</a:t>
            </a:r>
            <a:r>
              <a:rPr lang="fr-BE" b="1" dirty="0"/>
              <a:t> the </a:t>
            </a:r>
            <a:r>
              <a:rPr lang="fr-BE" b="1" dirty="0" err="1"/>
              <a:t>academic</a:t>
            </a:r>
            <a:r>
              <a:rPr lang="fr-BE" b="1" dirty="0"/>
              <a:t> </a:t>
            </a:r>
            <a:r>
              <a:rPr lang="fr-BE" b="1" dirty="0" err="1"/>
              <a:t>year</a:t>
            </a:r>
            <a:r>
              <a:rPr lang="fr-BE" b="1" dirty="0"/>
              <a:t>?</a:t>
            </a:r>
          </a:p>
        </p:txBody>
      </p:sp>
      <p:pic>
        <p:nvPicPr>
          <p:cNvPr id="26" name="Image 25"/>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7842629" y="3230024"/>
            <a:ext cx="1193711" cy="798786"/>
          </a:xfrm>
          <a:prstGeom prst="rect">
            <a:avLst/>
          </a:prstGeom>
        </p:spPr>
      </p:pic>
      <p:pic>
        <p:nvPicPr>
          <p:cNvPr id="13" name="Image 12"/>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5161" b="90323" l="3213" r="94378"/>
                    </a14:imgEffect>
                    <a14:imgEffect>
                      <a14:artisticPhotocopy/>
                    </a14:imgEffect>
                  </a14:imgLayer>
                </a14:imgProps>
              </a:ext>
              <a:ext uri="{28A0092B-C50C-407E-A947-70E740481C1C}">
                <a14:useLocalDpi xmlns:a14="http://schemas.microsoft.com/office/drawing/2010/main" val="0"/>
              </a:ext>
            </a:extLst>
          </a:blip>
          <a:stretch>
            <a:fillRect/>
          </a:stretch>
        </p:blipFill>
        <p:spPr>
          <a:xfrm>
            <a:off x="1585878" y="3474402"/>
            <a:ext cx="2471401" cy="990635"/>
          </a:xfrm>
          <a:prstGeom prst="rect">
            <a:avLst/>
          </a:prstGeom>
        </p:spPr>
      </p:pic>
      <p:pic>
        <p:nvPicPr>
          <p:cNvPr id="32" name="Image 31"/>
          <p:cNvPicPr>
            <a:picLocks noChangeAspect="1"/>
          </p:cNvPicPr>
          <p:nvPr/>
        </p:nvPicPr>
        <p:blipFill>
          <a:blip r:embed="rId7">
            <a:duotone>
              <a:schemeClr val="accent1">
                <a:shade val="45000"/>
                <a:satMod val="135000"/>
              </a:schemeClr>
              <a:prstClr val="white"/>
            </a:duotone>
            <a:extLst>
              <a:ext uri="{BEBA8EAE-BF5A-486C-A8C5-ECC9F3942E4B}">
                <a14:imgProps xmlns:a14="http://schemas.microsoft.com/office/drawing/2010/main">
                  <a14:imgLayer r:embed="rId8">
                    <a14:imgEffect>
                      <a14:backgroundRemoval t="5161" b="90323" l="3213" r="94378"/>
                    </a14:imgEffect>
                    <a14:imgEffect>
                      <a14:artisticPhotocopy/>
                    </a14:imgEffect>
                  </a14:imgLayer>
                </a14:imgProps>
              </a:ext>
              <a:ext uri="{28A0092B-C50C-407E-A947-70E740481C1C}">
                <a14:useLocalDpi xmlns:a14="http://schemas.microsoft.com/office/drawing/2010/main" val="0"/>
              </a:ext>
            </a:extLst>
          </a:blip>
          <a:stretch>
            <a:fillRect/>
          </a:stretch>
        </p:blipFill>
        <p:spPr>
          <a:xfrm>
            <a:off x="3859155" y="3556725"/>
            <a:ext cx="2471401" cy="990635"/>
          </a:xfrm>
          <a:prstGeom prst="rect">
            <a:avLst/>
          </a:prstGeom>
        </p:spPr>
      </p:pic>
      <p:sp>
        <p:nvSpPr>
          <p:cNvPr id="33" name="Rectangle 32"/>
          <p:cNvSpPr/>
          <p:nvPr/>
        </p:nvSpPr>
        <p:spPr>
          <a:xfrm>
            <a:off x="4306927" y="2595302"/>
            <a:ext cx="2456919" cy="1347309"/>
          </a:xfrm>
          <a:prstGeom prst="wedgeRectCallout">
            <a:avLst>
              <a:gd name="adj1" fmla="val 35323"/>
              <a:gd name="adj2" fmla="val 64173"/>
            </a:avLst>
          </a:prstGeom>
          <a:solidFill>
            <a:srgbClr val="FFFAF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rPr>
              <a:t>I032: « At that time, I start to work. Yes, I really start to work . I realized that if I</a:t>
            </a:r>
            <a:r>
              <a:rPr lang="en-US" sz="1400" i="1" dirty="0" smtClean="0">
                <a:solidFill>
                  <a:schemeClr val="tx1"/>
                </a:solidFill>
              </a:rPr>
              <a:t> </a:t>
            </a:r>
            <a:r>
              <a:rPr lang="en-US" sz="1400" i="1" dirty="0">
                <a:solidFill>
                  <a:schemeClr val="tx1"/>
                </a:solidFill>
              </a:rPr>
              <a:t>want to pass, it was time to move forward. It was just like a </a:t>
            </a:r>
            <a:r>
              <a:rPr lang="en-US" sz="1400" i="1" dirty="0" smtClean="0">
                <a:solidFill>
                  <a:schemeClr val="tx1"/>
                </a:solidFill>
              </a:rPr>
              <a:t>huge </a:t>
            </a:r>
            <a:r>
              <a:rPr lang="en-US" sz="1400" i="1" dirty="0">
                <a:solidFill>
                  <a:schemeClr val="tx1"/>
                </a:solidFill>
              </a:rPr>
              <a:t>click inside of me.» </a:t>
            </a:r>
          </a:p>
        </p:txBody>
      </p:sp>
      <p:pic>
        <p:nvPicPr>
          <p:cNvPr id="28" name="Image 27"/>
          <p:cNvPicPr>
            <a:picLocks noChangeAspect="1"/>
          </p:cNvPicPr>
          <p:nvPr/>
        </p:nvPicPr>
        <p:blipFill>
          <a:blip r:embed="rId5">
            <a:duotone>
              <a:schemeClr val="accent2">
                <a:shade val="45000"/>
                <a:satMod val="135000"/>
              </a:schemeClr>
              <a:prstClr val="white"/>
            </a:duotone>
            <a:extLst>
              <a:ext uri="{BEBA8EAE-BF5A-486C-A8C5-ECC9F3942E4B}">
                <a14:imgProps xmlns:a14="http://schemas.microsoft.com/office/drawing/2010/main">
                  <a14:imgLayer r:embed="rId6">
                    <a14:imgEffect>
                      <a14:backgroundRemoval t="5298" b="89404" l="7527" r="89606"/>
                    </a14:imgEffect>
                    <a14:imgEffect>
                      <a14:artisticPhotocopy/>
                    </a14:imgEffect>
                  </a14:imgLayer>
                </a14:imgProps>
              </a:ext>
              <a:ext uri="{28A0092B-C50C-407E-A947-70E740481C1C}">
                <a14:useLocalDpi xmlns:a14="http://schemas.microsoft.com/office/drawing/2010/main" val="0"/>
              </a:ext>
            </a:extLst>
          </a:blip>
          <a:stretch>
            <a:fillRect/>
          </a:stretch>
        </p:blipFill>
        <p:spPr>
          <a:xfrm rot="19968805" flipV="1">
            <a:off x="6046545" y="3679798"/>
            <a:ext cx="1193711" cy="798786"/>
          </a:xfrm>
          <a:prstGeom prst="rect">
            <a:avLst/>
          </a:prstGeom>
        </p:spPr>
      </p:pic>
      <p:pic>
        <p:nvPicPr>
          <p:cNvPr id="30" name="Image 29"/>
          <p:cNvPicPr>
            <a:picLocks noChangeAspect="1"/>
          </p:cNvPicPr>
          <p:nvPr/>
        </p:nvPicPr>
        <p:blipFill rotWithShape="1">
          <a:blip r:embed="rId9" cstate="print">
            <a:extLst>
              <a:ext uri="{BEBA8EAE-BF5A-486C-A8C5-ECC9F3942E4B}">
                <a14:imgProps xmlns:a14="http://schemas.microsoft.com/office/drawing/2010/main">
                  <a14:imgLayer r:embed="rId10">
                    <a14:imgEffect>
                      <a14:artisticPaintStrokes/>
                    </a14:imgEffect>
                  </a14:imgLayer>
                </a14:imgProps>
              </a:ext>
              <a:ext uri="{28A0092B-C50C-407E-A947-70E740481C1C}">
                <a14:useLocalDpi xmlns:a14="http://schemas.microsoft.com/office/drawing/2010/main" val="0"/>
              </a:ext>
            </a:extLst>
          </a:blip>
          <a:srcRect l="6938" t="22448" r="8169" b="10925"/>
          <a:stretch/>
        </p:blipFill>
        <p:spPr>
          <a:xfrm>
            <a:off x="6810264" y="4534622"/>
            <a:ext cx="1194818" cy="909119"/>
          </a:xfrm>
          <a:prstGeom prst="rect">
            <a:avLst/>
          </a:prstGeom>
        </p:spPr>
      </p:pic>
      <p:sp>
        <p:nvSpPr>
          <p:cNvPr id="17" name="Rectangle à coins arrondis 16"/>
          <p:cNvSpPr/>
          <p:nvPr/>
        </p:nvSpPr>
        <p:spPr>
          <a:xfrm>
            <a:off x="3665587" y="4673494"/>
            <a:ext cx="2664969" cy="631372"/>
          </a:xfrm>
          <a:prstGeom prst="roundRect">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BE" sz="1600" b="1" dirty="0" smtClean="0">
              <a:solidFill>
                <a:schemeClr val="tx1"/>
              </a:solidFill>
            </a:endParaRPr>
          </a:p>
          <a:p>
            <a:pPr algn="ctr"/>
            <a:r>
              <a:rPr lang="fr-BE" sz="1600" b="1" dirty="0" smtClean="0">
                <a:solidFill>
                  <a:schemeClr val="tx1"/>
                </a:solidFill>
              </a:rPr>
              <a:t>Insight/ Click:</a:t>
            </a:r>
          </a:p>
          <a:p>
            <a:pPr marL="285750" indent="-285750" algn="ctr">
              <a:buFont typeface="Arial" panose="020B0604020202020204" pitchFamily="34" charset="0"/>
              <a:buChar char="•"/>
            </a:pPr>
            <a:r>
              <a:rPr lang="fr-BE" sz="1400" dirty="0" smtClean="0">
                <a:solidFill>
                  <a:schemeClr val="tx1"/>
                </a:solidFill>
              </a:rPr>
              <a:t>Total </a:t>
            </a:r>
            <a:r>
              <a:rPr lang="fr-BE" sz="1400" dirty="0" err="1" smtClean="0">
                <a:solidFill>
                  <a:schemeClr val="tx1"/>
                </a:solidFill>
              </a:rPr>
              <a:t>devotion</a:t>
            </a:r>
            <a:endParaRPr lang="fr-BE" sz="1400" dirty="0" smtClean="0">
              <a:solidFill>
                <a:schemeClr val="tx1"/>
              </a:solidFill>
            </a:endParaRPr>
          </a:p>
          <a:p>
            <a:pPr algn="ctr"/>
            <a:endParaRPr lang="fr-BE" b="1" dirty="0">
              <a:solidFill>
                <a:schemeClr val="tx1"/>
              </a:solidFill>
            </a:endParaRPr>
          </a:p>
        </p:txBody>
      </p:sp>
    </p:spTree>
    <p:extLst>
      <p:ext uri="{BB962C8B-B14F-4D97-AF65-F5344CB8AC3E}">
        <p14:creationId xmlns:p14="http://schemas.microsoft.com/office/powerpoint/2010/main" val="19388609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par>
                                <p:cTn id="8" presetID="22" presetClass="entr" presetSubtype="4"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down)">
                                      <p:cBhvr>
                                        <p:cTn id="1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p:cNvSpPr>
            <a:spLocks noGrp="1"/>
          </p:cNvSpPr>
          <p:nvPr>
            <p:ph type="title"/>
          </p:nvPr>
        </p:nvSpPr>
        <p:spPr>
          <a:xfrm>
            <a:off x="1215737" y="624110"/>
            <a:ext cx="7412723" cy="664363"/>
          </a:xfrm>
        </p:spPr>
        <p:txBody>
          <a:bodyPr>
            <a:normAutofit fontScale="90000"/>
          </a:bodyPr>
          <a:lstStyle/>
          <a:p>
            <a:r>
              <a:rPr lang="fr-BE" dirty="0" err="1" smtClean="0"/>
              <a:t>References</a:t>
            </a:r>
            <a:r>
              <a:rPr lang="fr-BE" dirty="0" smtClean="0"/>
              <a:t>:</a:t>
            </a:r>
            <a:endParaRPr lang="fr-BE" dirty="0"/>
          </a:p>
        </p:txBody>
      </p:sp>
      <p:sp>
        <p:nvSpPr>
          <p:cNvPr id="8" name="Sous-titre 7"/>
          <p:cNvSpPr>
            <a:spLocks noGrp="1"/>
          </p:cNvSpPr>
          <p:nvPr>
            <p:ph idx="1"/>
          </p:nvPr>
        </p:nvSpPr>
        <p:spPr>
          <a:xfrm>
            <a:off x="1183373" y="1510145"/>
            <a:ext cx="7732027" cy="5098472"/>
          </a:xfrm>
        </p:spPr>
        <p:txBody>
          <a:bodyPr>
            <a:normAutofit fontScale="47500" lnSpcReduction="20000"/>
          </a:bodyPr>
          <a:lstStyle/>
          <a:p>
            <a:pPr lvl="0"/>
            <a:r>
              <a:rPr lang="en-US" dirty="0" smtClean="0"/>
              <a:t>Allen, J., Robbins, S. B., &amp; Sawyer, R. (2010). Can Measuring Psychosocial Factors Promote College Success? Applied Measurement in Education, 23(1), 1-22.</a:t>
            </a:r>
            <a:endParaRPr lang="fr-BE" dirty="0" smtClean="0"/>
          </a:p>
          <a:p>
            <a:pPr lvl="0"/>
            <a:r>
              <a:rPr lang="fr-BE" dirty="0" smtClean="0"/>
              <a:t>Appleton, J. J., </a:t>
            </a:r>
            <a:r>
              <a:rPr lang="fr-BE" dirty="0" err="1" smtClean="0"/>
              <a:t>Christenson</a:t>
            </a:r>
            <a:r>
              <a:rPr lang="fr-BE" dirty="0" smtClean="0"/>
              <a:t>, S. L., &amp; </a:t>
            </a:r>
            <a:r>
              <a:rPr lang="fr-BE" dirty="0" err="1" smtClean="0"/>
              <a:t>Furlong</a:t>
            </a:r>
            <a:r>
              <a:rPr lang="fr-BE" dirty="0" smtClean="0"/>
              <a:t>, M. J. (2008). </a:t>
            </a:r>
            <a:r>
              <a:rPr lang="en-US" dirty="0" smtClean="0"/>
              <a:t>Student engagement with school: Critical conceptual and methodological issues of the construct. Psychology in the Schools, 45(5), 369-386.</a:t>
            </a:r>
            <a:endParaRPr lang="fr-BE" dirty="0" smtClean="0"/>
          </a:p>
          <a:p>
            <a:pPr lvl="0"/>
            <a:r>
              <a:rPr lang="en-US" dirty="0" smtClean="0"/>
              <a:t>Braun, V., &amp; Clarke, V. (2006). Using thematic analysis in psychology. </a:t>
            </a:r>
            <a:r>
              <a:rPr lang="en-US" i="1" dirty="0" smtClean="0"/>
              <a:t>Qualitative Research in Psychology, 3</a:t>
            </a:r>
            <a:r>
              <a:rPr lang="en-US" dirty="0" smtClean="0"/>
              <a:t>(2), 77-101. </a:t>
            </a:r>
          </a:p>
          <a:p>
            <a:r>
              <a:rPr lang="en-US" dirty="0" smtClean="0"/>
              <a:t>Eccles, J. S., &amp; </a:t>
            </a:r>
            <a:r>
              <a:rPr lang="en-US" dirty="0" err="1" smtClean="0"/>
              <a:t>Wigfield</a:t>
            </a:r>
            <a:r>
              <a:rPr lang="en-US" dirty="0" smtClean="0"/>
              <a:t>, A. (2002). Motivational beliefs, values, and goals. Annual Review of Psychology, 53, 109-132.</a:t>
            </a:r>
          </a:p>
          <a:p>
            <a:pPr lvl="0"/>
            <a:r>
              <a:rPr lang="en-US" dirty="0" err="1" smtClean="0"/>
              <a:t>Gion</a:t>
            </a:r>
            <a:r>
              <a:rPr lang="en-US" dirty="0" smtClean="0"/>
              <a:t>, L. A., Diehl, D. C., &amp; McDonald, D. (2011). Triangulation: Establishing the Validity of Qualitative Studies. In T. R. FCS6014 (Ed.). </a:t>
            </a:r>
            <a:r>
              <a:rPr lang="en-US" dirty="0" err="1" smtClean="0"/>
              <a:t>Gainesville,FL</a:t>
            </a:r>
            <a:r>
              <a:rPr lang="en-US" dirty="0" smtClean="0"/>
              <a:t>: University of Florida Press.</a:t>
            </a:r>
            <a:endParaRPr lang="fr-BE" dirty="0" smtClean="0"/>
          </a:p>
          <a:p>
            <a:pPr lvl="0"/>
            <a:r>
              <a:rPr lang="en-US" dirty="0" smtClean="0"/>
              <a:t>Miles, M. B., </a:t>
            </a:r>
            <a:r>
              <a:rPr lang="en-US" dirty="0" err="1" smtClean="0"/>
              <a:t>Huberman</a:t>
            </a:r>
            <a:r>
              <a:rPr lang="en-US" dirty="0" smtClean="0"/>
              <a:t>, A. M., &amp; </a:t>
            </a:r>
            <a:r>
              <a:rPr lang="en-US" dirty="0" err="1" smtClean="0"/>
              <a:t>Saldaña</a:t>
            </a:r>
            <a:r>
              <a:rPr lang="en-US" dirty="0" smtClean="0"/>
              <a:t>, J. (2013). Qualitative data analysis: A methods sourcebook. Los Angeles: Sage.</a:t>
            </a:r>
            <a:endParaRPr lang="fr-BE" dirty="0" smtClean="0"/>
          </a:p>
          <a:p>
            <a:r>
              <a:rPr lang="fr-BE" dirty="0" smtClean="0"/>
              <a:t>Neuville, S., Frenay, M., &amp; Bourgeois, E. (2007). </a:t>
            </a:r>
            <a:r>
              <a:rPr lang="en-GB" dirty="0" smtClean="0"/>
              <a:t>Task value, self-efficacy and goal orientations : impact on self-regulated learning, choice and performance among university students. </a:t>
            </a:r>
            <a:r>
              <a:rPr lang="en-GB" i="1" dirty="0" err="1" smtClean="0"/>
              <a:t>Psychologica</a:t>
            </a:r>
            <a:r>
              <a:rPr lang="en-GB" i="1" dirty="0" smtClean="0"/>
              <a:t> </a:t>
            </a:r>
            <a:r>
              <a:rPr lang="en-GB" i="1" dirty="0" err="1" smtClean="0"/>
              <a:t>Belgica</a:t>
            </a:r>
            <a:r>
              <a:rPr lang="en-GB" i="1" dirty="0" smtClean="0"/>
              <a:t>, 47</a:t>
            </a:r>
            <a:r>
              <a:rPr lang="en-GB" dirty="0" smtClean="0"/>
              <a:t>(1-2), 95-117.</a:t>
            </a:r>
          </a:p>
          <a:p>
            <a:pPr lvl="0"/>
            <a:r>
              <a:rPr lang="en-GB" dirty="0" smtClean="0"/>
              <a:t>OECD. (2013). Education at a glance 2013: OECD indicators. Retrieved from </a:t>
            </a:r>
            <a:r>
              <a:rPr lang="en-GB" u="sng" dirty="0" smtClean="0">
                <a:hlinkClick r:id="rId3"/>
              </a:rPr>
              <a:t>http://www.oecd.org/dataoecd/61/2/48631582.pdf</a:t>
            </a:r>
            <a:r>
              <a:rPr lang="en-GB" dirty="0" smtClean="0"/>
              <a:t>.</a:t>
            </a:r>
          </a:p>
          <a:p>
            <a:r>
              <a:rPr lang="en-US" dirty="0" smtClean="0"/>
              <a:t>Perry, R. P., </a:t>
            </a:r>
            <a:r>
              <a:rPr lang="en-US" dirty="0" err="1" smtClean="0"/>
              <a:t>Hladkyj</a:t>
            </a:r>
            <a:r>
              <a:rPr lang="en-US" dirty="0" smtClean="0"/>
              <a:t>, S., </a:t>
            </a:r>
            <a:r>
              <a:rPr lang="en-US" dirty="0" err="1" smtClean="0"/>
              <a:t>Pekrun</a:t>
            </a:r>
            <a:r>
              <a:rPr lang="en-US" dirty="0" smtClean="0"/>
              <a:t>, R. H., &amp; Pelletier, S. T. (2001). Academic control and action control in the achievement of college students: A longitudinal field study. </a:t>
            </a:r>
            <a:r>
              <a:rPr lang="en-US" i="1" dirty="0" smtClean="0"/>
              <a:t>Journal of Educational Psychology, 93</a:t>
            </a:r>
            <a:r>
              <a:rPr lang="en-US" dirty="0" smtClean="0"/>
              <a:t>(4), 776-789. </a:t>
            </a:r>
            <a:endParaRPr lang="fr-BE" dirty="0" smtClean="0"/>
          </a:p>
          <a:p>
            <a:pPr lvl="0"/>
            <a:endParaRPr lang="fr-BE" dirty="0"/>
          </a:p>
        </p:txBody>
      </p:sp>
      <p:sp>
        <p:nvSpPr>
          <p:cNvPr id="4" name="Espace réservé du numéro de diapositive 3"/>
          <p:cNvSpPr>
            <a:spLocks noGrp="1"/>
          </p:cNvSpPr>
          <p:nvPr>
            <p:ph type="sldNum" sz="quarter" idx="12"/>
          </p:nvPr>
        </p:nvSpPr>
        <p:spPr/>
        <p:txBody>
          <a:bodyPr>
            <a:normAutofit/>
          </a:bodyPr>
          <a:lstStyle/>
          <a:p>
            <a:fld id="{68139872-BB2A-4D40-8636-AB58AD897D1C}" type="slidenum">
              <a:rPr lang="fr-BE" smtClean="0"/>
              <a:pPr/>
              <a:t>51</a:t>
            </a:fld>
            <a:endParaRPr lang="fr-BE"/>
          </a:p>
        </p:txBody>
      </p:sp>
    </p:spTree>
    <p:extLst>
      <p:ext uri="{BB962C8B-B14F-4D97-AF65-F5344CB8AC3E}">
        <p14:creationId xmlns:p14="http://schemas.microsoft.com/office/powerpoint/2010/main" val="351129393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Exemple 4. </a:t>
            </a:r>
            <a:br>
              <a:rPr lang="fr-FR" dirty="0" smtClean="0"/>
            </a:br>
            <a:r>
              <a:rPr lang="fr-FR" dirty="0" smtClean="0"/>
              <a:t>Recherche d’aide et dispositifs d’accompagnement</a:t>
            </a:r>
            <a:endParaRPr lang="fr-FR" dirty="0"/>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sp>
        <p:nvSpPr>
          <p:cNvPr id="5" name="Espace réservé du contenu 2"/>
          <p:cNvSpPr txBox="1">
            <a:spLocks/>
          </p:cNvSpPr>
          <p:nvPr/>
        </p:nvSpPr>
        <p:spPr>
          <a:xfrm>
            <a:off x="381000" y="1764273"/>
            <a:ext cx="8382000" cy="4455989"/>
          </a:xfrm>
          <a:prstGeom prst="rect">
            <a:avLst/>
          </a:prstGeom>
        </p:spPr>
        <p:txBody>
          <a:bodyPr>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Courier New"/>
              <a:buChar char="o"/>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fr-FR" sz="2400" i="1" dirty="0"/>
          </a:p>
        </p:txBody>
      </p:sp>
      <p:sp>
        <p:nvSpPr>
          <p:cNvPr id="6" name="Espace réservé du contenu 2"/>
          <p:cNvSpPr txBox="1">
            <a:spLocks/>
          </p:cNvSpPr>
          <p:nvPr/>
        </p:nvSpPr>
        <p:spPr>
          <a:xfrm>
            <a:off x="381000" y="2071077"/>
            <a:ext cx="8382000" cy="4455989"/>
          </a:xfrm>
          <a:prstGeom prst="rect">
            <a:avLst/>
          </a:prstGeom>
        </p:spPr>
        <p:txBody>
          <a:bodyPr>
            <a:normAutofit/>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Courier New"/>
              <a:buChar char="o"/>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2400" dirty="0" smtClean="0">
                <a:solidFill>
                  <a:srgbClr val="9F2936"/>
                </a:solidFill>
              </a:rPr>
              <a:t>Origine </a:t>
            </a:r>
            <a:r>
              <a:rPr lang="fr-FR" sz="2400" dirty="0" smtClean="0"/>
              <a:t>: Préoccupations des conseillers aux études par rapport à l’efficacité de dispositifs d’aide et d’accompagnement</a:t>
            </a:r>
          </a:p>
          <a:p>
            <a:r>
              <a:rPr lang="fr-FR" sz="2400" dirty="0" smtClean="0">
                <a:solidFill>
                  <a:srgbClr val="9F2936"/>
                </a:solidFill>
              </a:rPr>
              <a:t>Question de recherche </a:t>
            </a:r>
            <a:r>
              <a:rPr lang="fr-FR" sz="2400" dirty="0" smtClean="0"/>
              <a:t>: Pourquoi les étudiants qui en ont le plus besoin y recourent-ils le moins ?</a:t>
            </a:r>
          </a:p>
          <a:p>
            <a:r>
              <a:rPr lang="fr-FR" sz="2400" dirty="0" smtClean="0">
                <a:solidFill>
                  <a:srgbClr val="9F2936"/>
                </a:solidFill>
              </a:rPr>
              <a:t>Littérature</a:t>
            </a:r>
            <a:r>
              <a:rPr lang="fr-FR" sz="2400" dirty="0" smtClean="0"/>
              <a:t> : </a:t>
            </a:r>
          </a:p>
          <a:p>
            <a:pPr lvl="1"/>
            <a:r>
              <a:rPr lang="fr-FR" sz="2000" dirty="0"/>
              <a:t>D</a:t>
            </a:r>
            <a:r>
              <a:rPr lang="fr-FR" sz="2000" dirty="0" smtClean="0"/>
              <a:t>émarche de recherche d’aide = processus impliquant composante métacognitive, motivationnelle, socio-comportemental</a:t>
            </a:r>
          </a:p>
          <a:p>
            <a:pPr lvl="1"/>
            <a:r>
              <a:rPr lang="fr-FR" sz="2000" dirty="0" smtClean="0"/>
              <a:t>Recherche aide:  exécutive ou instrumentale; formelle ou informelle</a:t>
            </a:r>
          </a:p>
          <a:p>
            <a:r>
              <a:rPr lang="fr-FR" sz="2400" dirty="0" smtClean="0">
                <a:solidFill>
                  <a:srgbClr val="9F2936"/>
                </a:solidFill>
              </a:rPr>
              <a:t>Méthodologie</a:t>
            </a:r>
            <a:r>
              <a:rPr lang="fr-FR" sz="2400" dirty="0" smtClean="0"/>
              <a:t> : mixte (QR et entretiens qualitatifs)</a:t>
            </a:r>
          </a:p>
          <a:p>
            <a:r>
              <a:rPr lang="fr-FR" sz="2400" dirty="0" smtClean="0">
                <a:solidFill>
                  <a:srgbClr val="9F2936"/>
                </a:solidFill>
              </a:rPr>
              <a:t>Contexte</a:t>
            </a:r>
            <a:r>
              <a:rPr lang="fr-FR" sz="2400" dirty="0" smtClean="0"/>
              <a:t> : </a:t>
            </a:r>
          </a:p>
          <a:p>
            <a:pPr lvl="1"/>
            <a:r>
              <a:rPr lang="fr-FR" sz="2000" dirty="0" smtClean="0"/>
              <a:t>Entretiens avec étudiants de 3 facultés (PSP, EPL, </a:t>
            </a:r>
            <a:r>
              <a:rPr lang="fr-FR" sz="2000" dirty="0" err="1" smtClean="0"/>
              <a:t>FUCaM</a:t>
            </a:r>
            <a:r>
              <a:rPr lang="fr-FR" sz="2000" dirty="0" smtClean="0"/>
              <a:t>)</a:t>
            </a:r>
          </a:p>
          <a:p>
            <a:endParaRPr lang="fr-FR" sz="2400" dirty="0"/>
          </a:p>
        </p:txBody>
      </p:sp>
    </p:spTree>
    <p:extLst>
      <p:ext uri="{BB962C8B-B14F-4D97-AF65-F5344CB8AC3E}">
        <p14:creationId xmlns:p14="http://schemas.microsoft.com/office/powerpoint/2010/main" val="1332930314"/>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t 2"/>
          <p:cNvGraphicFramePr>
            <a:graphicFrameLocks noChangeAspect="1"/>
          </p:cNvGraphicFramePr>
          <p:nvPr>
            <p:extLst>
              <p:ext uri="{D42A27DB-BD31-4B8C-83A1-F6EECF244321}">
                <p14:modId xmlns:p14="http://schemas.microsoft.com/office/powerpoint/2010/main" val="3349590020"/>
              </p:ext>
            </p:extLst>
          </p:nvPr>
        </p:nvGraphicFramePr>
        <p:xfrm>
          <a:off x="1435100" y="215900"/>
          <a:ext cx="6146800" cy="6146800"/>
        </p:xfrm>
        <a:graphic>
          <a:graphicData uri="http://schemas.openxmlformats.org/presentationml/2006/ole">
            <mc:AlternateContent xmlns:mc="http://schemas.openxmlformats.org/markup-compatibility/2006">
              <mc:Choice xmlns:v="urn:schemas-microsoft-com:vml" Requires="v">
                <p:oleObj spid="_x0000_s13331" name="Document" r:id="rId4" imgW="10401300" imgH="10401300" progId="Word.Document.12">
                  <p:embed/>
                </p:oleObj>
              </mc:Choice>
              <mc:Fallback>
                <p:oleObj name="Document" r:id="rId4" imgW="10401300" imgH="10401300" progId="Word.Document.12">
                  <p:embed/>
                  <p:pic>
                    <p:nvPicPr>
                      <p:cNvPr id="0" name=""/>
                      <p:cNvPicPr/>
                      <p:nvPr/>
                    </p:nvPicPr>
                    <p:blipFill>
                      <a:blip r:embed="rId5"/>
                      <a:stretch>
                        <a:fillRect/>
                      </a:stretch>
                    </p:blipFill>
                    <p:spPr>
                      <a:xfrm>
                        <a:off x="1435100" y="215900"/>
                        <a:ext cx="6146800" cy="6146800"/>
                      </a:xfrm>
                      <a:prstGeom prst="rect">
                        <a:avLst/>
                      </a:prstGeom>
                    </p:spPr>
                  </p:pic>
                </p:oleObj>
              </mc:Fallback>
            </mc:AlternateContent>
          </a:graphicData>
        </a:graphic>
      </p:graphicFrame>
    </p:spTree>
    <p:extLst>
      <p:ext uri="{BB962C8B-B14F-4D97-AF65-F5344CB8AC3E}">
        <p14:creationId xmlns:p14="http://schemas.microsoft.com/office/powerpoint/2010/main" val="1482032403"/>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Recherche d’aide et dispositifs d’accompagnement</a:t>
            </a:r>
            <a:endParaRPr lang="fr-FR" dirty="0"/>
          </a:p>
        </p:txBody>
      </p:sp>
      <p:pic>
        <p:nvPicPr>
          <p:cNvPr id="3" name="Image 2"/>
          <p:cNvPicPr>
            <a:picLocks noChangeAspect="1"/>
          </p:cNvPicPr>
          <p:nvPr/>
        </p:nvPicPr>
        <p:blipFill>
          <a:blip r:embed="rId3"/>
          <a:stretch>
            <a:fillRect/>
          </a:stretch>
        </p:blipFill>
        <p:spPr>
          <a:xfrm>
            <a:off x="0" y="0"/>
            <a:ext cx="1549401" cy="1712496"/>
          </a:xfrm>
          <a:prstGeom prst="rect">
            <a:avLst/>
          </a:prstGeom>
        </p:spPr>
      </p:pic>
      <p:sp>
        <p:nvSpPr>
          <p:cNvPr id="4" name="Espace réservé du contenu 2"/>
          <p:cNvSpPr txBox="1">
            <a:spLocks/>
          </p:cNvSpPr>
          <p:nvPr/>
        </p:nvSpPr>
        <p:spPr>
          <a:xfrm>
            <a:off x="381000" y="1817077"/>
            <a:ext cx="8382000" cy="4455989"/>
          </a:xfrm>
          <a:prstGeom prst="rect">
            <a:avLst/>
          </a:prstGeom>
        </p:spPr>
        <p:txBody>
          <a:bodyPr>
            <a:normAutofit fontScale="92500" lnSpcReduction="20000"/>
          </a:bodyPr>
          <a:lstStyle>
            <a:lvl1pPr marL="342900" indent="-342900" algn="l" defTabSz="457200" rtl="0" eaLnBrk="1" latinLnBrk="0" hangingPunct="1">
              <a:spcBef>
                <a:spcPct val="20000"/>
              </a:spcBef>
              <a:buFont typeface="Wingdings" charset="2"/>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Courier New"/>
              <a:buChar char="o"/>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FR" sz="2400" dirty="0" smtClean="0">
                <a:solidFill>
                  <a:srgbClr val="9F2936"/>
                </a:solidFill>
              </a:rPr>
              <a:t>Principaux résultats </a:t>
            </a:r>
            <a:r>
              <a:rPr lang="fr-FR" sz="2400" dirty="0" smtClean="0"/>
              <a:t>: </a:t>
            </a:r>
          </a:p>
          <a:p>
            <a:pPr lvl="1"/>
            <a:r>
              <a:rPr lang="fr-FR" sz="2000" dirty="0" smtClean="0"/>
              <a:t>Perception besoin aide</a:t>
            </a:r>
          </a:p>
          <a:p>
            <a:pPr lvl="2"/>
            <a:r>
              <a:rPr lang="fr-FR" sz="1600" dirty="0" smtClean="0"/>
              <a:t>Suite à difficultés ou moments clés dans le parcours étudiant</a:t>
            </a:r>
          </a:p>
          <a:p>
            <a:pPr lvl="2"/>
            <a:r>
              <a:rPr lang="fr-FR" sz="1600" dirty="0" smtClean="0"/>
              <a:t>Fonction caractéristiques individuelles et</a:t>
            </a:r>
          </a:p>
          <a:p>
            <a:pPr lvl="2"/>
            <a:r>
              <a:rPr lang="fr-FR" sz="1600" dirty="0" smtClean="0"/>
              <a:t>Perception des freins et obstacles perçus vs facilitateurs, ressources</a:t>
            </a:r>
          </a:p>
          <a:p>
            <a:pPr lvl="3"/>
            <a:r>
              <a:rPr lang="fr-FR" sz="1200" dirty="0" smtClean="0"/>
              <a:t>donneur d’aide, receveur d’aide, contexte</a:t>
            </a:r>
          </a:p>
          <a:p>
            <a:pPr lvl="1"/>
            <a:r>
              <a:rPr lang="fr-FR" sz="2000" dirty="0" smtClean="0"/>
              <a:t>Type d’aide recherchée : </a:t>
            </a:r>
          </a:p>
          <a:p>
            <a:pPr lvl="2"/>
            <a:r>
              <a:rPr lang="fr-FR" sz="1600" dirty="0" smtClean="0"/>
              <a:t>Aide formelle vs informelle; individuelle ou collective; exécutive ou instrumentale</a:t>
            </a:r>
          </a:p>
          <a:p>
            <a:pPr lvl="1"/>
            <a:r>
              <a:rPr lang="fr-FR" sz="2000" dirty="0" smtClean="0"/>
              <a:t>Perception </a:t>
            </a:r>
            <a:r>
              <a:rPr lang="fr-FR" sz="2000" dirty="0"/>
              <a:t>évaluation aide </a:t>
            </a:r>
            <a:r>
              <a:rPr lang="fr-FR" sz="2000" dirty="0" smtClean="0"/>
              <a:t>reçue</a:t>
            </a:r>
          </a:p>
          <a:p>
            <a:pPr lvl="1"/>
            <a:r>
              <a:rPr lang="fr-FR" sz="2000" dirty="0" smtClean="0"/>
              <a:t>Importance démarche temporelle – parcours</a:t>
            </a:r>
          </a:p>
          <a:p>
            <a:r>
              <a:rPr lang="fr-FR" sz="2400" u="sng" dirty="0" smtClean="0">
                <a:solidFill>
                  <a:srgbClr val="9F2936"/>
                </a:solidFill>
              </a:rPr>
              <a:t>Implications</a:t>
            </a:r>
          </a:p>
          <a:p>
            <a:pPr lvl="1"/>
            <a:r>
              <a:rPr lang="fr-FR" sz="2000" dirty="0" smtClean="0"/>
              <a:t>Pertinence offrir dispositifs d’accompagnement communs à tous ?</a:t>
            </a:r>
          </a:p>
          <a:p>
            <a:pPr lvl="1"/>
            <a:r>
              <a:rPr lang="fr-FR" sz="2000" dirty="0" smtClean="0"/>
              <a:t>Comment élargir offres d’aide : formelle, informelle; individuelle et collective; …</a:t>
            </a:r>
          </a:p>
          <a:p>
            <a:pPr lvl="1"/>
            <a:r>
              <a:rPr lang="fr-FR" sz="2000" dirty="0" smtClean="0"/>
              <a:t>Importance contexte local (et acteurs) sur perceptions de l’offre</a:t>
            </a:r>
          </a:p>
          <a:p>
            <a:pPr lvl="1"/>
            <a:r>
              <a:rPr lang="fr-FR" sz="2000" dirty="0" smtClean="0"/>
              <a:t>Comment soigner informations et canaux de communication ?</a:t>
            </a:r>
          </a:p>
        </p:txBody>
      </p:sp>
    </p:spTree>
    <p:extLst>
      <p:ext uri="{BB962C8B-B14F-4D97-AF65-F5344CB8AC3E}">
        <p14:creationId xmlns:p14="http://schemas.microsoft.com/office/powerpoint/2010/main" val="1359036850"/>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1619250" y="260350"/>
            <a:ext cx="6838950" cy="1143000"/>
          </a:xfrm>
        </p:spPr>
        <p:txBody>
          <a:bodyPr rtlCol="0">
            <a:normAutofit fontScale="90000"/>
          </a:bodyPr>
          <a:lstStyle/>
          <a:p>
            <a:pPr fontAlgn="auto">
              <a:spcAft>
                <a:spcPts val="0"/>
              </a:spcAft>
              <a:defRPr/>
            </a:pPr>
            <a:r>
              <a:rPr lang="fr-BE" sz="4000" dirty="0" smtClean="0">
                <a:solidFill>
                  <a:srgbClr val="6E0101"/>
                </a:solidFill>
                <a:ea typeface="ＭＳ Ｐゴシック" pitchFamily="-1" charset="-128"/>
                <a:cs typeface="ＭＳ Ｐゴシック" pitchFamily="-1" charset="-128"/>
              </a:rPr>
              <a:t>Persévérer </a:t>
            </a:r>
            <a:r>
              <a:rPr lang="fr-BE" sz="4000" dirty="0">
                <a:solidFill>
                  <a:srgbClr val="6E0101"/>
                </a:solidFill>
                <a:ea typeface="ＭＳ Ｐゴシック" pitchFamily="-1" charset="-128"/>
                <a:cs typeface="ＭＳ Ｐゴシック" pitchFamily="-1" charset="-128"/>
              </a:rPr>
              <a:t>et réussir </a:t>
            </a:r>
            <a:r>
              <a:rPr lang="fr-BE" sz="4000" dirty="0" smtClean="0">
                <a:solidFill>
                  <a:srgbClr val="6E0101"/>
                </a:solidFill>
                <a:ea typeface="ＭＳ Ｐゴシック" pitchFamily="-1" charset="-128"/>
                <a:cs typeface="ＭＳ Ｐゴシック" pitchFamily="-1" charset="-128"/>
              </a:rPr>
              <a:t>à l’université</a:t>
            </a:r>
            <a:br>
              <a:rPr lang="fr-BE" sz="4000" dirty="0" smtClean="0">
                <a:solidFill>
                  <a:srgbClr val="6E0101"/>
                </a:solidFill>
                <a:ea typeface="ＭＳ Ｐゴシック" pitchFamily="-1" charset="-128"/>
                <a:cs typeface="ＭＳ Ｐゴシック" pitchFamily="-1" charset="-128"/>
              </a:rPr>
            </a:br>
            <a:r>
              <a:rPr lang="fr-BE" sz="2700" dirty="0">
                <a:solidFill>
                  <a:srgbClr val="6E0101"/>
                </a:solidFill>
                <a:ea typeface="ＭＳ Ｐゴシック" pitchFamily="-1" charset="-128"/>
                <a:cs typeface="ＭＳ Ｐゴシック" pitchFamily="-1" charset="-128"/>
              </a:rPr>
              <a:t>T</a:t>
            </a:r>
            <a:r>
              <a:rPr lang="fr-BE" sz="2700" dirty="0" smtClean="0">
                <a:solidFill>
                  <a:srgbClr val="6E0101"/>
                </a:solidFill>
                <a:ea typeface="ＭＳ Ｐゴシック" pitchFamily="-1" charset="-128"/>
                <a:cs typeface="ＭＳ Ｐゴシック" pitchFamily="-1" charset="-128"/>
              </a:rPr>
              <a:t>ravaux menés à la CPU</a:t>
            </a:r>
            <a:endParaRPr lang="fr-FR" sz="2700" dirty="0">
              <a:solidFill>
                <a:srgbClr val="6E0101"/>
              </a:solidFill>
              <a:ea typeface="ＭＳ Ｐゴシック" pitchFamily="-1" charset="-128"/>
              <a:cs typeface="ＭＳ Ｐゴシック" pitchFamily="-1" charset="-128"/>
            </a:endParaRPr>
          </a:p>
        </p:txBody>
      </p:sp>
      <p:sp>
        <p:nvSpPr>
          <p:cNvPr id="22532" name="Rectangle 3"/>
          <p:cNvSpPr>
            <a:spLocks noGrp="1" noChangeArrowheads="1"/>
          </p:cNvSpPr>
          <p:nvPr>
            <p:ph type="body" idx="1"/>
          </p:nvPr>
        </p:nvSpPr>
        <p:spPr>
          <a:xfrm>
            <a:off x="762000" y="1555750"/>
            <a:ext cx="7958138" cy="4572000"/>
          </a:xfrm>
        </p:spPr>
        <p:txBody>
          <a:bodyPr rtlCol="0">
            <a:normAutofit/>
          </a:bodyPr>
          <a:lstStyle/>
          <a:p>
            <a:pPr fontAlgn="auto">
              <a:lnSpc>
                <a:spcPct val="80000"/>
              </a:lnSpc>
              <a:spcAft>
                <a:spcPts val="0"/>
              </a:spcAft>
              <a:buFont typeface="Wingdings" charset="2"/>
              <a:buChar char="§"/>
              <a:defRPr/>
            </a:pPr>
            <a:r>
              <a:rPr lang="fr-FR" sz="2400" b="1" dirty="0">
                <a:ea typeface="ＭＳ Ｐゴシック" pitchFamily="-1" charset="-128"/>
                <a:cs typeface="ＭＳ Ｐゴシック" pitchFamily="-1" charset="-128"/>
              </a:rPr>
              <a:t>L’engagement envers un but de formation – transition secondaire/université</a:t>
            </a:r>
          </a:p>
          <a:p>
            <a:pPr lvl="1" fontAlgn="auto">
              <a:lnSpc>
                <a:spcPct val="80000"/>
              </a:lnSpc>
              <a:spcAft>
                <a:spcPts val="0"/>
              </a:spcAft>
              <a:defRPr/>
            </a:pPr>
            <a:r>
              <a:rPr lang="fr-FR" sz="1400" dirty="0" err="1"/>
              <a:t>Boudrenghien</a:t>
            </a:r>
            <a:r>
              <a:rPr lang="fr-FR" sz="1400" dirty="0"/>
              <a:t>, G., Frenay, M., &amp; Bourgeois, E. (2011). </a:t>
            </a:r>
            <a:r>
              <a:rPr lang="fr-BE" sz="1400" dirty="0"/>
              <a:t>La transition de l’enseignement secondaire vers l’enseignement supérieur : Rôle des représentations et motivations à l'égard de son projet de formation, </a:t>
            </a:r>
            <a:r>
              <a:rPr lang="fr-FR" sz="1400" i="1" dirty="0"/>
              <a:t>Orientation scolaire et professionnelle, 40</a:t>
            </a:r>
            <a:r>
              <a:rPr lang="fr-FR" sz="1400" dirty="0"/>
              <a:t>(2), 125-</a:t>
            </a:r>
            <a:r>
              <a:rPr lang="fr-FR" sz="1400" dirty="0" smtClean="0"/>
              <a:t>155</a:t>
            </a:r>
          </a:p>
          <a:p>
            <a:pPr lvl="1">
              <a:defRPr/>
            </a:pPr>
            <a:r>
              <a:rPr lang="en-GB" sz="1400" dirty="0" err="1"/>
              <a:t>Boudrenghien</a:t>
            </a:r>
            <a:r>
              <a:rPr lang="en-GB" sz="1400" dirty="0"/>
              <a:t>, G., </a:t>
            </a:r>
            <a:r>
              <a:rPr lang="en-GB" sz="1400" dirty="0" err="1"/>
              <a:t>Frenay</a:t>
            </a:r>
            <a:r>
              <a:rPr lang="en-GB" sz="1400" dirty="0"/>
              <a:t>, M., Bourgeois, E., </a:t>
            </a:r>
            <a:r>
              <a:rPr lang="en-GB" sz="1400" dirty="0" err="1"/>
              <a:t>Karabenick</a:t>
            </a:r>
            <a:r>
              <a:rPr lang="en-GB" sz="1400" dirty="0"/>
              <a:t>, S. &amp; </a:t>
            </a:r>
            <a:r>
              <a:rPr lang="en-GB" sz="1400" dirty="0" err="1"/>
              <a:t>Eccles</a:t>
            </a:r>
            <a:r>
              <a:rPr lang="en-GB" sz="1400" dirty="0"/>
              <a:t>, J. (2014). A theoretical model of the antecedents of educational goal commitment, </a:t>
            </a:r>
            <a:r>
              <a:rPr lang="en-GB" sz="1400" i="1" dirty="0"/>
              <a:t>Canadian Journal of Career Development. 13</a:t>
            </a:r>
            <a:r>
              <a:rPr lang="en-GB" sz="1400" dirty="0"/>
              <a:t>(1), 60-69 </a:t>
            </a:r>
            <a:endParaRPr lang="en-GB" sz="1400" dirty="0" smtClean="0"/>
          </a:p>
          <a:p>
            <a:pPr lvl="1">
              <a:defRPr/>
            </a:pPr>
            <a:r>
              <a:rPr lang="en-GB" sz="1400" dirty="0" err="1" smtClean="0"/>
              <a:t>Boudrenghien</a:t>
            </a:r>
            <a:r>
              <a:rPr lang="en-GB" sz="1400" dirty="0"/>
              <a:t>, G., </a:t>
            </a:r>
            <a:r>
              <a:rPr lang="en-GB" sz="1400" dirty="0" err="1"/>
              <a:t>Frenay</a:t>
            </a:r>
            <a:r>
              <a:rPr lang="en-GB" sz="1400" dirty="0"/>
              <a:t>, M., Bourgeois, E., </a:t>
            </a:r>
            <a:r>
              <a:rPr lang="en-GB" sz="1400" dirty="0" err="1"/>
              <a:t>Karabenick</a:t>
            </a:r>
            <a:r>
              <a:rPr lang="en-GB" sz="1400" dirty="0"/>
              <a:t>, S. &amp; </a:t>
            </a:r>
            <a:r>
              <a:rPr lang="en-GB" sz="1400" dirty="0" err="1"/>
              <a:t>Eccles</a:t>
            </a:r>
            <a:r>
              <a:rPr lang="en-GB" sz="1400" dirty="0"/>
              <a:t>, J. (2013). Antecedents of educational goal commitment: an experimental investigation of the role of goal abstraction, integration, and importance, </a:t>
            </a:r>
            <a:r>
              <a:rPr lang="en-GB" sz="1400" i="1" dirty="0"/>
              <a:t>Canadian Journal of Career Development, 12</a:t>
            </a:r>
            <a:r>
              <a:rPr lang="en-GB" sz="1400" dirty="0"/>
              <a:t>(1), 18-27</a:t>
            </a:r>
            <a:r>
              <a:rPr lang="en-GB" sz="1400" dirty="0" smtClean="0"/>
              <a:t>.</a:t>
            </a:r>
          </a:p>
          <a:p>
            <a:pPr lvl="1">
              <a:defRPr/>
            </a:pPr>
            <a:r>
              <a:rPr lang="en-GB" sz="1400" dirty="0" err="1" smtClean="0"/>
              <a:t>Boudrenghien</a:t>
            </a:r>
            <a:r>
              <a:rPr lang="en-GB" sz="1400" dirty="0" smtClean="0"/>
              <a:t>, G., </a:t>
            </a:r>
            <a:r>
              <a:rPr lang="en-GB" sz="1400" dirty="0" err="1" smtClean="0"/>
              <a:t>Frenay</a:t>
            </a:r>
            <a:r>
              <a:rPr lang="en-GB" sz="1400" dirty="0" smtClean="0"/>
              <a:t>, M., &amp; Bourgeois, </a:t>
            </a:r>
            <a:r>
              <a:rPr lang="en-GB" sz="1400" dirty="0" err="1" smtClean="0"/>
              <a:t>É</a:t>
            </a:r>
            <a:r>
              <a:rPr lang="en-GB" sz="1400" dirty="0" smtClean="0"/>
              <a:t>. (2012). Unattainable educational goals: Disengagement, reengagement with alternative goals, and consequences for subjective well-being. </a:t>
            </a:r>
            <a:r>
              <a:rPr lang="en-GB" sz="1400" i="1" dirty="0" smtClean="0"/>
              <a:t>Revue </a:t>
            </a:r>
            <a:r>
              <a:rPr lang="en-GB" sz="1400" i="1" dirty="0" err="1" smtClean="0"/>
              <a:t>Européenne</a:t>
            </a:r>
            <a:r>
              <a:rPr lang="en-GB" sz="1400" i="1" dirty="0" smtClean="0"/>
              <a:t> de </a:t>
            </a:r>
            <a:r>
              <a:rPr lang="en-GB" sz="1400" i="1" dirty="0" err="1" smtClean="0"/>
              <a:t>Psychologie</a:t>
            </a:r>
            <a:r>
              <a:rPr lang="en-GB" sz="1400" i="1" dirty="0" smtClean="0"/>
              <a:t> </a:t>
            </a:r>
            <a:r>
              <a:rPr lang="en-GB" sz="1400" i="1" dirty="0" err="1" smtClean="0"/>
              <a:t>Appliquée</a:t>
            </a:r>
            <a:r>
              <a:rPr lang="en-GB" sz="1400" i="1" dirty="0" smtClean="0"/>
              <a:t>/European Review of Applied Psychology, 62</a:t>
            </a:r>
            <a:r>
              <a:rPr lang="en-GB" sz="1400" dirty="0" smtClean="0"/>
              <a:t>(3), 147-159.</a:t>
            </a:r>
            <a:endParaRPr lang="fr-FR" sz="1400" dirty="0" smtClean="0"/>
          </a:p>
          <a:p>
            <a:pPr marL="457200" lvl="1" indent="0" fontAlgn="auto">
              <a:lnSpc>
                <a:spcPct val="80000"/>
              </a:lnSpc>
              <a:spcAft>
                <a:spcPts val="0"/>
              </a:spcAft>
              <a:buFontTx/>
              <a:buNone/>
              <a:defRPr/>
            </a:pPr>
            <a:endParaRPr lang="fr-FR" sz="1700"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5888"/>
            <a:ext cx="1223962" cy="86836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DDDDDD">
                      <a:alpha val="74998"/>
                    </a:srgbClr>
                  </a:outerShdw>
                </a:effectLst>
              </a14:hiddenEffects>
            </a:ext>
          </a:extLst>
        </p:spPr>
      </p:pic>
    </p:spTree>
    <p:extLst>
      <p:ext uri="{BB962C8B-B14F-4D97-AF65-F5344CB8AC3E}">
        <p14:creationId xmlns:p14="http://schemas.microsoft.com/office/powerpoint/2010/main" val="332595437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a:xfrm>
            <a:off x="1547813" y="188913"/>
            <a:ext cx="6910387" cy="1143000"/>
          </a:xfrm>
        </p:spPr>
        <p:txBody>
          <a:bodyPr rtlCol="0">
            <a:normAutofit fontScale="90000"/>
          </a:bodyPr>
          <a:lstStyle/>
          <a:p>
            <a:pPr fontAlgn="auto">
              <a:spcAft>
                <a:spcPts val="0"/>
              </a:spcAft>
              <a:defRPr/>
            </a:pPr>
            <a:r>
              <a:rPr lang="fr-BE" sz="4000" b="1" dirty="0">
                <a:solidFill>
                  <a:srgbClr val="6E0101"/>
                </a:solidFill>
                <a:ea typeface="ＭＳ Ｐゴシック" pitchFamily="-1" charset="-128"/>
                <a:cs typeface="ＭＳ Ｐゴシック" pitchFamily="-1" charset="-128"/>
              </a:rPr>
              <a:t>Persévérer et réussir à l’université</a:t>
            </a:r>
            <a:endParaRPr lang="fr-FR" sz="4000" b="1" dirty="0">
              <a:solidFill>
                <a:srgbClr val="6E0101"/>
              </a:solidFill>
              <a:ea typeface="ＭＳ Ｐゴシック" pitchFamily="-1" charset="-128"/>
              <a:cs typeface="ＭＳ Ｐゴシック" pitchFamily="-1" charset="-128"/>
            </a:endParaRPr>
          </a:p>
        </p:txBody>
      </p:sp>
      <p:sp>
        <p:nvSpPr>
          <p:cNvPr id="26626" name="Rectangle 3"/>
          <p:cNvSpPr>
            <a:spLocks noGrp="1" noChangeArrowheads="1"/>
          </p:cNvSpPr>
          <p:nvPr>
            <p:ph type="body" idx="1"/>
          </p:nvPr>
        </p:nvSpPr>
        <p:spPr>
          <a:xfrm>
            <a:off x="685800" y="1341438"/>
            <a:ext cx="7772400" cy="5256212"/>
          </a:xfrm>
        </p:spPr>
        <p:txBody>
          <a:bodyPr/>
          <a:lstStyle/>
          <a:p>
            <a:pPr>
              <a:lnSpc>
                <a:spcPct val="80000"/>
              </a:lnSpc>
              <a:defRPr/>
            </a:pPr>
            <a:r>
              <a:rPr lang="fr-FR" sz="2400" b="1" dirty="0" smtClean="0">
                <a:ea typeface="ＭＳ Ｐゴシック" pitchFamily="-1" charset="-128"/>
              </a:rPr>
              <a:t>L'intégration académique et sociale dans les études universitaires</a:t>
            </a:r>
          </a:p>
          <a:p>
            <a:pPr lvl="1">
              <a:lnSpc>
                <a:spcPct val="80000"/>
              </a:lnSpc>
              <a:defRPr/>
            </a:pPr>
            <a:r>
              <a:rPr lang="fr-BE" sz="1400" dirty="0" smtClean="0"/>
              <a:t>Neuville, S., Frenay, M., Noël, B., &amp; Wertz, V. (2013). </a:t>
            </a:r>
            <a:r>
              <a:rPr lang="fr-BE" sz="1400" i="1" dirty="0" smtClean="0"/>
              <a:t>Persévérer et réussir à l’université. </a:t>
            </a:r>
            <a:r>
              <a:rPr lang="fr-BE" sz="1400" dirty="0" smtClean="0"/>
              <a:t> Louvain-la-Neuve: Presses Universitaires de Louvain</a:t>
            </a:r>
          </a:p>
          <a:p>
            <a:pPr lvl="1">
              <a:defRPr/>
            </a:pPr>
            <a:r>
              <a:rPr lang="en-GB" sz="1400" dirty="0"/>
              <a:t>De </a:t>
            </a:r>
            <a:r>
              <a:rPr lang="en-GB" sz="1400" dirty="0" err="1"/>
              <a:t>Clercq</a:t>
            </a:r>
            <a:r>
              <a:rPr lang="en-GB" sz="1400" dirty="0"/>
              <a:t> M., </a:t>
            </a:r>
            <a:r>
              <a:rPr lang="en-GB" sz="1400" dirty="0" err="1"/>
              <a:t>Galand</a:t>
            </a:r>
            <a:r>
              <a:rPr lang="en-GB" sz="1400" dirty="0"/>
              <a:t> B., </a:t>
            </a:r>
            <a:r>
              <a:rPr lang="en-GB" sz="1400" dirty="0" err="1"/>
              <a:t>Dupont</a:t>
            </a:r>
            <a:r>
              <a:rPr lang="en-GB" sz="1400" dirty="0"/>
              <a:t> S. &amp; </a:t>
            </a:r>
            <a:r>
              <a:rPr lang="en-GB" sz="1400" dirty="0" err="1"/>
              <a:t>Frenay</a:t>
            </a:r>
            <a:r>
              <a:rPr lang="en-GB" sz="1400" dirty="0"/>
              <a:t>, M. (2013). Achievement among 1st year university students: an integrative and contextualized approach, </a:t>
            </a:r>
            <a:r>
              <a:rPr lang="en-GB" sz="1400" i="1" dirty="0"/>
              <a:t>European Journal of Psychology of Education, </a:t>
            </a:r>
            <a:r>
              <a:rPr lang="fr-FR" sz="1400" i="1" dirty="0"/>
              <a:t>28</a:t>
            </a:r>
            <a:r>
              <a:rPr lang="fr-FR" sz="1400" dirty="0"/>
              <a:t>(3), 641-662</a:t>
            </a:r>
            <a:endParaRPr lang="fr-FR" sz="2000" i="1" dirty="0"/>
          </a:p>
          <a:p>
            <a:pPr lvl="1">
              <a:defRPr/>
            </a:pPr>
            <a:r>
              <a:rPr lang="en-GB" sz="1400" dirty="0" smtClean="0"/>
              <a:t>Schmitz</a:t>
            </a:r>
            <a:r>
              <a:rPr lang="en-GB" sz="1400" dirty="0"/>
              <a:t>, J., </a:t>
            </a:r>
            <a:r>
              <a:rPr lang="en-GB" sz="1400" dirty="0" err="1"/>
              <a:t>Frenay</a:t>
            </a:r>
            <a:r>
              <a:rPr lang="en-GB" sz="1400" dirty="0"/>
              <a:t>, M., </a:t>
            </a:r>
            <a:r>
              <a:rPr lang="en-GB" sz="1400" dirty="0" err="1"/>
              <a:t>Neuville</a:t>
            </a:r>
            <a:r>
              <a:rPr lang="en-GB" sz="1400" dirty="0"/>
              <a:t>, S., </a:t>
            </a:r>
            <a:r>
              <a:rPr lang="en-GB" sz="1400" dirty="0" err="1"/>
              <a:t>Boudrenghien</a:t>
            </a:r>
            <a:r>
              <a:rPr lang="en-GB" sz="1400" dirty="0"/>
              <a:t>, G., Noël, B., Wertz, V., &amp; </a:t>
            </a:r>
            <a:r>
              <a:rPr lang="en-GB" sz="1400" dirty="0" err="1"/>
              <a:t>Eccles</a:t>
            </a:r>
            <a:r>
              <a:rPr lang="en-GB" sz="1400" dirty="0"/>
              <a:t>, J. S. (2010). </a:t>
            </a:r>
            <a:r>
              <a:rPr lang="fr-FR" sz="1400" dirty="0"/>
              <a:t>Etude de trois facteurs clés pour comprendre la persévérance à l’université, </a:t>
            </a:r>
            <a:r>
              <a:rPr lang="fr-FR" sz="1400" i="1" dirty="0"/>
              <a:t>Revue Française de Pédagogie : recherches en éducation</a:t>
            </a:r>
            <a:r>
              <a:rPr lang="fr-FR" sz="1400" dirty="0"/>
              <a:t>, 172, 46-61 </a:t>
            </a:r>
          </a:p>
          <a:p>
            <a:pPr lvl="1">
              <a:defRPr/>
            </a:pPr>
            <a:r>
              <a:rPr lang="de-DE" sz="1400" dirty="0" err="1" smtClean="0"/>
              <a:t>Neuville</a:t>
            </a:r>
            <a:r>
              <a:rPr lang="de-DE" sz="1400" dirty="0" smtClean="0"/>
              <a:t>, S., </a:t>
            </a:r>
            <a:r>
              <a:rPr lang="de-DE" sz="1400" dirty="0" err="1" smtClean="0"/>
              <a:t>Frenay</a:t>
            </a:r>
            <a:r>
              <a:rPr lang="de-DE" sz="1400" dirty="0" smtClean="0"/>
              <a:t>, M., Schmitz, J., &amp; </a:t>
            </a:r>
            <a:r>
              <a:rPr lang="de-DE" sz="1400" dirty="0" err="1" smtClean="0"/>
              <a:t>Boudrenghien</a:t>
            </a:r>
            <a:r>
              <a:rPr lang="de-DE" sz="1400" dirty="0" smtClean="0"/>
              <a:t>, G., Noel, B. &amp; Wertz, V. (2007). </a:t>
            </a:r>
            <a:r>
              <a:rPr lang="en-GB" sz="1400" dirty="0" smtClean="0"/>
              <a:t>Tinto’s theoretical perspective and expectancy-value paradigm: a confrontation to explain freshmen academic achievement. </a:t>
            </a:r>
            <a:r>
              <a:rPr lang="en-GB" sz="1400" i="1" dirty="0" err="1" smtClean="0"/>
              <a:t>Psychologica</a:t>
            </a:r>
            <a:r>
              <a:rPr lang="en-GB" sz="1400" i="1" dirty="0" smtClean="0"/>
              <a:t> </a:t>
            </a:r>
            <a:r>
              <a:rPr lang="en-GB" sz="1400" i="1" dirty="0" err="1" smtClean="0"/>
              <a:t>Belgica</a:t>
            </a:r>
            <a:r>
              <a:rPr lang="en-GB" sz="1400" i="1" dirty="0" smtClean="0"/>
              <a:t>, 47(1-2</a:t>
            </a:r>
            <a:r>
              <a:rPr lang="en-GB" sz="1400" dirty="0" smtClean="0"/>
              <a:t>), 31-50</a:t>
            </a:r>
          </a:p>
          <a:p>
            <a:pPr marL="457200" lvl="1" indent="0">
              <a:buFontTx/>
              <a:buNone/>
              <a:defRPr/>
            </a:pPr>
            <a:endParaRPr lang="fr-FR" sz="1200" dirty="0" smtClean="0"/>
          </a:p>
          <a:p>
            <a:pPr>
              <a:buFont typeface="Arial"/>
              <a:buChar char="•"/>
              <a:defRPr/>
            </a:pPr>
            <a:r>
              <a:rPr lang="fr-FR" sz="2400" b="1" dirty="0">
                <a:ea typeface="ＭＳ Ｐゴシック" pitchFamily="-1" charset="-128"/>
              </a:rPr>
              <a:t>Influence des normes sur la persévérance</a:t>
            </a:r>
          </a:p>
          <a:p>
            <a:pPr lvl="1">
              <a:lnSpc>
                <a:spcPct val="80000"/>
              </a:lnSpc>
              <a:defRPr/>
            </a:pPr>
            <a:r>
              <a:rPr lang="fr-BE" sz="1400" dirty="0" smtClean="0"/>
              <a:t>Roland</a:t>
            </a:r>
            <a:r>
              <a:rPr lang="fr-BE" sz="1400" dirty="0"/>
              <a:t>, N., Frenay, M. (2015, August). </a:t>
            </a:r>
            <a:r>
              <a:rPr lang="fr-BE" sz="1400" i="1" dirty="0"/>
              <a:t>Can normative factors influence academic persistence?</a:t>
            </a:r>
            <a:r>
              <a:rPr lang="fr-BE" sz="1400" dirty="0"/>
              <a:t> An investigation through the planned behaviour. Paper presented at the EARLI Conference, Cyprus</a:t>
            </a:r>
            <a:r>
              <a:rPr lang="fr-BE" sz="1400" dirty="0" smtClean="0"/>
              <a:t>.</a:t>
            </a:r>
            <a:endParaRPr lang="fr-BE" sz="1400" dirty="0"/>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5888"/>
            <a:ext cx="1223962" cy="86836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DDDDDD">
                      <a:alpha val="74998"/>
                    </a:srgbClr>
                  </a:outerShdw>
                </a:effectLst>
              </a14:hiddenEffects>
            </a:ext>
          </a:extLst>
        </p:spPr>
      </p:pic>
    </p:spTree>
    <p:extLst>
      <p:ext uri="{BB962C8B-B14F-4D97-AF65-F5344CB8AC3E}">
        <p14:creationId xmlns:p14="http://schemas.microsoft.com/office/powerpoint/2010/main" val="2985156548"/>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Espace réservé du contenu 2"/>
          <p:cNvSpPr>
            <a:spLocks noGrp="1"/>
          </p:cNvSpPr>
          <p:nvPr>
            <p:ph idx="1"/>
          </p:nvPr>
        </p:nvSpPr>
        <p:spPr>
          <a:xfrm>
            <a:off x="685800" y="1557338"/>
            <a:ext cx="7772400" cy="4114800"/>
          </a:xfrm>
        </p:spPr>
        <p:txBody>
          <a:bodyPr>
            <a:normAutofit fontScale="92500" lnSpcReduction="10000"/>
          </a:bodyPr>
          <a:lstStyle/>
          <a:p>
            <a:pPr>
              <a:lnSpc>
                <a:spcPct val="80000"/>
              </a:lnSpc>
            </a:pPr>
            <a:r>
              <a:rPr lang="fr-FR" sz="2400" b="1" dirty="0">
                <a:latin typeface="Arial" charset="0"/>
                <a:ea typeface="ＭＳ Ｐゴシック" charset="0"/>
                <a:cs typeface="ＭＳ Ｐゴシック" charset="0"/>
              </a:rPr>
              <a:t>Recherche d'aide et dispositifs </a:t>
            </a:r>
            <a:r>
              <a:rPr lang="fr-FR" sz="2400" b="1" dirty="0" smtClean="0">
                <a:latin typeface="Arial" charset="0"/>
                <a:ea typeface="ＭＳ Ｐゴシック" charset="0"/>
                <a:cs typeface="ＭＳ Ｐゴシック" charset="0"/>
              </a:rPr>
              <a:t>d'accompagnement</a:t>
            </a:r>
          </a:p>
          <a:p>
            <a:pPr>
              <a:lnSpc>
                <a:spcPct val="80000"/>
              </a:lnSpc>
            </a:pPr>
            <a:endParaRPr lang="fr-FR" sz="2400" b="1" dirty="0">
              <a:latin typeface="Arial" charset="0"/>
              <a:ea typeface="ＭＳ Ｐゴシック" charset="0"/>
              <a:cs typeface="ＭＳ Ｐゴシック" charset="0"/>
            </a:endParaRPr>
          </a:p>
          <a:p>
            <a:pPr lvl="1">
              <a:lnSpc>
                <a:spcPct val="80000"/>
              </a:lnSpc>
            </a:pPr>
            <a:r>
              <a:rPr lang="fr-FR" sz="1400" dirty="0" err="1">
                <a:ea typeface="ＭＳ Ｐゴシック" charset="0"/>
              </a:rPr>
              <a:t>Dony</a:t>
            </a:r>
            <a:r>
              <a:rPr lang="fr-FR" sz="1400" dirty="0">
                <a:ea typeface="ＭＳ Ｐゴシック" charset="0"/>
              </a:rPr>
              <a:t>, M., Frenay, M. De </a:t>
            </a:r>
            <a:r>
              <a:rPr lang="fr-FR" sz="1400" dirty="0" err="1">
                <a:ea typeface="ＭＳ Ｐゴシック" charset="0"/>
              </a:rPr>
              <a:t>Clercq</a:t>
            </a:r>
            <a:r>
              <a:rPr lang="fr-FR" sz="1400" dirty="0">
                <a:ea typeface="ＭＳ Ｐゴシック" charset="0"/>
              </a:rPr>
              <a:t>, M. &amp; Parmentier, P. (2015). </a:t>
            </a:r>
            <a:r>
              <a:rPr lang="fr-FR" sz="1400" i="1" dirty="0">
                <a:ea typeface="ＭＳ Ｐゴシック" charset="0"/>
              </a:rPr>
              <a:t>Recherche-action du CEFO : Construction d’un outil pour l’évaluation des dispositifs d’aide à la réussite. </a:t>
            </a:r>
            <a:r>
              <a:rPr lang="fr-FR" sz="1400" dirty="0">
                <a:ea typeface="ＭＳ Ｐゴシック" charset="0"/>
              </a:rPr>
              <a:t>Louvain-la-Neuve: UCL, CPU (rapport</a:t>
            </a:r>
            <a:r>
              <a:rPr lang="fr-FR" sz="1400" dirty="0" smtClean="0">
                <a:ea typeface="ＭＳ Ｐゴシック" charset="0"/>
              </a:rPr>
              <a:t>)</a:t>
            </a:r>
          </a:p>
          <a:p>
            <a:pPr lvl="1">
              <a:lnSpc>
                <a:spcPct val="80000"/>
              </a:lnSpc>
            </a:pPr>
            <a:endParaRPr lang="fr-BE" sz="1400" dirty="0">
              <a:ea typeface="ＭＳ Ｐゴシック" charset="0"/>
            </a:endParaRPr>
          </a:p>
          <a:p>
            <a:pPr lvl="1">
              <a:lnSpc>
                <a:spcPct val="80000"/>
              </a:lnSpc>
            </a:pPr>
            <a:r>
              <a:rPr lang="fr-BE" sz="1400" dirty="0">
                <a:ea typeface="ＭＳ Ｐゴシック" charset="0"/>
              </a:rPr>
              <a:t>De Clercq, M., Roland, N., Milstein, C., &amp; Frenay, M. (2015, January). </a:t>
            </a:r>
            <a:r>
              <a:rPr lang="fr-BE" sz="1400" i="1" dirty="0">
                <a:ea typeface="ＭＳ Ｐゴシック" charset="0"/>
              </a:rPr>
              <a:t>Évaluation du dispositif Pack en bloque : Comment aider l’apprenant à s’accomplir dans son métier d’étudiant?</a:t>
            </a:r>
            <a:r>
              <a:rPr lang="fr-BE" sz="1400" dirty="0">
                <a:ea typeface="ＭＳ Ｐゴシック" charset="0"/>
              </a:rPr>
              <a:t> (prix de l'ADMEE 2015). Paper presented at the ADMEE 2015, Liège. Handle: </a:t>
            </a:r>
            <a:r>
              <a:rPr lang="fr-BE" sz="1400" dirty="0">
                <a:ea typeface="ＭＳ Ｐゴシック" charset="0"/>
                <a:hlinkClick r:id="rId3"/>
              </a:rPr>
              <a:t>http://hdl.handle.net/2078.1/156068</a:t>
            </a:r>
            <a:r>
              <a:rPr lang="fr-BE" sz="1400" dirty="0">
                <a:ea typeface="ＭＳ Ｐゴシック" charset="0"/>
              </a:rPr>
              <a:t> </a:t>
            </a:r>
            <a:endParaRPr lang="fr-BE" sz="1400" dirty="0" smtClean="0">
              <a:ea typeface="ＭＳ Ｐゴシック" charset="0"/>
            </a:endParaRPr>
          </a:p>
          <a:p>
            <a:pPr lvl="1">
              <a:lnSpc>
                <a:spcPct val="80000"/>
              </a:lnSpc>
            </a:pPr>
            <a:endParaRPr lang="fr-FR" sz="1400" dirty="0">
              <a:ea typeface="ＭＳ Ｐゴシック" charset="0"/>
            </a:endParaRPr>
          </a:p>
          <a:p>
            <a:pPr lvl="1">
              <a:lnSpc>
                <a:spcPct val="80000"/>
              </a:lnSpc>
            </a:pPr>
            <a:r>
              <a:rPr lang="fr-FR" sz="1400" dirty="0">
                <a:ea typeface="ＭＳ Ｐゴシック" charset="0"/>
              </a:rPr>
              <a:t>Roland, N., De </a:t>
            </a:r>
            <a:r>
              <a:rPr lang="fr-FR" sz="1400" dirty="0" err="1">
                <a:ea typeface="ＭＳ Ｐゴシック" charset="0"/>
              </a:rPr>
              <a:t>Clercq</a:t>
            </a:r>
            <a:r>
              <a:rPr lang="fr-FR" sz="1400" dirty="0">
                <a:ea typeface="ＭＳ Ｐゴシック" charset="0"/>
              </a:rPr>
              <a:t>, M., </a:t>
            </a:r>
            <a:r>
              <a:rPr lang="fr-FR" sz="1400" dirty="0" err="1">
                <a:ea typeface="ＭＳ Ｐゴシック" charset="0"/>
              </a:rPr>
              <a:t>Milstein</a:t>
            </a:r>
            <a:r>
              <a:rPr lang="fr-FR" sz="1400" dirty="0">
                <a:ea typeface="ＭＳ Ｐゴシック" charset="0"/>
              </a:rPr>
              <a:t>, C., Frenay, M., </a:t>
            </a:r>
            <a:r>
              <a:rPr lang="fr-FR" sz="1400" dirty="0" err="1">
                <a:ea typeface="ＭＳ Ｐゴシック" charset="0"/>
              </a:rPr>
              <a:t>Vause</a:t>
            </a:r>
            <a:r>
              <a:rPr lang="fr-FR" sz="1400" dirty="0">
                <a:ea typeface="ＭＳ Ｐゴシック" charset="0"/>
              </a:rPr>
              <a:t>, A., </a:t>
            </a:r>
            <a:r>
              <a:rPr lang="fr-FR" sz="1400" dirty="0" err="1">
                <a:ea typeface="ＭＳ Ｐゴシック" charset="0"/>
              </a:rPr>
              <a:t>Ntamashimikiro</a:t>
            </a:r>
            <a:r>
              <a:rPr lang="fr-FR" sz="1400" dirty="0">
                <a:ea typeface="ＭＳ Ｐゴシック" charset="0"/>
              </a:rPr>
              <a:t>, S., &amp; </a:t>
            </a:r>
            <a:r>
              <a:rPr lang="fr-FR" sz="1400" dirty="0" err="1">
                <a:ea typeface="ＭＳ Ｐゴシック" charset="0"/>
              </a:rPr>
              <a:t>Vandamme</a:t>
            </a:r>
            <a:r>
              <a:rPr lang="fr-FR" sz="1400" dirty="0">
                <a:ea typeface="ＭＳ Ｐゴシック" charset="0"/>
              </a:rPr>
              <a:t>, P. (2014). </a:t>
            </a:r>
            <a:r>
              <a:rPr lang="fr-FR" sz="1400" i="1" dirty="0">
                <a:ea typeface="ＭＳ Ｐゴシック" charset="0"/>
              </a:rPr>
              <a:t>« Pack en bloque » : Analyse des conséquences d’un dispositif d’aide à la réussite sur l’acquisition de stratégies d’étude en première année à l’université</a:t>
            </a:r>
            <a:r>
              <a:rPr lang="fr-FR" sz="1400" dirty="0">
                <a:ea typeface="ＭＳ Ｐゴシック" charset="0"/>
              </a:rPr>
              <a:t>. </a:t>
            </a:r>
            <a:r>
              <a:rPr lang="fr-FR" sz="1400" dirty="0" err="1">
                <a:ea typeface="ＭＳ Ｐゴシック" charset="0"/>
              </a:rPr>
              <a:t>Paper</a:t>
            </a:r>
            <a:r>
              <a:rPr lang="fr-FR" sz="1400" dirty="0">
                <a:ea typeface="ＭＳ Ｐゴシック" charset="0"/>
              </a:rPr>
              <a:t> </a:t>
            </a:r>
            <a:r>
              <a:rPr lang="fr-FR" sz="1400" dirty="0" err="1">
                <a:ea typeface="ＭＳ Ｐゴシック" charset="0"/>
              </a:rPr>
              <a:t>presented</a:t>
            </a:r>
            <a:r>
              <a:rPr lang="fr-FR" sz="1400" dirty="0">
                <a:ea typeface="ＭＳ Ｐゴシック" charset="0"/>
              </a:rPr>
              <a:t> </a:t>
            </a:r>
            <a:r>
              <a:rPr lang="fr-FR" sz="1400" dirty="0" err="1">
                <a:ea typeface="ＭＳ Ｐゴシック" charset="0"/>
              </a:rPr>
              <a:t>at</a:t>
            </a:r>
            <a:r>
              <a:rPr lang="fr-FR" sz="1400" dirty="0">
                <a:ea typeface="ＭＳ Ｐゴシック" charset="0"/>
              </a:rPr>
              <a:t> the 28ième Congrès de l'Association Internationale de Pédagogie Universitaire (AIPU), </a:t>
            </a:r>
            <a:r>
              <a:rPr lang="fr-FR" sz="1400" dirty="0" smtClean="0">
                <a:ea typeface="ＭＳ Ｐゴシック" charset="0"/>
              </a:rPr>
              <a:t>Mons</a:t>
            </a:r>
          </a:p>
          <a:p>
            <a:pPr lvl="1">
              <a:lnSpc>
                <a:spcPct val="80000"/>
              </a:lnSpc>
            </a:pPr>
            <a:endParaRPr lang="fr-FR" sz="1400" dirty="0">
              <a:ea typeface="ＭＳ Ｐゴシック" charset="0"/>
            </a:endParaRPr>
          </a:p>
          <a:p>
            <a:pPr lvl="1">
              <a:lnSpc>
                <a:spcPct val="80000"/>
              </a:lnSpc>
            </a:pPr>
            <a:r>
              <a:rPr lang="fr-BE" sz="1400" dirty="0">
                <a:ea typeface="ＭＳ Ｐゴシック" charset="0"/>
              </a:rPr>
              <a:t>De Clercq, M., Roland, N., Milstein, C., &amp; Frenay, M. (2014). </a:t>
            </a:r>
            <a:r>
              <a:rPr lang="fr-BE" sz="1400" i="1" dirty="0">
                <a:ea typeface="ＭＳ Ｐゴシック" charset="0"/>
              </a:rPr>
              <a:t>Apprentissage et réussite en </a:t>
            </a:r>
            <a:r>
              <a:rPr lang="fr-BE" sz="1400" i="1" dirty="0" smtClean="0">
                <a:ea typeface="ＭＳ Ｐゴシック" charset="0"/>
              </a:rPr>
              <a:t>première </a:t>
            </a:r>
            <a:r>
              <a:rPr lang="fr-BE" sz="1400" i="1" dirty="0">
                <a:ea typeface="ＭＳ Ｐゴシック" charset="0"/>
              </a:rPr>
              <a:t>année à l’université : analyse du dispositif d’aide « Pack en Bloque »</a:t>
            </a:r>
            <a:r>
              <a:rPr lang="fr-BE" sz="1400" dirty="0">
                <a:ea typeface="ＭＳ Ｐゴシック" charset="0"/>
              </a:rPr>
              <a:t>. Paper presented at the ADMEE-europe, Marrakech (Maroc). </a:t>
            </a:r>
            <a:endParaRPr lang="fr-BE" sz="1400" dirty="0" smtClean="0">
              <a:ea typeface="ＭＳ Ｐゴシック" charset="0"/>
            </a:endParaRPr>
          </a:p>
          <a:p>
            <a:pPr marL="457200" lvl="1" indent="0">
              <a:lnSpc>
                <a:spcPct val="80000"/>
              </a:lnSpc>
              <a:buNone/>
            </a:pPr>
            <a:endParaRPr lang="fr-BE" sz="1400" dirty="0">
              <a:ea typeface="ＭＳ Ｐゴシック" charset="0"/>
            </a:endParaRPr>
          </a:p>
          <a:p>
            <a:pPr lvl="1">
              <a:lnSpc>
                <a:spcPct val="80000"/>
              </a:lnSpc>
            </a:pPr>
            <a:r>
              <a:rPr lang="fr-BE" sz="1400" dirty="0">
                <a:ea typeface="ＭＳ Ｐゴシック" charset="0"/>
              </a:rPr>
              <a:t>Leroy, V., De Clercq, M., &amp; Frenay, M. (2015, January). </a:t>
            </a:r>
            <a:r>
              <a:rPr lang="fr-BE" sz="1400" i="1" dirty="0">
                <a:ea typeface="ＭＳ Ｐゴシック" charset="0"/>
              </a:rPr>
              <a:t>Accompagner et évaluer l’étudiant dans la construction de son projet socioprofessionnel au cours de son programme de Bachelier en sciences psychologiques et de l’éducation</a:t>
            </a:r>
            <a:r>
              <a:rPr lang="fr-BE" sz="1400" dirty="0">
                <a:ea typeface="ＭＳ Ｐゴシック" charset="0"/>
              </a:rPr>
              <a:t>. Paper presented at the ADMEE 2015, Liège. Handle: </a:t>
            </a:r>
            <a:r>
              <a:rPr lang="fr-BE" sz="1400" dirty="0">
                <a:ea typeface="ＭＳ Ｐゴシック" charset="0"/>
                <a:hlinkClick r:id="rId4"/>
              </a:rPr>
              <a:t>http://hdl.handle.net/2078.1/156070</a:t>
            </a:r>
            <a:endParaRPr lang="fr-BE" sz="1400" dirty="0">
              <a:ea typeface="ＭＳ Ｐゴシック" charset="0"/>
            </a:endParaRPr>
          </a:p>
        </p:txBody>
      </p:sp>
      <p:sp>
        <p:nvSpPr>
          <p:cNvPr id="4" name="Rectangle 2"/>
          <p:cNvSpPr txBox="1">
            <a:spLocks noChangeArrowheads="1"/>
          </p:cNvSpPr>
          <p:nvPr/>
        </p:nvSpPr>
        <p:spPr bwMode="auto">
          <a:xfrm>
            <a:off x="1547813" y="188913"/>
            <a:ext cx="69103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normAutofit fontScale="90000"/>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2pPr>
            <a:lvl3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3pPr>
            <a:lvl4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4pPr>
            <a:lvl5pPr algn="ctr" rtl="0" eaLnBrk="0" fontAlgn="base" hangingPunct="0">
              <a:spcBef>
                <a:spcPct val="0"/>
              </a:spcBef>
              <a:spcAft>
                <a:spcPct val="0"/>
              </a:spcAft>
              <a:defRPr sz="4400">
                <a:solidFill>
                  <a:schemeClr val="tx2"/>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chemeClr val="tx2"/>
                </a:solidFill>
                <a:latin typeface="Arial" charset="0"/>
                <a:ea typeface="ＭＳ Ｐゴシック" charset="-128"/>
                <a:cs typeface="ＭＳ Ｐゴシック" charset="-128"/>
              </a:defRPr>
            </a:lvl6pPr>
            <a:lvl7pPr marL="914400" algn="ctr" rtl="0" fontAlgn="base">
              <a:spcBef>
                <a:spcPct val="0"/>
              </a:spcBef>
              <a:spcAft>
                <a:spcPct val="0"/>
              </a:spcAft>
              <a:defRPr sz="4400">
                <a:solidFill>
                  <a:schemeClr val="tx2"/>
                </a:solidFill>
                <a:latin typeface="Arial" charset="0"/>
                <a:ea typeface="ＭＳ Ｐゴシック" charset="-128"/>
                <a:cs typeface="ＭＳ Ｐゴシック" charset="-128"/>
              </a:defRPr>
            </a:lvl7pPr>
            <a:lvl8pPr marL="1371600" algn="ctr" rtl="0" fontAlgn="base">
              <a:spcBef>
                <a:spcPct val="0"/>
              </a:spcBef>
              <a:spcAft>
                <a:spcPct val="0"/>
              </a:spcAft>
              <a:defRPr sz="4400">
                <a:solidFill>
                  <a:schemeClr val="tx2"/>
                </a:solidFill>
                <a:latin typeface="Arial" charset="0"/>
                <a:ea typeface="ＭＳ Ｐゴシック" charset="-128"/>
                <a:cs typeface="ＭＳ Ｐゴシック" charset="-128"/>
              </a:defRPr>
            </a:lvl8pPr>
            <a:lvl9pPr marL="1828800" algn="ctr" rtl="0" fontAlgn="base">
              <a:spcBef>
                <a:spcPct val="0"/>
              </a:spcBef>
              <a:spcAft>
                <a:spcPct val="0"/>
              </a:spcAft>
              <a:defRPr sz="4400">
                <a:solidFill>
                  <a:schemeClr val="tx2"/>
                </a:solidFill>
                <a:latin typeface="Arial" charset="0"/>
                <a:ea typeface="ＭＳ Ｐゴシック" charset="-128"/>
                <a:cs typeface="ＭＳ Ｐゴシック" charset="-128"/>
              </a:defRPr>
            </a:lvl9pPr>
          </a:lstStyle>
          <a:p>
            <a:pPr fontAlgn="auto">
              <a:spcAft>
                <a:spcPts val="0"/>
              </a:spcAft>
              <a:defRPr/>
            </a:pPr>
            <a:r>
              <a:rPr lang="fr-BE" sz="4000" smtClean="0">
                <a:solidFill>
                  <a:srgbClr val="6E0101"/>
                </a:solidFill>
                <a:ea typeface="ＭＳ Ｐゴシック" pitchFamily="-1" charset="-128"/>
                <a:cs typeface="ＭＳ Ｐゴシック" pitchFamily="-1" charset="-128"/>
              </a:rPr>
              <a:t>Persévérer et réussir à l’université</a:t>
            </a:r>
            <a:endParaRPr lang="fr-FR" sz="4000" dirty="0">
              <a:solidFill>
                <a:srgbClr val="6E0101"/>
              </a:solidFill>
              <a:ea typeface="ＭＳ Ｐゴシック" pitchFamily="-1" charset="-128"/>
              <a:cs typeface="ＭＳ Ｐゴシック" pitchFamily="-1" charset="-128"/>
            </a:endParaRPr>
          </a:p>
        </p:txBody>
      </p:sp>
      <p:pic>
        <p:nvPicPr>
          <p:cNvPr id="5"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388" y="115888"/>
            <a:ext cx="1223962" cy="86836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DDDDDD">
                      <a:alpha val="74998"/>
                    </a:srgbClr>
                  </a:outerShdw>
                </a:effectLst>
              </a14:hiddenEffects>
            </a:ext>
          </a:extLst>
        </p:spPr>
      </p:pic>
    </p:spTree>
    <p:extLst>
      <p:ext uri="{BB962C8B-B14F-4D97-AF65-F5344CB8AC3E}">
        <p14:creationId xmlns:p14="http://schemas.microsoft.com/office/powerpoint/2010/main" val="1769964876"/>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re 1"/>
          <p:cNvSpPr>
            <a:spLocks noGrp="1"/>
          </p:cNvSpPr>
          <p:nvPr>
            <p:ph type="title"/>
          </p:nvPr>
        </p:nvSpPr>
        <p:spPr>
          <a:xfrm>
            <a:off x="1979613" y="260350"/>
            <a:ext cx="6478587" cy="1143000"/>
          </a:xfrm>
        </p:spPr>
        <p:txBody>
          <a:bodyPr>
            <a:normAutofit fontScale="90000"/>
          </a:bodyPr>
          <a:lstStyle/>
          <a:p>
            <a:r>
              <a:rPr lang="fr-BE" sz="3600" b="1">
                <a:solidFill>
                  <a:srgbClr val="6E0101"/>
                </a:solidFill>
                <a:latin typeface="Arial" charset="0"/>
                <a:ea typeface="ＭＳ Ｐゴシック" charset="0"/>
                <a:cs typeface="ＭＳ Ｐゴシック" charset="0"/>
              </a:rPr>
              <a:t>Persévérer et réussir à l’université</a:t>
            </a:r>
            <a:endParaRPr lang="fr-FR" sz="3600" b="1">
              <a:latin typeface="Arial" charset="0"/>
              <a:ea typeface="ＭＳ Ｐゴシック" charset="0"/>
              <a:cs typeface="ＭＳ Ｐゴシック" charset="0"/>
            </a:endParaRPr>
          </a:p>
        </p:txBody>
      </p:sp>
      <p:sp>
        <p:nvSpPr>
          <p:cNvPr id="62466" name="Espace réservé du contenu 2"/>
          <p:cNvSpPr>
            <a:spLocks noGrp="1"/>
          </p:cNvSpPr>
          <p:nvPr>
            <p:ph idx="1"/>
          </p:nvPr>
        </p:nvSpPr>
        <p:spPr/>
        <p:txBody>
          <a:bodyPr/>
          <a:lstStyle/>
          <a:p>
            <a:pPr>
              <a:lnSpc>
                <a:spcPct val="80000"/>
              </a:lnSpc>
              <a:buFont typeface="Wingdings" charset="0"/>
              <a:buChar char="§"/>
            </a:pPr>
            <a:r>
              <a:rPr lang="fr-BE" sz="1800" b="1" dirty="0">
                <a:latin typeface="Arial" charset="0"/>
                <a:ea typeface="ＭＳ Ｐゴシック" charset="0"/>
                <a:cs typeface="ＭＳ Ｐゴシック" charset="0"/>
              </a:rPr>
              <a:t>L’engagement des adultes en reprise d’études</a:t>
            </a:r>
          </a:p>
          <a:p>
            <a:pPr lvl="1">
              <a:lnSpc>
                <a:spcPct val="80000"/>
              </a:lnSpc>
              <a:buFont typeface="Arial" charset="0"/>
              <a:buChar char="•"/>
            </a:pPr>
            <a:r>
              <a:rPr lang="en-GB" sz="1400" dirty="0" err="1">
                <a:latin typeface="Arial" charset="0"/>
                <a:ea typeface="ＭＳ Ｐゴシック" charset="0"/>
              </a:rPr>
              <a:t>Jacot</a:t>
            </a:r>
            <a:r>
              <a:rPr lang="en-GB" sz="1400" dirty="0">
                <a:latin typeface="Arial" charset="0"/>
                <a:ea typeface="ＭＳ Ｐゴシック" charset="0"/>
              </a:rPr>
              <a:t>, A., </a:t>
            </a:r>
            <a:r>
              <a:rPr lang="en-GB" sz="1400" dirty="0" err="1">
                <a:latin typeface="Arial" charset="0"/>
                <a:ea typeface="ＭＳ Ｐゴシック" charset="0"/>
              </a:rPr>
              <a:t>Frenay</a:t>
            </a:r>
            <a:r>
              <a:rPr lang="en-GB" sz="1400" dirty="0">
                <a:latin typeface="Arial" charset="0"/>
                <a:ea typeface="ＭＳ Ｐゴシック" charset="0"/>
              </a:rPr>
              <a:t>, M. &amp; </a:t>
            </a:r>
            <a:r>
              <a:rPr lang="en-GB" sz="1400" dirty="0" err="1">
                <a:latin typeface="Arial" charset="0"/>
                <a:ea typeface="ＭＳ Ｐゴシック" charset="0"/>
              </a:rPr>
              <a:t>Cazan</a:t>
            </a:r>
            <a:r>
              <a:rPr lang="en-GB" sz="1400" dirty="0">
                <a:latin typeface="Arial" charset="0"/>
                <a:ea typeface="ＭＳ Ｐゴシック" charset="0"/>
              </a:rPr>
              <a:t>, A;-M. (2010). Dropout of adult learners returning to university: Interactions of motivational and environmental factors. </a:t>
            </a:r>
            <a:r>
              <a:rPr lang="en-GB" sz="1400" i="1" dirty="0">
                <a:latin typeface="Arial" charset="0"/>
                <a:ea typeface="ＭＳ Ｐゴシック" charset="0"/>
              </a:rPr>
              <a:t>Bulletin of the </a:t>
            </a:r>
            <a:r>
              <a:rPr lang="en-GB" sz="1400" i="1" dirty="0" err="1">
                <a:latin typeface="Arial" charset="0"/>
                <a:ea typeface="ＭＳ Ｐゴシック" charset="0"/>
              </a:rPr>
              <a:t>Transilvania</a:t>
            </a:r>
            <a:r>
              <a:rPr lang="en-GB" sz="1400" i="1" dirty="0">
                <a:latin typeface="Arial" charset="0"/>
                <a:ea typeface="ＭＳ Ｐゴシック" charset="0"/>
              </a:rPr>
              <a:t> University Brasov, 3</a:t>
            </a:r>
            <a:r>
              <a:rPr lang="en-GB" sz="1400" dirty="0">
                <a:latin typeface="Arial" charset="0"/>
                <a:ea typeface="ＭＳ Ｐゴシック" charset="0"/>
              </a:rPr>
              <a:t> (52), 83-90</a:t>
            </a:r>
            <a:r>
              <a:rPr lang="fr-FR" sz="1400" dirty="0">
                <a:latin typeface="Arial" charset="0"/>
                <a:ea typeface="ＭＳ Ｐゴシック" charset="0"/>
              </a:rPr>
              <a:t> </a:t>
            </a:r>
          </a:p>
          <a:p>
            <a:pPr>
              <a:lnSpc>
                <a:spcPct val="80000"/>
              </a:lnSpc>
              <a:buFont typeface="Wingdings" charset="0"/>
              <a:buChar char="§"/>
            </a:pPr>
            <a:r>
              <a:rPr lang="fr-FR" sz="1800" b="1" dirty="0">
                <a:latin typeface="Arial" charset="0"/>
                <a:ea typeface="ＭＳ Ｐゴシック" charset="0"/>
                <a:cs typeface="ＭＳ Ｐゴシック" charset="0"/>
              </a:rPr>
              <a:t>Le dépôt différé des mémoires</a:t>
            </a:r>
          </a:p>
          <a:p>
            <a:pPr lvl="1">
              <a:lnSpc>
                <a:spcPct val="80000"/>
              </a:lnSpc>
              <a:buFont typeface="Arial" charset="0"/>
              <a:buChar char="•"/>
            </a:pPr>
            <a:r>
              <a:rPr lang="fr-FR" sz="1400" dirty="0">
                <a:latin typeface="Arial" charset="0"/>
                <a:ea typeface="ＭＳ Ｐゴシック" charset="0"/>
              </a:rPr>
              <a:t>Dupont, S., Nils, F. &amp; </a:t>
            </a:r>
            <a:r>
              <a:rPr lang="fr-FR" sz="1400" dirty="0" err="1">
                <a:latin typeface="Arial" charset="0"/>
                <a:ea typeface="ＭＳ Ｐゴシック" charset="0"/>
              </a:rPr>
              <a:t>Galand</a:t>
            </a:r>
            <a:r>
              <a:rPr lang="fr-FR" sz="1400" dirty="0">
                <a:latin typeface="Arial" charset="0"/>
                <a:ea typeface="ＭＳ Ｐゴシック" charset="0"/>
              </a:rPr>
              <a:t>, B. (2013). Comment expliquer le dépôt différé des mémoires de fin d’études? In M. Frenay &amp; M. Romainville (</a:t>
            </a:r>
            <a:r>
              <a:rPr lang="fr-FR" sz="1400" dirty="0" err="1">
                <a:latin typeface="Arial" charset="0"/>
                <a:ea typeface="ＭＳ Ｐゴシック" charset="0"/>
              </a:rPr>
              <a:t>Dir</a:t>
            </a:r>
            <a:r>
              <a:rPr lang="fr-FR" sz="1400" dirty="0">
                <a:latin typeface="Arial" charset="0"/>
                <a:ea typeface="ＭＳ Ｐゴシック" charset="0"/>
              </a:rPr>
              <a:t>.)</a:t>
            </a:r>
            <a:r>
              <a:rPr lang="fr-FR" sz="1400" i="1" dirty="0">
                <a:latin typeface="Arial" charset="0"/>
                <a:ea typeface="ＭＳ Ｐゴシック" charset="0"/>
              </a:rPr>
              <a:t>. L’accompagnement des mémoires et des thèses</a:t>
            </a:r>
            <a:r>
              <a:rPr lang="fr-FR" sz="1400" dirty="0">
                <a:latin typeface="Arial" charset="0"/>
                <a:ea typeface="ＭＳ Ｐゴシック" charset="0"/>
              </a:rPr>
              <a:t>. Louvain-la-Neuve : Presses Universitaires de Louvain (pp. 17-40).</a:t>
            </a:r>
            <a:endParaRPr lang="fr-FR" sz="1100" dirty="0">
              <a:latin typeface="Arial" charset="0"/>
              <a:ea typeface="ＭＳ Ｐゴシック" charset="0"/>
            </a:endParaRPr>
          </a:p>
          <a:p>
            <a:pPr>
              <a:lnSpc>
                <a:spcPct val="80000"/>
              </a:lnSpc>
              <a:buFont typeface="Wingdings" charset="0"/>
              <a:buChar char="§"/>
            </a:pPr>
            <a:r>
              <a:rPr lang="fr-BE" sz="1800" b="1" dirty="0">
                <a:latin typeface="Arial" charset="0"/>
                <a:ea typeface="ＭＳ Ｐゴシック" charset="0"/>
                <a:cs typeface="ＭＳ Ｐゴシック" charset="0"/>
              </a:rPr>
              <a:t>Persévérance ou abandon au doctorat</a:t>
            </a:r>
          </a:p>
          <a:p>
            <a:pPr lvl="1">
              <a:lnSpc>
                <a:spcPct val="80000"/>
              </a:lnSpc>
              <a:buFont typeface="Arial" charset="0"/>
              <a:buChar char="•"/>
            </a:pPr>
            <a:r>
              <a:rPr lang="fr-BE" sz="1400" dirty="0">
                <a:latin typeface="Arial" charset="0"/>
                <a:ea typeface="ＭＳ Ｐゴシック" charset="0"/>
              </a:rPr>
              <a:t>Berthiaume, D. , Frenay, M., Leloup, G., Wouters, P., Galand, B. &amp; Valenzuela, J. (2010). </a:t>
            </a:r>
            <a:r>
              <a:rPr lang="fr-BE" sz="1400" i="1" dirty="0">
                <a:latin typeface="Arial" charset="0"/>
                <a:ea typeface="ＭＳ Ｐゴシック" charset="0"/>
              </a:rPr>
              <a:t>Conceptions and approaches of doctoral supervision: how to help doctoral supervisors improve their supervision skills? </a:t>
            </a:r>
            <a:r>
              <a:rPr lang="fr-BE" sz="1400" dirty="0">
                <a:latin typeface="Arial" charset="0"/>
                <a:ea typeface="ＭＳ Ｐゴシック" charset="0"/>
              </a:rPr>
              <a:t>Paper presented at the International Consortium of Educational Development, Barcelona, Spain</a:t>
            </a:r>
          </a:p>
          <a:p>
            <a:pPr lvl="1">
              <a:lnSpc>
                <a:spcPct val="80000"/>
              </a:lnSpc>
              <a:buFont typeface="Arial" charset="0"/>
              <a:buChar char="•"/>
            </a:pPr>
            <a:r>
              <a:rPr lang="en-US" sz="1400" dirty="0" err="1">
                <a:latin typeface="Arial" charset="0"/>
                <a:ea typeface="ＭＳ Ｐゴシック" charset="0"/>
              </a:rPr>
              <a:t>Devos</a:t>
            </a:r>
            <a:r>
              <a:rPr lang="en-US" sz="1400" dirty="0">
                <a:latin typeface="Arial" charset="0"/>
                <a:ea typeface="ＭＳ Ｐゴシック" charset="0"/>
              </a:rPr>
              <a:t>, C., </a:t>
            </a:r>
            <a:r>
              <a:rPr lang="en-US" sz="1400" dirty="0" err="1">
                <a:latin typeface="Arial" charset="0"/>
                <a:ea typeface="ＭＳ Ｐゴシック" charset="0"/>
              </a:rPr>
              <a:t>Vanderlinden</a:t>
            </a:r>
            <a:r>
              <a:rPr lang="en-US" sz="1400" dirty="0">
                <a:latin typeface="Arial" charset="0"/>
                <a:ea typeface="ＭＳ Ｐゴシック" charset="0"/>
              </a:rPr>
              <a:t>, O., </a:t>
            </a:r>
            <a:r>
              <a:rPr lang="en-US" sz="1400" dirty="0" err="1">
                <a:latin typeface="Arial" charset="0"/>
                <a:ea typeface="ＭＳ Ｐゴシック" charset="0"/>
              </a:rPr>
              <a:t>Boudrenghien</a:t>
            </a:r>
            <a:r>
              <a:rPr lang="en-US" sz="1400" dirty="0">
                <a:latin typeface="Arial" charset="0"/>
                <a:ea typeface="ＭＳ Ｐゴシック" charset="0"/>
              </a:rPr>
              <a:t>, G., </a:t>
            </a:r>
            <a:r>
              <a:rPr lang="en-US" sz="1400" dirty="0" err="1">
                <a:latin typeface="Arial" charset="0"/>
                <a:ea typeface="ＭＳ Ｐゴシック" charset="0"/>
              </a:rPr>
              <a:t>Azzi</a:t>
            </a:r>
            <a:r>
              <a:rPr lang="en-US" sz="1400" dirty="0">
                <a:latin typeface="Arial" charset="0"/>
                <a:ea typeface="ＭＳ Ｐゴシック" charset="0"/>
              </a:rPr>
              <a:t>, A. </a:t>
            </a:r>
            <a:r>
              <a:rPr lang="en-US" sz="1400" dirty="0" err="1">
                <a:latin typeface="Arial" charset="0"/>
                <a:ea typeface="ＭＳ Ｐゴシック" charset="0"/>
              </a:rPr>
              <a:t>Frenay,M</a:t>
            </a:r>
            <a:r>
              <a:rPr lang="en-US" sz="1400" dirty="0">
                <a:latin typeface="Arial" charset="0"/>
                <a:ea typeface="ＭＳ Ｐゴシック" charset="0"/>
              </a:rPr>
              <a:t>., </a:t>
            </a:r>
            <a:r>
              <a:rPr lang="en-US" sz="1400" dirty="0" err="1">
                <a:latin typeface="Arial" charset="0"/>
                <a:ea typeface="ＭＳ Ｐゴシック" charset="0"/>
              </a:rPr>
              <a:t>Galand</a:t>
            </a:r>
            <a:r>
              <a:rPr lang="en-US" sz="1400" dirty="0">
                <a:latin typeface="Arial" charset="0"/>
                <a:ea typeface="ＭＳ Ｐゴシック" charset="0"/>
              </a:rPr>
              <a:t>, B.  &amp; Klein, O. (accepted), Doctoral supervision in the light of the three types of support promoted in self-determination theory, </a:t>
            </a:r>
            <a:r>
              <a:rPr lang="en-US" sz="1400" i="1" dirty="0">
                <a:latin typeface="Arial" charset="0"/>
                <a:ea typeface="ＭＳ Ｐゴシック" charset="0"/>
              </a:rPr>
              <a:t>International Journal of Doctoral Studies</a:t>
            </a:r>
            <a:r>
              <a:rPr lang="fr-BE" sz="1400" i="1" dirty="0">
                <a:latin typeface="Arial" charset="0"/>
                <a:ea typeface="ＭＳ Ｐゴシック" charset="0"/>
              </a:rPr>
              <a:t> </a:t>
            </a:r>
          </a:p>
        </p:txBody>
      </p:sp>
      <p:pic>
        <p:nvPicPr>
          <p:cNvPr id="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15888"/>
            <a:ext cx="1223962" cy="868362"/>
          </a:xfrm>
          <a:prstGeom prst="rect">
            <a:avLst/>
          </a:prstGeom>
          <a:noFill/>
          <a:ln>
            <a:noFill/>
          </a:ln>
          <a:effectLst/>
          <a:extLst>
            <a:ext uri="{909E8E84-426E-40dd-AFC4-6F175D3DCCD1}">
              <a14:hiddenFill xmlns:a14="http://schemas.microsoft.com/office/drawing/2010/main">
                <a:solidFill>
                  <a:srgbClr val="A3B2C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DDDDDD">
                      <a:alpha val="74998"/>
                    </a:srgbClr>
                  </a:outerShdw>
                </a:effectLst>
              </a14:hiddenEffects>
            </a:ext>
          </a:extLst>
        </p:spPr>
      </p:pic>
    </p:spTree>
    <p:extLst>
      <p:ext uri="{BB962C8B-B14F-4D97-AF65-F5344CB8AC3E}">
        <p14:creationId xmlns:p14="http://schemas.microsoft.com/office/powerpoint/2010/main" val="210665999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Des préoccupations pratiques</a:t>
            </a:r>
            <a:endParaRPr lang="fr-FR" dirty="0"/>
          </a:p>
        </p:txBody>
      </p:sp>
      <p:sp>
        <p:nvSpPr>
          <p:cNvPr id="3" name="Espace réservé du contenu 2"/>
          <p:cNvSpPr>
            <a:spLocks noGrp="1"/>
          </p:cNvSpPr>
          <p:nvPr>
            <p:ph idx="1"/>
          </p:nvPr>
        </p:nvSpPr>
        <p:spPr/>
        <p:txBody>
          <a:bodyPr/>
          <a:lstStyle/>
          <a:p>
            <a:r>
              <a:rPr lang="fr-FR" dirty="0"/>
              <a:t>Perspective contextualisée</a:t>
            </a:r>
          </a:p>
          <a:p>
            <a:pPr lvl="1"/>
            <a:r>
              <a:rPr lang="fr-FR" dirty="0"/>
              <a:t>Comprendre différences entre programmes, </a:t>
            </a:r>
            <a:r>
              <a:rPr lang="fr-FR" dirty="0" smtClean="0"/>
              <a:t>facultés, disciplines</a:t>
            </a:r>
            <a:endParaRPr lang="fr-FR" dirty="0"/>
          </a:p>
          <a:p>
            <a:pPr lvl="1"/>
            <a:r>
              <a:rPr lang="fr-FR" dirty="0"/>
              <a:t>Cibler questions </a:t>
            </a:r>
            <a:r>
              <a:rPr lang="fr-FR" dirty="0" smtClean="0"/>
              <a:t>pertinentes pour étudiants et acteurs de terrain</a:t>
            </a:r>
          </a:p>
          <a:p>
            <a:pPr lvl="1"/>
            <a:r>
              <a:rPr lang="fr-FR" dirty="0" smtClean="0"/>
              <a:t>Proposer des dispositifs appropriés</a:t>
            </a:r>
          </a:p>
          <a:p>
            <a:pPr lvl="1"/>
            <a:r>
              <a:rPr lang="fr-FR" dirty="0" smtClean="0"/>
              <a:t>Veiller à toucher « tous » les étudiants par des démarches ad hoc</a:t>
            </a:r>
          </a:p>
          <a:p>
            <a:pPr lvl="1"/>
            <a:r>
              <a:rPr lang="fr-FR" dirty="0" smtClean="0"/>
              <a:t>En évaluer l’efficacité pour ajuster</a:t>
            </a:r>
            <a:endParaRPr lang="fr-FR" dirty="0"/>
          </a:p>
          <a:p>
            <a:endParaRPr lang="fr-FR" dirty="0"/>
          </a:p>
        </p:txBody>
      </p:sp>
      <p:pic>
        <p:nvPicPr>
          <p:cNvPr id="5" name="Image 4"/>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325622659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smtClean="0"/>
              <a:t>Des préoccupations théoriques et méthodologiques</a:t>
            </a:r>
            <a:endParaRPr lang="fr-FR" dirty="0"/>
          </a:p>
        </p:txBody>
      </p:sp>
      <p:sp>
        <p:nvSpPr>
          <p:cNvPr id="3" name="Espace réservé du contenu 2"/>
          <p:cNvSpPr>
            <a:spLocks noGrp="1"/>
          </p:cNvSpPr>
          <p:nvPr>
            <p:ph idx="1"/>
          </p:nvPr>
        </p:nvSpPr>
        <p:spPr/>
        <p:txBody>
          <a:bodyPr>
            <a:normAutofit lnSpcReduction="10000"/>
          </a:bodyPr>
          <a:lstStyle/>
          <a:p>
            <a:r>
              <a:rPr lang="fr-FR" dirty="0" smtClean="0"/>
              <a:t>Perspective multifactorielle</a:t>
            </a:r>
          </a:p>
          <a:p>
            <a:pPr lvl="1"/>
            <a:r>
              <a:rPr lang="fr-FR" dirty="0" smtClean="0"/>
              <a:t>Pas centration sur des facteurs isolés mais importance de modèles théoriques intégratifs : interactions entre variables individuelles, sociales et contextuelles</a:t>
            </a:r>
          </a:p>
          <a:p>
            <a:pPr lvl="1"/>
            <a:r>
              <a:rPr lang="fr-FR" dirty="0" smtClean="0"/>
              <a:t>Importance de méthodologies pour étudier les effets directs, mais aussi les effets modérateurs et médiateurs</a:t>
            </a:r>
          </a:p>
          <a:p>
            <a:pPr lvl="1"/>
            <a:r>
              <a:rPr lang="fr-FR" dirty="0" smtClean="0"/>
              <a:t>Approche mixte : combiner approches quantitatives et qualitatives</a:t>
            </a:r>
          </a:p>
        </p:txBody>
      </p:sp>
      <p:pic>
        <p:nvPicPr>
          <p:cNvPr id="4" name="Image 3"/>
          <p:cNvPicPr>
            <a:picLocks noChangeAspect="1"/>
          </p:cNvPicPr>
          <p:nvPr/>
        </p:nvPicPr>
        <p:blipFill>
          <a:blip r:embed="rId3"/>
          <a:stretch>
            <a:fillRect/>
          </a:stretch>
        </p:blipFill>
        <p:spPr>
          <a:xfrm>
            <a:off x="0" y="0"/>
            <a:ext cx="1549401" cy="1712496"/>
          </a:xfrm>
          <a:prstGeom prst="rect">
            <a:avLst/>
          </a:prstGeom>
        </p:spPr>
      </p:pic>
    </p:spTree>
    <p:extLst>
      <p:ext uri="{BB962C8B-B14F-4D97-AF65-F5344CB8AC3E}">
        <p14:creationId xmlns:p14="http://schemas.microsoft.com/office/powerpoint/2010/main" val="5278862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Espace réservé du numéro de diapositive 4"/>
          <p:cNvSpPr>
            <a:spLocks noGrp="1"/>
          </p:cNvSpPr>
          <p:nvPr>
            <p:ph type="sldNum" sz="quarter" idx="11"/>
          </p:nvPr>
        </p:nvSpPr>
        <p:spPr/>
        <p:txBody>
          <a:bodyPr/>
          <a:lstStyle/>
          <a:p>
            <a:fld id="{7686C5CB-28C6-E749-9D21-BBA9B4BAD821}" type="slidenum">
              <a:rPr lang="en-US"/>
              <a:pPr/>
              <a:t>8</a:t>
            </a:fld>
            <a:endParaRPr lang="en-US"/>
          </a:p>
        </p:txBody>
      </p:sp>
      <p:grpSp>
        <p:nvGrpSpPr>
          <p:cNvPr id="188423" name="Group 7"/>
          <p:cNvGrpSpPr>
            <a:grpSpLocks/>
          </p:cNvGrpSpPr>
          <p:nvPr/>
        </p:nvGrpSpPr>
        <p:grpSpPr bwMode="auto">
          <a:xfrm>
            <a:off x="1600200" y="381000"/>
            <a:ext cx="6913563" cy="792163"/>
            <a:chOff x="1056" y="240"/>
            <a:chExt cx="4355" cy="499"/>
          </a:xfrm>
        </p:grpSpPr>
        <p:sp>
          <p:nvSpPr>
            <p:cNvPr id="188424" name="Rectangle 8"/>
            <p:cNvSpPr>
              <a:spLocks noChangeArrowheads="1"/>
            </p:cNvSpPr>
            <p:nvPr/>
          </p:nvSpPr>
          <p:spPr bwMode="auto">
            <a:xfrm>
              <a:off x="1056" y="240"/>
              <a:ext cx="2948" cy="362"/>
            </a:xfrm>
            <a:prstGeom prst="rect">
              <a:avLst/>
            </a:prstGeom>
            <a:solidFill>
              <a:schemeClr val="bg1"/>
            </a:solidFill>
            <a:ln w="38100">
              <a:solidFill>
                <a:srgbClr val="003366"/>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marL="92075">
                <a:spcBef>
                  <a:spcPct val="0"/>
                </a:spcBef>
                <a:buClrTx/>
                <a:buSzTx/>
                <a:buFontTx/>
                <a:buNone/>
              </a:pPr>
              <a:r>
                <a:rPr lang="fr-BE" b="1">
                  <a:solidFill>
                    <a:srgbClr val="003366"/>
                  </a:solidFill>
                </a:rPr>
                <a:t>Cadre théorique</a:t>
              </a:r>
              <a:endParaRPr lang="fr-FR" b="1">
                <a:solidFill>
                  <a:srgbClr val="003366"/>
                </a:solidFill>
              </a:endParaRPr>
            </a:p>
          </p:txBody>
        </p:sp>
        <p:sp>
          <p:nvSpPr>
            <p:cNvPr id="188425" name="Rectangle 9"/>
            <p:cNvSpPr>
              <a:spLocks noChangeArrowheads="1"/>
            </p:cNvSpPr>
            <p:nvPr/>
          </p:nvSpPr>
          <p:spPr bwMode="auto">
            <a:xfrm>
              <a:off x="3596" y="466"/>
              <a:ext cx="1815" cy="273"/>
            </a:xfrm>
            <a:prstGeom prst="rect">
              <a:avLst/>
            </a:prstGeom>
            <a:solidFill>
              <a:srgbClr val="336699"/>
            </a:solidFill>
            <a:ln w="38100">
              <a:solidFill>
                <a:srgbClr val="336699"/>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nchor="ctr"/>
            <a:lstStyle/>
            <a:p>
              <a:pPr algn="ctr">
                <a:spcBef>
                  <a:spcPct val="0"/>
                </a:spcBef>
                <a:buClrTx/>
                <a:buSzTx/>
                <a:buFontTx/>
                <a:buNone/>
              </a:pPr>
              <a:r>
                <a:rPr lang="fr-FR" sz="1600" b="1">
                  <a:solidFill>
                    <a:schemeClr val="bg1"/>
                  </a:solidFill>
                  <a:latin typeface="Arial" charset="0"/>
                </a:rPr>
                <a:t>Le modèle de Tinto (1997)</a:t>
              </a:r>
            </a:p>
          </p:txBody>
        </p:sp>
      </p:grpSp>
      <p:grpSp>
        <p:nvGrpSpPr>
          <p:cNvPr id="188432" name="Group 16"/>
          <p:cNvGrpSpPr>
            <a:grpSpLocks/>
          </p:cNvGrpSpPr>
          <p:nvPr/>
        </p:nvGrpSpPr>
        <p:grpSpPr bwMode="auto">
          <a:xfrm>
            <a:off x="0" y="1371600"/>
            <a:ext cx="9140825" cy="457200"/>
            <a:chOff x="0" y="0"/>
            <a:chExt cx="5758" cy="288"/>
          </a:xfrm>
        </p:grpSpPr>
        <p:sp>
          <p:nvSpPr>
            <p:cNvPr id="188433" name="AutoShape 17"/>
            <p:cNvSpPr>
              <a:spLocks noChangeArrowheads="1"/>
            </p:cNvSpPr>
            <p:nvPr/>
          </p:nvSpPr>
          <p:spPr bwMode="auto">
            <a:xfrm>
              <a:off x="0" y="0"/>
              <a:ext cx="5758" cy="286"/>
            </a:xfrm>
            <a:prstGeom prst="roundRect">
              <a:avLst>
                <a:gd name="adj" fmla="val 347"/>
              </a:avLst>
            </a:prstGeom>
            <a:solidFill>
              <a:schemeClr val="bg1"/>
            </a:solidFill>
            <a:ln>
              <a:noFill/>
            </a:ln>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fr-FR"/>
            </a:p>
          </p:txBody>
        </p:sp>
        <p:sp>
          <p:nvSpPr>
            <p:cNvPr id="188434" name="Text Box 18"/>
            <p:cNvSpPr txBox="1">
              <a:spLocks noChangeArrowheads="1"/>
            </p:cNvSpPr>
            <p:nvPr/>
          </p:nvSpPr>
          <p:spPr bwMode="auto">
            <a:xfrm>
              <a:off x="0" y="0"/>
              <a:ext cx="5758" cy="288"/>
            </a:xfrm>
            <a:prstGeom prst="rect">
              <a:avLst/>
            </a:prstGeom>
            <a:solidFill>
              <a:schemeClr val="bg1"/>
            </a:solidFill>
            <a:ln>
              <a:noFill/>
            </a:ln>
            <a:extLst>
              <a:ext uri="{91240B29-F687-4f45-9708-019B960494DF}">
                <a14:hiddenLine xmlns:a14="http://schemas.microsoft.com/office/drawing/2010/main" w="9525">
                  <a:solidFill>
                    <a:schemeClr val="tx1"/>
                  </a:solidFill>
                  <a:miter lim="800000"/>
                  <a:headEnd/>
                  <a:tailEnd/>
                </a14:hiddenLine>
              </a:ext>
            </a:extLst>
          </p:spPr>
          <p:txBody>
            <a:bodyPr lIns="90000" tIns="46800" rIns="90000" bIns="46800">
              <a:spAutoFit/>
            </a:bodyPr>
            <a:lstStyle>
              <a:lvl1pPr>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1pPr>
              <a:lvl2pPr>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2pPr>
              <a:lvl3pPr>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3pPr>
              <a:lvl4pPr>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4pPr>
              <a:lvl5pPr>
                <a:spcBef>
                  <a:spcPct val="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5pPr>
              <a:lvl6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6pPr>
              <a:lvl7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7pPr>
              <a:lvl8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8pPr>
              <a:lvl9pPr fontAlgn="base">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 pos="10329863" algn="l"/>
                  <a:tab pos="10779125" algn="l"/>
                  <a:tab pos="10780713" algn="l"/>
                </a:tabLst>
                <a:defRPr>
                  <a:solidFill>
                    <a:schemeClr val="tx1"/>
                  </a:solidFill>
                  <a:latin typeface="Arial" charset="0"/>
                  <a:ea typeface="ＭＳ Ｐゴシック" charset="0"/>
                </a:defRPr>
              </a:lvl9pPr>
            </a:lstStyle>
            <a:p>
              <a:pPr>
                <a:spcBef>
                  <a:spcPts val="750"/>
                </a:spcBef>
                <a:buClr>
                  <a:srgbClr val="000000"/>
                </a:buClr>
                <a:buSzPct val="100000"/>
                <a:buFont typeface="Verdana" charset="0"/>
                <a:buNone/>
              </a:pPr>
              <a:r>
                <a:rPr lang="fr-BE" sz="1200" i="1">
                  <a:latin typeface="Calibri" charset="0"/>
                </a:rPr>
                <a:t>Caractéristiques                Buts &amp;                              Experiences                    Intégration personnelle/                                 Buts                       Résultat               d’entrée	                Engagements                   institutionnelles                       normative		                   Engagements</a:t>
              </a:r>
            </a:p>
          </p:txBody>
        </p:sp>
      </p:grpSp>
      <p:grpSp>
        <p:nvGrpSpPr>
          <p:cNvPr id="188502" name="Group 86"/>
          <p:cNvGrpSpPr>
            <a:grpSpLocks/>
          </p:cNvGrpSpPr>
          <p:nvPr/>
        </p:nvGrpSpPr>
        <p:grpSpPr bwMode="auto">
          <a:xfrm>
            <a:off x="107950" y="2133600"/>
            <a:ext cx="8883650" cy="3505200"/>
            <a:chOff x="68" y="1344"/>
            <a:chExt cx="5596" cy="2208"/>
          </a:xfrm>
        </p:grpSpPr>
        <p:grpSp>
          <p:nvGrpSpPr>
            <p:cNvPr id="188429" name="Group 13"/>
            <p:cNvGrpSpPr>
              <a:grpSpLocks/>
            </p:cNvGrpSpPr>
            <p:nvPr/>
          </p:nvGrpSpPr>
          <p:grpSpPr bwMode="auto">
            <a:xfrm>
              <a:off x="960" y="1824"/>
              <a:ext cx="635" cy="173"/>
              <a:chOff x="960" y="1440"/>
              <a:chExt cx="766" cy="176"/>
            </a:xfrm>
          </p:grpSpPr>
          <p:sp>
            <p:nvSpPr>
              <p:cNvPr id="188430" name="AutoShape 14"/>
              <p:cNvSpPr>
                <a:spLocks noChangeArrowheads="1"/>
              </p:cNvSpPr>
              <p:nvPr/>
            </p:nvSpPr>
            <p:spPr bwMode="auto">
              <a:xfrm>
                <a:off x="960" y="1440"/>
                <a:ext cx="766" cy="171"/>
              </a:xfrm>
              <a:prstGeom prst="roundRect">
                <a:avLst>
                  <a:gd name="adj" fmla="val 588"/>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188431" name="Text Box 15"/>
              <p:cNvSpPr txBox="1">
                <a:spLocks noChangeArrowheads="1"/>
              </p:cNvSpPr>
              <p:nvPr/>
            </p:nvSpPr>
            <p:spPr bwMode="auto">
              <a:xfrm>
                <a:off x="960" y="1440"/>
                <a:ext cx="766" cy="176"/>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Buts</a:t>
                </a:r>
              </a:p>
            </p:txBody>
          </p:sp>
        </p:grpSp>
        <p:sp>
          <p:nvSpPr>
            <p:cNvPr id="188480" name="Line 64"/>
            <p:cNvSpPr>
              <a:spLocks noChangeShapeType="1"/>
            </p:cNvSpPr>
            <p:nvPr/>
          </p:nvSpPr>
          <p:spPr bwMode="auto">
            <a:xfrm flipH="1" flipV="1">
              <a:off x="1247" y="2726"/>
              <a:ext cx="1" cy="44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81" name="Text Box 65"/>
            <p:cNvSpPr txBox="1">
              <a:spLocks noChangeArrowheads="1"/>
            </p:cNvSpPr>
            <p:nvPr/>
          </p:nvSpPr>
          <p:spPr bwMode="auto">
            <a:xfrm>
              <a:off x="912" y="3168"/>
              <a:ext cx="681" cy="288"/>
            </a:xfrm>
            <a:prstGeom prst="rect">
              <a:avLst/>
            </a:prstGeom>
            <a:solidFill>
              <a:srgbClr val="DDDDDD"/>
            </a:solidFill>
            <a:ln>
              <a:noFill/>
            </a:ln>
            <a:effectLst/>
            <a:extLst>
              <a:ext uri="{91240B29-F687-4f45-9708-019B960494DF}">
                <a14:hiddenLine xmlns:a14="http://schemas.microsoft.com/office/drawing/2010/main" w="28575">
                  <a:solidFill>
                    <a:srgbClr val="003366"/>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tx1"/>
                  </a:solidFill>
                  <a:latin typeface="Calibri" charset="0"/>
                </a:rPr>
                <a:t>Engagements externes</a:t>
              </a:r>
              <a:endParaRPr lang="fr-FR" sz="1200" b="1">
                <a:solidFill>
                  <a:schemeClr val="tx1"/>
                </a:solidFill>
                <a:latin typeface="Calibri" charset="0"/>
              </a:endParaRPr>
            </a:p>
          </p:txBody>
        </p:sp>
        <p:sp>
          <p:nvSpPr>
            <p:cNvPr id="188435" name="Line 19"/>
            <p:cNvSpPr>
              <a:spLocks noChangeShapeType="1"/>
            </p:cNvSpPr>
            <p:nvPr/>
          </p:nvSpPr>
          <p:spPr bwMode="auto">
            <a:xfrm flipV="1">
              <a:off x="4896" y="3072"/>
              <a:ext cx="0"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61" name="Group 45"/>
            <p:cNvGrpSpPr>
              <a:grpSpLocks/>
            </p:cNvGrpSpPr>
            <p:nvPr/>
          </p:nvGrpSpPr>
          <p:grpSpPr bwMode="auto">
            <a:xfrm>
              <a:off x="4468" y="1682"/>
              <a:ext cx="635" cy="173"/>
              <a:chOff x="960" y="1440"/>
              <a:chExt cx="766" cy="176"/>
            </a:xfrm>
          </p:grpSpPr>
          <p:sp>
            <p:nvSpPr>
              <p:cNvPr id="188462" name="AutoShape 46"/>
              <p:cNvSpPr>
                <a:spLocks noChangeArrowheads="1"/>
              </p:cNvSpPr>
              <p:nvPr/>
            </p:nvSpPr>
            <p:spPr bwMode="auto">
              <a:xfrm>
                <a:off x="960" y="1440"/>
                <a:ext cx="766" cy="171"/>
              </a:xfrm>
              <a:prstGeom prst="roundRect">
                <a:avLst>
                  <a:gd name="adj" fmla="val 588"/>
                </a:avLst>
              </a:prstGeom>
              <a:solidFill>
                <a:srgbClr val="C0C0C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188463" name="Text Box 47"/>
              <p:cNvSpPr txBox="1">
                <a:spLocks noChangeArrowheads="1"/>
              </p:cNvSpPr>
              <p:nvPr/>
            </p:nvSpPr>
            <p:spPr bwMode="auto">
              <a:xfrm>
                <a:off x="960" y="1440"/>
                <a:ext cx="766" cy="176"/>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Buts</a:t>
                </a:r>
              </a:p>
            </p:txBody>
          </p:sp>
        </p:grpSp>
        <p:sp>
          <p:nvSpPr>
            <p:cNvPr id="188467" name="Text Box 51"/>
            <p:cNvSpPr txBox="1">
              <a:spLocks noChangeArrowheads="1"/>
            </p:cNvSpPr>
            <p:nvPr/>
          </p:nvSpPr>
          <p:spPr bwMode="auto">
            <a:xfrm>
              <a:off x="4560" y="3264"/>
              <a:ext cx="681" cy="288"/>
            </a:xfrm>
            <a:prstGeom prst="rect">
              <a:avLst/>
            </a:prstGeom>
            <a:solidFill>
              <a:srgbClr val="DDDDDD"/>
            </a:solidFill>
            <a:ln>
              <a:noFill/>
            </a:ln>
            <a:effectLst/>
            <a:extLst>
              <a:ext uri="{91240B29-F687-4f45-9708-019B960494DF}">
                <a14:hiddenLine xmlns:a14="http://schemas.microsoft.com/office/drawing/2010/main" w="28575">
                  <a:solidFill>
                    <a:srgbClr val="003366"/>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tx1"/>
                  </a:solidFill>
                  <a:latin typeface="Calibri" charset="0"/>
                </a:rPr>
                <a:t>Engagements externes</a:t>
              </a:r>
              <a:endParaRPr lang="fr-FR" sz="1200" b="1">
                <a:solidFill>
                  <a:schemeClr val="tx1"/>
                </a:solidFill>
                <a:latin typeface="Calibri" charset="0"/>
              </a:endParaRPr>
            </a:p>
          </p:txBody>
        </p:sp>
        <p:sp>
          <p:nvSpPr>
            <p:cNvPr id="188476" name="Line 60"/>
            <p:cNvSpPr>
              <a:spLocks noChangeShapeType="1"/>
            </p:cNvSpPr>
            <p:nvPr/>
          </p:nvSpPr>
          <p:spPr bwMode="auto">
            <a:xfrm>
              <a:off x="5088" y="1728"/>
              <a:ext cx="226" cy="40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77" name="Line 61"/>
            <p:cNvSpPr>
              <a:spLocks noChangeShapeType="1"/>
            </p:cNvSpPr>
            <p:nvPr/>
          </p:nvSpPr>
          <p:spPr bwMode="auto">
            <a:xfrm>
              <a:off x="3504" y="1728"/>
              <a:ext cx="96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94" name="Group 78"/>
            <p:cNvGrpSpPr>
              <a:grpSpLocks/>
            </p:cNvGrpSpPr>
            <p:nvPr/>
          </p:nvGrpSpPr>
          <p:grpSpPr bwMode="auto">
            <a:xfrm>
              <a:off x="68" y="1344"/>
              <a:ext cx="5596" cy="2108"/>
              <a:chOff x="68" y="1344"/>
              <a:chExt cx="5596" cy="2108"/>
            </a:xfrm>
          </p:grpSpPr>
          <p:grpSp>
            <p:nvGrpSpPr>
              <p:cNvPr id="188493" name="Group 77"/>
              <p:cNvGrpSpPr>
                <a:grpSpLocks/>
              </p:cNvGrpSpPr>
              <p:nvPr/>
            </p:nvGrpSpPr>
            <p:grpSpPr bwMode="auto">
              <a:xfrm>
                <a:off x="68" y="1344"/>
                <a:ext cx="3436" cy="2108"/>
                <a:chOff x="68" y="1344"/>
                <a:chExt cx="3436" cy="2108"/>
              </a:xfrm>
            </p:grpSpPr>
            <p:sp>
              <p:nvSpPr>
                <p:cNvPr id="188443" name="Line 27"/>
                <p:cNvSpPr>
                  <a:spLocks noChangeShapeType="1"/>
                </p:cNvSpPr>
                <p:nvPr/>
              </p:nvSpPr>
              <p:spPr bwMode="auto">
                <a:xfrm flipV="1">
                  <a:off x="1701" y="1546"/>
                  <a:ext cx="226" cy="195"/>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44" name="Line 28"/>
                <p:cNvSpPr>
                  <a:spLocks noChangeShapeType="1"/>
                </p:cNvSpPr>
                <p:nvPr/>
              </p:nvSpPr>
              <p:spPr bwMode="auto">
                <a:xfrm>
                  <a:off x="1701" y="2726"/>
                  <a:ext cx="226" cy="317"/>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45" name="Text Box 29"/>
                <p:cNvSpPr txBox="1">
                  <a:spLocks noChangeArrowheads="1"/>
                </p:cNvSpPr>
                <p:nvPr/>
              </p:nvSpPr>
              <p:spPr bwMode="auto">
                <a:xfrm>
                  <a:off x="68" y="1546"/>
                  <a:ext cx="670" cy="288"/>
                </a:xfrm>
                <a:prstGeom prst="rect">
                  <a:avLst/>
                </a:prstGeom>
                <a:solidFill>
                  <a:srgbClr val="9ABCDE"/>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Bagage familial</a:t>
                  </a:r>
                </a:p>
              </p:txBody>
            </p:sp>
            <p:sp>
              <p:nvSpPr>
                <p:cNvPr id="188446" name="Text Box 30"/>
                <p:cNvSpPr txBox="1">
                  <a:spLocks noChangeArrowheads="1"/>
                </p:cNvSpPr>
                <p:nvPr/>
              </p:nvSpPr>
              <p:spPr bwMode="auto">
                <a:xfrm>
                  <a:off x="113" y="2090"/>
                  <a:ext cx="624" cy="277"/>
                </a:xfrm>
                <a:prstGeom prst="rect">
                  <a:avLst/>
                </a:prstGeom>
                <a:solidFill>
                  <a:srgbClr val="9ABCDE"/>
                </a:solidFill>
                <a:ln w="9525">
                  <a:solidFill>
                    <a:srgbClr val="9ABCDE"/>
                  </a:solidFill>
                  <a:miter lim="800000"/>
                  <a:headEnd/>
                  <a:tailEnd/>
                </a:ln>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Aptitudes</a:t>
                  </a:r>
                </a:p>
                <a:p>
                  <a:pPr algn="ctr">
                    <a:spcBef>
                      <a:spcPts val="750"/>
                    </a:spcBef>
                    <a:buClr>
                      <a:srgbClr val="000000"/>
                    </a:buClr>
                    <a:buSzPct val="100000"/>
                    <a:buFont typeface="Verdana" charset="0"/>
                    <a:buNone/>
                  </a:pPr>
                  <a:endParaRPr lang="en-GB" sz="400" b="1">
                    <a:latin typeface="Calibri" charset="0"/>
                  </a:endParaRPr>
                </a:p>
              </p:txBody>
            </p:sp>
            <p:grpSp>
              <p:nvGrpSpPr>
                <p:cNvPr id="188447" name="Group 31"/>
                <p:cNvGrpSpPr>
                  <a:grpSpLocks/>
                </p:cNvGrpSpPr>
                <p:nvPr/>
              </p:nvGrpSpPr>
              <p:grpSpPr bwMode="auto">
                <a:xfrm>
                  <a:off x="113" y="2589"/>
                  <a:ext cx="657" cy="336"/>
                  <a:chOff x="96" y="2544"/>
                  <a:chExt cx="718" cy="401"/>
                </a:xfrm>
              </p:grpSpPr>
              <p:sp>
                <p:nvSpPr>
                  <p:cNvPr id="188448" name="AutoShape 32"/>
                  <p:cNvSpPr>
                    <a:spLocks noChangeArrowheads="1"/>
                  </p:cNvSpPr>
                  <p:nvPr/>
                </p:nvSpPr>
                <p:spPr bwMode="auto">
                  <a:xfrm>
                    <a:off x="96" y="2544"/>
                    <a:ext cx="718" cy="401"/>
                  </a:xfrm>
                  <a:prstGeom prst="roundRect">
                    <a:avLst>
                      <a:gd name="adj" fmla="val 250"/>
                    </a:avLst>
                  </a:prstGeom>
                  <a:solidFill>
                    <a:srgbClr val="9ABCDE"/>
                  </a:solidFill>
                  <a:ln w="9525">
                    <a:solidFill>
                      <a:srgbClr val="9ABCDE"/>
                    </a:solidFill>
                    <a:round/>
                    <a:headEnd/>
                    <a:tailEnd/>
                  </a:ln>
                </p:spPr>
                <p:txBody>
                  <a:bodyPr wrap="none" anchor="ctr"/>
                  <a:lstStyle/>
                  <a:p>
                    <a:endParaRPr lang="fr-FR"/>
                  </a:p>
                </p:txBody>
              </p:sp>
              <p:sp>
                <p:nvSpPr>
                  <p:cNvPr id="188449" name="Text Box 33"/>
                  <p:cNvSpPr txBox="1">
                    <a:spLocks noChangeArrowheads="1"/>
                  </p:cNvSpPr>
                  <p:nvPr/>
                </p:nvSpPr>
                <p:spPr bwMode="auto">
                  <a:xfrm>
                    <a:off x="96" y="2544"/>
                    <a:ext cx="718" cy="351"/>
                  </a:xfrm>
                  <a:prstGeom prst="rect">
                    <a:avLst/>
                  </a:prstGeom>
                  <a:solidFill>
                    <a:srgbClr val="9ABCDE"/>
                  </a:solidFill>
                  <a:ln w="9525">
                    <a:solidFill>
                      <a:srgbClr val="9ABCDE"/>
                    </a:solidFill>
                    <a:miter lim="800000"/>
                    <a:headEnd/>
                    <a:tailEnd/>
                  </a:ln>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Passé scolaire</a:t>
                    </a:r>
                  </a:p>
                </p:txBody>
              </p:sp>
            </p:grpSp>
            <p:sp>
              <p:nvSpPr>
                <p:cNvPr id="188450" name="Line 34"/>
                <p:cNvSpPr>
                  <a:spLocks noChangeShapeType="1"/>
                </p:cNvSpPr>
                <p:nvPr/>
              </p:nvSpPr>
              <p:spPr bwMode="auto">
                <a:xfrm>
                  <a:off x="748" y="1637"/>
                  <a:ext cx="182" cy="136"/>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1" name="Line 35"/>
                <p:cNvSpPr>
                  <a:spLocks noChangeShapeType="1"/>
                </p:cNvSpPr>
                <p:nvPr/>
              </p:nvSpPr>
              <p:spPr bwMode="auto">
                <a:xfrm>
                  <a:off x="748" y="2227"/>
                  <a:ext cx="182" cy="0"/>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2" name="Line 36"/>
                <p:cNvSpPr>
                  <a:spLocks noChangeShapeType="1"/>
                </p:cNvSpPr>
                <p:nvPr/>
              </p:nvSpPr>
              <p:spPr bwMode="auto">
                <a:xfrm flipV="1">
                  <a:off x="768" y="2635"/>
                  <a:ext cx="162" cy="149"/>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3" name="Line 37"/>
                <p:cNvSpPr>
                  <a:spLocks noChangeShapeType="1"/>
                </p:cNvSpPr>
                <p:nvPr/>
              </p:nvSpPr>
              <p:spPr bwMode="auto">
                <a:xfrm>
                  <a:off x="384" y="1824"/>
                  <a:ext cx="0" cy="248"/>
                </a:xfrm>
                <a:prstGeom prst="line">
                  <a:avLst/>
                </a:prstGeom>
                <a:noFill/>
                <a:ln w="936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4" name="Line 38"/>
                <p:cNvSpPr>
                  <a:spLocks noChangeShapeType="1"/>
                </p:cNvSpPr>
                <p:nvPr/>
              </p:nvSpPr>
              <p:spPr bwMode="auto">
                <a:xfrm>
                  <a:off x="384" y="2352"/>
                  <a:ext cx="0" cy="226"/>
                </a:xfrm>
                <a:prstGeom prst="line">
                  <a:avLst/>
                </a:prstGeom>
                <a:noFill/>
                <a:ln w="9360">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7" name="AutoShape 41"/>
                <p:cNvSpPr>
                  <a:spLocks noChangeArrowheads="1"/>
                </p:cNvSpPr>
                <p:nvPr/>
              </p:nvSpPr>
              <p:spPr bwMode="auto">
                <a:xfrm>
                  <a:off x="930" y="1728"/>
                  <a:ext cx="768" cy="998"/>
                </a:xfrm>
                <a:prstGeom prst="roundRect">
                  <a:avLst>
                    <a:gd name="adj" fmla="val 102"/>
                  </a:avLst>
                </a:prstGeom>
                <a:noFill/>
                <a:ln w="936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grpSp>
              <p:nvGrpSpPr>
                <p:cNvPr id="188458" name="Group 42"/>
                <p:cNvGrpSpPr>
                  <a:grpSpLocks/>
                </p:cNvGrpSpPr>
                <p:nvPr/>
              </p:nvGrpSpPr>
              <p:grpSpPr bwMode="auto">
                <a:xfrm>
                  <a:off x="975" y="2181"/>
                  <a:ext cx="635" cy="519"/>
                  <a:chOff x="4080" y="2064"/>
                  <a:chExt cx="862" cy="458"/>
                </a:xfrm>
              </p:grpSpPr>
              <p:sp>
                <p:nvSpPr>
                  <p:cNvPr id="188459" name="AutoShape 43"/>
                  <p:cNvSpPr>
                    <a:spLocks noChangeArrowheads="1"/>
                  </p:cNvSpPr>
                  <p:nvPr/>
                </p:nvSpPr>
                <p:spPr bwMode="auto">
                  <a:xfrm>
                    <a:off x="4080" y="2064"/>
                    <a:ext cx="862" cy="401"/>
                  </a:xfrm>
                  <a:prstGeom prst="roundRect">
                    <a:avLst>
                      <a:gd name="adj" fmla="val 250"/>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188460" name="Text Box 44"/>
                  <p:cNvSpPr txBox="1">
                    <a:spLocks noChangeArrowheads="1"/>
                  </p:cNvSpPr>
                  <p:nvPr/>
                </p:nvSpPr>
                <p:spPr bwMode="auto">
                  <a:xfrm>
                    <a:off x="4080" y="2064"/>
                    <a:ext cx="862" cy="45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Engagement envers le but et l’institution</a:t>
                    </a:r>
                  </a:p>
                </p:txBody>
              </p:sp>
            </p:grpSp>
            <p:sp>
              <p:nvSpPr>
                <p:cNvPr id="188427" name="Line 11"/>
                <p:cNvSpPr>
                  <a:spLocks noChangeShapeType="1"/>
                </p:cNvSpPr>
                <p:nvPr/>
              </p:nvSpPr>
              <p:spPr bwMode="auto">
                <a:xfrm>
                  <a:off x="2696" y="1728"/>
                  <a:ext cx="136" cy="0"/>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28" name="Line 12"/>
                <p:cNvSpPr>
                  <a:spLocks noChangeShapeType="1"/>
                </p:cNvSpPr>
                <p:nvPr/>
              </p:nvSpPr>
              <p:spPr bwMode="auto">
                <a:xfrm>
                  <a:off x="2696" y="2907"/>
                  <a:ext cx="182" cy="0"/>
                </a:xfrm>
                <a:prstGeom prst="line">
                  <a:avLst/>
                </a:prstGeom>
                <a:noFill/>
                <a:ln w="9525">
                  <a:solidFill>
                    <a:srgbClr val="9ABCDE"/>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36" name="AutoShape 20"/>
                <p:cNvSpPr>
                  <a:spLocks noChangeArrowheads="1"/>
                </p:cNvSpPr>
                <p:nvPr/>
              </p:nvSpPr>
              <p:spPr bwMode="auto">
                <a:xfrm>
                  <a:off x="1920" y="1344"/>
                  <a:ext cx="768" cy="864"/>
                </a:xfrm>
                <a:prstGeom prst="roundRect">
                  <a:avLst>
                    <a:gd name="adj" fmla="val 102"/>
                  </a:avLst>
                </a:prstGeom>
                <a:solidFill>
                  <a:schemeClr val="bg1"/>
                </a:solidFill>
                <a:ln w="9360">
                  <a:solidFill>
                    <a:srgbClr val="9ABCDE"/>
                  </a:solidFill>
                  <a:round/>
                  <a:headEnd/>
                  <a:tailEnd/>
                </a:ln>
              </p:spPr>
              <p:txBody>
                <a:bodyPr wrap="none" anchor="ctr"/>
                <a:lstStyle/>
                <a:p>
                  <a:endParaRPr lang="fr-FR"/>
                </a:p>
              </p:txBody>
            </p:sp>
            <p:grpSp>
              <p:nvGrpSpPr>
                <p:cNvPr id="188437" name="Group 21"/>
                <p:cNvGrpSpPr>
                  <a:grpSpLocks/>
                </p:cNvGrpSpPr>
                <p:nvPr/>
              </p:nvGrpSpPr>
              <p:grpSpPr bwMode="auto">
                <a:xfrm>
                  <a:off x="2832" y="1592"/>
                  <a:ext cx="672" cy="288"/>
                  <a:chOff x="3120" y="1296"/>
                  <a:chExt cx="766" cy="288"/>
                </a:xfrm>
              </p:grpSpPr>
              <p:sp>
                <p:nvSpPr>
                  <p:cNvPr id="188438" name="AutoShape 22"/>
                  <p:cNvSpPr>
                    <a:spLocks noChangeArrowheads="1"/>
                  </p:cNvSpPr>
                  <p:nvPr/>
                </p:nvSpPr>
                <p:spPr bwMode="auto">
                  <a:xfrm>
                    <a:off x="3120" y="1296"/>
                    <a:ext cx="766" cy="286"/>
                  </a:xfrm>
                  <a:prstGeom prst="roundRect">
                    <a:avLst>
                      <a:gd name="adj" fmla="val 347"/>
                    </a:avLst>
                  </a:prstGeom>
                  <a:solidFill>
                    <a:srgbClr val="DDDDDD"/>
                  </a:solidFill>
                  <a:ln>
                    <a:noFill/>
                  </a:ln>
                  <a:extLst>
                    <a:ext uri="{91240B29-F687-4f45-9708-019B960494DF}">
                      <a14:hiddenLine xmlns:a14="http://schemas.microsoft.com/office/drawing/2010/main" w="9525">
                        <a:solidFill>
                          <a:srgbClr val="003366"/>
                        </a:solidFill>
                        <a:round/>
                        <a:headEnd/>
                        <a:tailEnd/>
                      </a14:hiddenLine>
                    </a:ext>
                  </a:extLst>
                </p:spPr>
                <p:txBody>
                  <a:bodyPr wrap="none" anchor="ctr"/>
                  <a:lstStyle/>
                  <a:p>
                    <a:endParaRPr lang="fr-FR"/>
                  </a:p>
                </p:txBody>
              </p:sp>
              <p:sp>
                <p:nvSpPr>
                  <p:cNvPr id="188439" name="Text Box 23"/>
                  <p:cNvSpPr txBox="1">
                    <a:spLocks noChangeArrowheads="1"/>
                  </p:cNvSpPr>
                  <p:nvPr/>
                </p:nvSpPr>
                <p:spPr bwMode="auto">
                  <a:xfrm>
                    <a:off x="3120" y="1296"/>
                    <a:ext cx="766" cy="288"/>
                  </a:xfrm>
                  <a:prstGeom prst="rect">
                    <a:avLst/>
                  </a:prstGeom>
                  <a:solidFill>
                    <a:srgbClr val="DDDDDD"/>
                  </a:solidFill>
                  <a:ln>
                    <a:noFill/>
                  </a:ln>
                  <a:extLst>
                    <a:ext uri="{91240B29-F687-4f45-9708-019B960494DF}">
                      <a14:hiddenLine xmlns:a14="http://schemas.microsoft.com/office/drawing/2010/main" w="9525">
                        <a:solidFill>
                          <a:srgbClr val="003366"/>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Intégration académique</a:t>
                    </a:r>
                  </a:p>
                </p:txBody>
              </p:sp>
            </p:grpSp>
            <p:sp>
              <p:nvSpPr>
                <p:cNvPr id="188440" name="AutoShape 24"/>
                <p:cNvSpPr>
                  <a:spLocks noChangeArrowheads="1"/>
                </p:cNvSpPr>
                <p:nvPr/>
              </p:nvSpPr>
              <p:spPr bwMode="auto">
                <a:xfrm>
                  <a:off x="1927" y="2499"/>
                  <a:ext cx="761" cy="953"/>
                </a:xfrm>
                <a:prstGeom prst="roundRect">
                  <a:avLst>
                    <a:gd name="adj" fmla="val 97"/>
                  </a:avLst>
                </a:prstGeom>
                <a:noFill/>
                <a:ln w="9360">
                  <a:solidFill>
                    <a:srgbClr val="9ABCDE"/>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fr-FR"/>
                </a:p>
              </p:txBody>
            </p:sp>
            <p:sp>
              <p:nvSpPr>
                <p:cNvPr id="188441" name="Text Box 25"/>
                <p:cNvSpPr txBox="1">
                  <a:spLocks noChangeArrowheads="1"/>
                </p:cNvSpPr>
                <p:nvPr/>
              </p:nvSpPr>
              <p:spPr bwMode="auto">
                <a:xfrm>
                  <a:off x="2018" y="3088"/>
                  <a:ext cx="63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spcBef>
                      <a:spcPts val="750"/>
                    </a:spcBef>
                    <a:buClr>
                      <a:srgbClr val="000000"/>
                    </a:buClr>
                    <a:buSzPct val="100000"/>
                    <a:buFont typeface="Verdana" charset="0"/>
                    <a:buNone/>
                  </a:pPr>
                  <a:r>
                    <a:rPr lang="fr-FR" sz="1200" b="1">
                      <a:latin typeface="Calibri" charset="0"/>
                    </a:rPr>
                    <a:t>Système</a:t>
                  </a:r>
                  <a:r>
                    <a:rPr lang="en-GB" sz="1200" b="1">
                      <a:latin typeface="Calibri" charset="0"/>
                    </a:rPr>
                    <a:t> social</a:t>
                  </a:r>
                </a:p>
              </p:txBody>
            </p:sp>
            <p:sp>
              <p:nvSpPr>
                <p:cNvPr id="188468" name="Line 52"/>
                <p:cNvSpPr>
                  <a:spLocks noChangeShapeType="1"/>
                </p:cNvSpPr>
                <p:nvPr/>
              </p:nvSpPr>
              <p:spPr bwMode="auto">
                <a:xfrm>
                  <a:off x="3072" y="1928"/>
                  <a:ext cx="0" cy="771"/>
                </a:xfrm>
                <a:prstGeom prst="line">
                  <a:avLst/>
                </a:prstGeom>
                <a:noFill/>
                <a:ln w="9525">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82" name="Text Box 66"/>
                <p:cNvSpPr txBox="1">
                  <a:spLocks noChangeArrowheads="1"/>
                </p:cNvSpPr>
                <p:nvPr/>
              </p:nvSpPr>
              <p:spPr bwMode="auto">
                <a:xfrm>
                  <a:off x="2877" y="2726"/>
                  <a:ext cx="624" cy="288"/>
                </a:xfrm>
                <a:prstGeom prst="rect">
                  <a:avLst/>
                </a:prstGeom>
                <a:solidFill>
                  <a:srgbClr val="336699"/>
                </a:solidFill>
                <a:ln>
                  <a:noFill/>
                </a:ln>
                <a:effectLst/>
                <a:extLst>
                  <a:ext uri="{91240B29-F687-4f45-9708-019B960494DF}">
                    <a14:hiddenLine xmlns:a14="http://schemas.microsoft.com/office/drawing/2010/main" w="28575">
                      <a:solidFill>
                        <a:srgbClr val="003366"/>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bg1"/>
                      </a:solidFill>
                      <a:latin typeface="Calibri" charset="0"/>
                    </a:rPr>
                    <a:t>Intégration sociale</a:t>
                  </a:r>
                  <a:endParaRPr lang="fr-FR" sz="1200" b="1">
                    <a:solidFill>
                      <a:schemeClr val="bg1"/>
                    </a:solidFill>
                    <a:latin typeface="Calibri" charset="0"/>
                  </a:endParaRPr>
                </a:p>
              </p:txBody>
            </p:sp>
            <p:sp>
              <p:nvSpPr>
                <p:cNvPr id="188484" name="Text Box 68"/>
                <p:cNvSpPr txBox="1">
                  <a:spLocks noChangeArrowheads="1"/>
                </p:cNvSpPr>
                <p:nvPr/>
              </p:nvSpPr>
              <p:spPr bwMode="auto">
                <a:xfrm>
                  <a:off x="1968" y="1392"/>
                  <a:ext cx="63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spcBef>
                      <a:spcPts val="750"/>
                    </a:spcBef>
                    <a:buClr>
                      <a:srgbClr val="000000"/>
                    </a:buClr>
                    <a:buSzPct val="100000"/>
                    <a:buFont typeface="Verdana" charset="0"/>
                    <a:buNone/>
                  </a:pPr>
                  <a:r>
                    <a:rPr lang="fr-FR" sz="1200" b="1">
                      <a:latin typeface="Calibri" charset="0"/>
                    </a:rPr>
                    <a:t>Système</a:t>
                  </a:r>
                  <a:r>
                    <a:rPr lang="en-GB" sz="1200" b="1">
                      <a:latin typeface="Calibri" charset="0"/>
                    </a:rPr>
                    <a:t> académique</a:t>
                  </a:r>
                </a:p>
              </p:txBody>
            </p:sp>
          </p:grpSp>
          <p:sp>
            <p:nvSpPr>
              <p:cNvPr id="188456" name="Text Box 40"/>
              <p:cNvSpPr txBox="1">
                <a:spLocks noChangeArrowheads="1"/>
              </p:cNvSpPr>
              <p:nvPr/>
            </p:nvSpPr>
            <p:spPr bwMode="auto">
              <a:xfrm>
                <a:off x="5012" y="2181"/>
                <a:ext cx="652" cy="173"/>
              </a:xfrm>
              <a:prstGeom prst="rect">
                <a:avLst/>
              </a:prstGeom>
              <a:solidFill>
                <a:srgbClr val="9ABCDE"/>
              </a:solidFill>
              <a:ln>
                <a:noFill/>
              </a:ln>
              <a:effectLst/>
              <a:extLst>
                <a:ext uri="{91240B29-F687-4f45-9708-019B960494DF}">
                  <a14:hiddenLine xmlns:a14="http://schemas.microsoft.com/office/drawing/2010/main" w="9525">
                    <a:solidFill>
                      <a:srgbClr val="33CCCC"/>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tx1"/>
                    </a:solidFill>
                    <a:latin typeface="Calibri" charset="0"/>
                  </a:rPr>
                  <a:t>Persévérance</a:t>
                </a:r>
              </a:p>
            </p:txBody>
          </p:sp>
          <p:grpSp>
            <p:nvGrpSpPr>
              <p:cNvPr id="188464" name="Group 48"/>
              <p:cNvGrpSpPr>
                <a:grpSpLocks/>
              </p:cNvGrpSpPr>
              <p:nvPr/>
            </p:nvGrpSpPr>
            <p:grpSpPr bwMode="auto">
              <a:xfrm>
                <a:off x="4560" y="2544"/>
                <a:ext cx="635" cy="519"/>
                <a:chOff x="4080" y="2064"/>
                <a:chExt cx="862" cy="458"/>
              </a:xfrm>
            </p:grpSpPr>
            <p:sp>
              <p:nvSpPr>
                <p:cNvPr id="188465" name="AutoShape 49"/>
                <p:cNvSpPr>
                  <a:spLocks noChangeArrowheads="1"/>
                </p:cNvSpPr>
                <p:nvPr/>
              </p:nvSpPr>
              <p:spPr bwMode="auto">
                <a:xfrm>
                  <a:off x="4080" y="2064"/>
                  <a:ext cx="862" cy="401"/>
                </a:xfrm>
                <a:prstGeom prst="roundRect">
                  <a:avLst>
                    <a:gd name="adj" fmla="val 250"/>
                  </a:avLst>
                </a:prstGeom>
                <a:solidFill>
                  <a:srgbClr val="DDDDD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fr-FR"/>
                </a:p>
              </p:txBody>
            </p:sp>
            <p:sp>
              <p:nvSpPr>
                <p:cNvPr id="188466" name="Text Box 50"/>
                <p:cNvSpPr txBox="1">
                  <a:spLocks noChangeArrowheads="1"/>
                </p:cNvSpPr>
                <p:nvPr/>
              </p:nvSpPr>
              <p:spPr bwMode="auto">
                <a:xfrm>
                  <a:off x="4080" y="2064"/>
                  <a:ext cx="862" cy="458"/>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lgn="ctr">
                    <a:spcBef>
                      <a:spcPts val="750"/>
                    </a:spcBef>
                    <a:buClr>
                      <a:srgbClr val="000000"/>
                    </a:buClr>
                    <a:buSzPct val="100000"/>
                    <a:buFont typeface="Verdana" charset="0"/>
                    <a:buNone/>
                  </a:pPr>
                  <a:r>
                    <a:rPr lang="en-GB" sz="1200" b="1">
                      <a:latin typeface="Calibri" charset="0"/>
                    </a:rPr>
                    <a:t>Engagement envers le but et l’institution</a:t>
                  </a:r>
                </a:p>
              </p:txBody>
            </p:sp>
          </p:grpSp>
          <p:sp>
            <p:nvSpPr>
              <p:cNvPr id="188478" name="Line 62"/>
              <p:cNvSpPr>
                <a:spLocks noChangeShapeType="1"/>
              </p:cNvSpPr>
              <p:nvPr/>
            </p:nvSpPr>
            <p:spPr bwMode="auto">
              <a:xfrm>
                <a:off x="3456" y="2880"/>
                <a:ext cx="1104"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79" name="Line 63"/>
              <p:cNvSpPr>
                <a:spLocks noChangeShapeType="1"/>
              </p:cNvSpPr>
              <p:nvPr/>
            </p:nvSpPr>
            <p:spPr bwMode="auto">
              <a:xfrm flipV="1">
                <a:off x="5193" y="2363"/>
                <a:ext cx="182" cy="363"/>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grpSp>
      <p:grpSp>
        <p:nvGrpSpPr>
          <p:cNvPr id="188501" name="Group 85"/>
          <p:cNvGrpSpPr>
            <a:grpSpLocks/>
          </p:cNvGrpSpPr>
          <p:nvPr/>
        </p:nvGrpSpPr>
        <p:grpSpPr bwMode="auto">
          <a:xfrm>
            <a:off x="2700338" y="2743200"/>
            <a:ext cx="5284787" cy="1943100"/>
            <a:chOff x="1701" y="1728"/>
            <a:chExt cx="3329" cy="1224"/>
          </a:xfrm>
        </p:grpSpPr>
        <p:sp>
          <p:nvSpPr>
            <p:cNvPr id="188475" name="Line 59"/>
            <p:cNvSpPr>
              <a:spLocks noChangeShapeType="1"/>
            </p:cNvSpPr>
            <p:nvPr/>
          </p:nvSpPr>
          <p:spPr bwMode="auto">
            <a:xfrm flipV="1">
              <a:off x="4332" y="1818"/>
              <a:ext cx="136" cy="31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99" name="Group 83"/>
            <p:cNvGrpSpPr>
              <a:grpSpLocks/>
            </p:cNvGrpSpPr>
            <p:nvPr/>
          </p:nvGrpSpPr>
          <p:grpSpPr bwMode="auto">
            <a:xfrm>
              <a:off x="1701" y="1728"/>
              <a:ext cx="3329" cy="1224"/>
              <a:chOff x="1701" y="1728"/>
              <a:chExt cx="3329" cy="1224"/>
            </a:xfrm>
          </p:grpSpPr>
          <p:sp>
            <p:nvSpPr>
              <p:cNvPr id="188490" name="Line 74"/>
              <p:cNvSpPr>
                <a:spLocks noChangeShapeType="1"/>
              </p:cNvSpPr>
              <p:nvPr/>
            </p:nvSpPr>
            <p:spPr bwMode="auto">
              <a:xfrm>
                <a:off x="4224" y="2496"/>
                <a:ext cx="336" cy="19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97" name="Group 81"/>
              <p:cNvGrpSpPr>
                <a:grpSpLocks/>
              </p:cNvGrpSpPr>
              <p:nvPr/>
            </p:nvGrpSpPr>
            <p:grpSpPr bwMode="auto">
              <a:xfrm>
                <a:off x="1701" y="1728"/>
                <a:ext cx="3329" cy="1224"/>
                <a:chOff x="1701" y="1728"/>
                <a:chExt cx="3329" cy="1224"/>
              </a:xfrm>
            </p:grpSpPr>
            <p:sp>
              <p:nvSpPr>
                <p:cNvPr id="188470" name="Line 54"/>
                <p:cNvSpPr>
                  <a:spLocks noChangeShapeType="1"/>
                </p:cNvSpPr>
                <p:nvPr/>
              </p:nvSpPr>
              <p:spPr bwMode="auto">
                <a:xfrm>
                  <a:off x="1701" y="2317"/>
                  <a:ext cx="27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96" name="Group 80"/>
                <p:cNvGrpSpPr>
                  <a:grpSpLocks/>
                </p:cNvGrpSpPr>
                <p:nvPr/>
              </p:nvGrpSpPr>
              <p:grpSpPr bwMode="auto">
                <a:xfrm>
                  <a:off x="1973" y="1728"/>
                  <a:ext cx="3057" cy="1224"/>
                  <a:chOff x="1973" y="1728"/>
                  <a:chExt cx="3057" cy="1224"/>
                </a:xfrm>
              </p:grpSpPr>
              <p:sp>
                <p:nvSpPr>
                  <p:cNvPr id="188442" name="Line 26"/>
                  <p:cNvSpPr>
                    <a:spLocks noChangeShapeType="1"/>
                  </p:cNvSpPr>
                  <p:nvPr/>
                </p:nvSpPr>
                <p:spPr bwMode="auto">
                  <a:xfrm flipV="1">
                    <a:off x="2592" y="2312"/>
                    <a:ext cx="672" cy="0"/>
                  </a:xfrm>
                  <a:prstGeom prst="line">
                    <a:avLst/>
                  </a:prstGeom>
                  <a:noFill/>
                  <a:ln w="9360">
                    <a:solidFill>
                      <a:srgbClr val="9ABCDE"/>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55" name="Line 39"/>
                  <p:cNvSpPr>
                    <a:spLocks noChangeShapeType="1"/>
                  </p:cNvSpPr>
                  <p:nvPr/>
                </p:nvSpPr>
                <p:spPr bwMode="auto">
                  <a:xfrm>
                    <a:off x="3504" y="1784"/>
                    <a:ext cx="182" cy="317"/>
                  </a:xfrm>
                  <a:prstGeom prst="line">
                    <a:avLst/>
                  </a:prstGeom>
                  <a:noFill/>
                  <a:ln w="936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fr-FR"/>
                  </a:p>
                </p:txBody>
              </p:sp>
              <p:sp>
                <p:nvSpPr>
                  <p:cNvPr id="188471" name="Text Box 55"/>
                  <p:cNvSpPr txBox="1">
                    <a:spLocks noChangeArrowheads="1"/>
                  </p:cNvSpPr>
                  <p:nvPr/>
                </p:nvSpPr>
                <p:spPr bwMode="auto">
                  <a:xfrm>
                    <a:off x="3264" y="2120"/>
                    <a:ext cx="672" cy="403"/>
                  </a:xfrm>
                  <a:prstGeom prst="rect">
                    <a:avLst/>
                  </a:prstGeom>
                  <a:solidFill>
                    <a:srgbClr val="9ABCDE"/>
                  </a:solidFill>
                  <a:ln>
                    <a:noFill/>
                  </a:ln>
                  <a:effectLst/>
                  <a:extLst>
                    <a:ext uri="{91240B29-F687-4f45-9708-019B960494DF}">
                      <a14:hiddenLine xmlns:a14="http://schemas.microsoft.com/office/drawing/2010/main" w="28575">
                        <a:solidFill>
                          <a:srgbClr val="003366"/>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tx1"/>
                        </a:solidFill>
                        <a:latin typeface="Calibri" charset="0"/>
                      </a:rPr>
                      <a:t>La qualité de l’engagement académique</a:t>
                    </a:r>
                    <a:endParaRPr lang="fr-FR" sz="1200" b="1">
                      <a:solidFill>
                        <a:schemeClr val="tx1"/>
                      </a:solidFill>
                      <a:latin typeface="Calibri" charset="0"/>
                    </a:endParaRPr>
                  </a:p>
                </p:txBody>
              </p:sp>
              <p:sp>
                <p:nvSpPr>
                  <p:cNvPr id="188485" name="Line 69"/>
                  <p:cNvSpPr>
                    <a:spLocks noChangeShapeType="1"/>
                  </p:cNvSpPr>
                  <p:nvPr/>
                </p:nvSpPr>
                <p:spPr bwMode="auto">
                  <a:xfrm flipV="1">
                    <a:off x="3504" y="2496"/>
                    <a:ext cx="192" cy="240"/>
                  </a:xfrm>
                  <a:prstGeom prst="line">
                    <a:avLst/>
                  </a:prstGeom>
                  <a:noFill/>
                  <a:ln w="9525">
                    <a:solidFill>
                      <a:srgbClr val="9ABCD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74" name="Line 58"/>
                  <p:cNvSpPr>
                    <a:spLocks noChangeShapeType="1"/>
                  </p:cNvSpPr>
                  <p:nvPr/>
                </p:nvSpPr>
                <p:spPr bwMode="auto">
                  <a:xfrm>
                    <a:off x="3936" y="2304"/>
                    <a:ext cx="144" cy="0"/>
                  </a:xfrm>
                  <a:prstGeom prst="line">
                    <a:avLst/>
                  </a:prstGeom>
                  <a:noFill/>
                  <a:ln w="9525">
                    <a:solidFill>
                      <a:srgbClr val="9ABCD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88472" name="Text Box 56"/>
                  <p:cNvSpPr txBox="1">
                    <a:spLocks noChangeArrowheads="1"/>
                  </p:cNvSpPr>
                  <p:nvPr/>
                </p:nvSpPr>
                <p:spPr bwMode="auto">
                  <a:xfrm>
                    <a:off x="4080" y="2136"/>
                    <a:ext cx="768" cy="346"/>
                  </a:xfrm>
                  <a:prstGeom prst="rect">
                    <a:avLst/>
                  </a:prstGeom>
                  <a:solidFill>
                    <a:srgbClr val="C0C0C0"/>
                  </a:solidFill>
                  <a:ln>
                    <a:noFill/>
                  </a:ln>
                  <a:effectLst/>
                  <a:extLst>
                    <a:ext uri="{91240B29-F687-4f45-9708-019B960494DF}">
                      <a14:hiddenLine xmlns:a14="http://schemas.microsoft.com/office/drawing/2010/main" w="28575">
                        <a:solidFill>
                          <a:srgbClr val="003366"/>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0" hangingPunct="0">
                      <a:spcBef>
                        <a:spcPct val="50000"/>
                      </a:spcBef>
                      <a:buClrTx/>
                      <a:buSzTx/>
                      <a:buFontTx/>
                      <a:buNone/>
                    </a:pPr>
                    <a:r>
                      <a:rPr lang="fr-BE" sz="1200" b="1">
                        <a:solidFill>
                          <a:schemeClr val="tx1"/>
                        </a:solidFill>
                        <a:latin typeface="Calibri" charset="0"/>
                      </a:rPr>
                      <a:t>L’apprentissage</a:t>
                    </a:r>
                    <a:endParaRPr lang="fr-BE" sz="400" b="1">
                      <a:solidFill>
                        <a:schemeClr val="tx1"/>
                      </a:solidFill>
                      <a:latin typeface="Calibri" charset="0"/>
                    </a:endParaRPr>
                  </a:p>
                  <a:p>
                    <a:pPr algn="ctr" eaLnBrk="0" hangingPunct="0">
                      <a:spcBef>
                        <a:spcPct val="50000"/>
                      </a:spcBef>
                      <a:buClrTx/>
                      <a:buSzTx/>
                      <a:buFontTx/>
                      <a:buNone/>
                    </a:pPr>
                    <a:endParaRPr lang="fr-FR" sz="1200" b="1">
                      <a:solidFill>
                        <a:schemeClr val="tx1"/>
                      </a:solidFill>
                      <a:latin typeface="Calibri" charset="0"/>
                    </a:endParaRPr>
                  </a:p>
                </p:txBody>
              </p:sp>
              <p:sp>
                <p:nvSpPr>
                  <p:cNvPr id="188473" name="Line 57"/>
                  <p:cNvSpPr>
                    <a:spLocks noChangeShapeType="1"/>
                  </p:cNvSpPr>
                  <p:nvPr/>
                </p:nvSpPr>
                <p:spPr bwMode="auto">
                  <a:xfrm>
                    <a:off x="4848" y="2256"/>
                    <a:ext cx="182" cy="0"/>
                  </a:xfrm>
                  <a:prstGeom prst="line">
                    <a:avLst/>
                  </a:prstGeom>
                  <a:noFill/>
                  <a:ln w="9525">
                    <a:solidFill>
                      <a:srgbClr val="9ABCDE"/>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188495" name="Group 79"/>
                  <p:cNvGrpSpPr>
                    <a:grpSpLocks/>
                  </p:cNvGrpSpPr>
                  <p:nvPr/>
                </p:nvGrpSpPr>
                <p:grpSpPr bwMode="auto">
                  <a:xfrm>
                    <a:off x="1973" y="1728"/>
                    <a:ext cx="667" cy="1224"/>
                    <a:chOff x="1973" y="1728"/>
                    <a:chExt cx="667" cy="1224"/>
                  </a:xfrm>
                </p:grpSpPr>
                <p:sp>
                  <p:nvSpPr>
                    <p:cNvPr id="188469" name="AutoShape 53"/>
                    <p:cNvSpPr>
                      <a:spLocks noChangeArrowheads="1"/>
                    </p:cNvSpPr>
                    <p:nvPr/>
                  </p:nvSpPr>
                  <p:spPr bwMode="auto">
                    <a:xfrm>
                      <a:off x="1973" y="1728"/>
                      <a:ext cx="667" cy="1224"/>
                    </a:xfrm>
                    <a:prstGeom prst="roundRect">
                      <a:avLst>
                        <a:gd name="adj" fmla="val 97"/>
                      </a:avLst>
                    </a:prstGeom>
                    <a:solidFill>
                      <a:srgbClr val="9ABCDE"/>
                    </a:solidFill>
                    <a:ln w="9360">
                      <a:solidFill>
                        <a:srgbClr val="9ABCDE"/>
                      </a:solidFill>
                      <a:round/>
                      <a:headEnd/>
                      <a:tailEnd/>
                    </a:ln>
                  </p:spPr>
                  <p:txBody>
                    <a:bodyPr wrap="none" anchor="ctr"/>
                    <a:lstStyle/>
                    <a:p>
                      <a:pPr algn="ctr">
                        <a:spcBef>
                          <a:spcPct val="0"/>
                        </a:spcBef>
                        <a:buClrTx/>
                        <a:buSzTx/>
                        <a:buFontTx/>
                        <a:buNone/>
                      </a:pPr>
                      <a:endParaRPr lang="fr-FR" sz="1800">
                        <a:solidFill>
                          <a:schemeClr val="tx1"/>
                        </a:solidFill>
                        <a:latin typeface="Verdana" charset="0"/>
                      </a:endParaRPr>
                    </a:p>
                  </p:txBody>
                </p:sp>
                <p:sp>
                  <p:nvSpPr>
                    <p:cNvPr id="188483" name="Text Box 67"/>
                    <p:cNvSpPr txBox="1">
                      <a:spLocks noChangeArrowheads="1"/>
                    </p:cNvSpPr>
                    <p:nvPr/>
                  </p:nvSpPr>
                  <p:spPr bwMode="auto">
                    <a:xfrm>
                      <a:off x="2016" y="2160"/>
                      <a:ext cx="528"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1pPr>
                      <a:lvl2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2pPr>
                      <a:lvl3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3pPr>
                      <a:lvl4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4pPr>
                      <a:lvl5pPr>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5pPr>
                      <a:lvl6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6pPr>
                      <a:lvl7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7pPr>
                      <a:lvl8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8pPr>
                      <a:lvl9pPr fontAlgn="base">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ea typeface="ＭＳ Ｐゴシック" charset="0"/>
                        </a:defRPr>
                      </a:lvl9pPr>
                    </a:lstStyle>
                    <a:p>
                      <a:pPr>
                        <a:spcBef>
                          <a:spcPts val="750"/>
                        </a:spcBef>
                        <a:buClr>
                          <a:srgbClr val="000000"/>
                        </a:buClr>
                        <a:buSzPct val="100000"/>
                        <a:buFont typeface="Verdana" charset="0"/>
                        <a:buNone/>
                      </a:pPr>
                      <a:r>
                        <a:rPr lang="en-GB" sz="1200" b="1">
                          <a:latin typeface="Calibri" charset="0"/>
                        </a:rPr>
                        <a:t>La classe</a:t>
                      </a:r>
                    </a:p>
                    <a:p>
                      <a:pPr>
                        <a:spcBef>
                          <a:spcPts val="750"/>
                        </a:spcBef>
                        <a:buClr>
                          <a:srgbClr val="000000"/>
                        </a:buClr>
                        <a:buSzPct val="100000"/>
                        <a:buFont typeface="Verdana" charset="0"/>
                        <a:buNone/>
                      </a:pPr>
                      <a:r>
                        <a:rPr lang="en-GB" sz="1200" b="1">
                          <a:latin typeface="Calibri" charset="0"/>
                        </a:rPr>
                        <a:t>Cours, TP</a:t>
                      </a:r>
                      <a:endParaRPr lang="en-GB" sz="1200" b="1">
                        <a:solidFill>
                          <a:srgbClr val="003366"/>
                        </a:solidFill>
                        <a:latin typeface="Calibri" charset="0"/>
                      </a:endParaRPr>
                    </a:p>
                  </p:txBody>
                </p:sp>
              </p:grpSp>
            </p:grpSp>
          </p:grpSp>
        </p:grpSp>
      </p:grpSp>
    </p:spTree>
    <p:extLst>
      <p:ext uri="{BB962C8B-B14F-4D97-AF65-F5344CB8AC3E}">
        <p14:creationId xmlns:p14="http://schemas.microsoft.com/office/powerpoint/2010/main" val="224769093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1219200" y="304800"/>
            <a:ext cx="7378700" cy="914400"/>
          </a:xfrm>
        </p:spPr>
        <p:txBody>
          <a:bodyPr>
            <a:normAutofit fontScale="90000"/>
          </a:bodyPr>
          <a:lstStyle/>
          <a:p>
            <a:r>
              <a:rPr lang="fr-BE" sz="3200" dirty="0"/>
              <a:t>Cadre pour approcher les questions </a:t>
            </a:r>
            <a:r>
              <a:rPr lang="fr-BE" sz="3200" dirty="0" smtClean="0"/>
              <a:t>d’engagement, de persévérance et de réussite</a:t>
            </a:r>
            <a:endParaRPr lang="fr-FR" sz="3200" dirty="0"/>
          </a:p>
        </p:txBody>
      </p:sp>
      <p:sp>
        <p:nvSpPr>
          <p:cNvPr id="91139" name="Text Box 3"/>
          <p:cNvSpPr txBox="1">
            <a:spLocks noChangeArrowheads="1"/>
          </p:cNvSpPr>
          <p:nvPr/>
        </p:nvSpPr>
        <p:spPr bwMode="auto">
          <a:xfrm>
            <a:off x="2916238" y="2352675"/>
            <a:ext cx="1820862" cy="1447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a:latin typeface="Arial Unicode MS" charset="0"/>
                <a:cs typeface="Times New Roman" charset="0"/>
              </a:rPr>
              <a:t>Valeur perçue de la tâche</a:t>
            </a:r>
            <a:endParaRPr lang="fr-CA" sz="1400">
              <a:latin typeface="Arial Unicode MS" charset="0"/>
              <a:cs typeface="Times New Roman" charset="0"/>
            </a:endParaRPr>
          </a:p>
          <a:p>
            <a:pPr algn="ctr"/>
            <a:r>
              <a:rPr lang="fr-CA" sz="1200">
                <a:latin typeface="Arial Unicode MS" charset="0"/>
                <a:cs typeface="Times New Roman" charset="0"/>
              </a:rPr>
              <a:t>(intérêt, utilité, importance, coût)</a:t>
            </a:r>
          </a:p>
        </p:txBody>
      </p:sp>
      <p:sp>
        <p:nvSpPr>
          <p:cNvPr id="91140" name="Text Box 4"/>
          <p:cNvSpPr txBox="1">
            <a:spLocks noChangeArrowheads="1"/>
          </p:cNvSpPr>
          <p:nvPr/>
        </p:nvSpPr>
        <p:spPr bwMode="auto">
          <a:xfrm>
            <a:off x="2987675" y="4643438"/>
            <a:ext cx="1504950" cy="990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a:latin typeface="Arial Unicode MS" charset="0"/>
                <a:cs typeface="Times New Roman" charset="0"/>
              </a:rPr>
              <a:t>Sentiment d’efficacité personnelle</a:t>
            </a:r>
          </a:p>
        </p:txBody>
      </p:sp>
      <p:sp>
        <p:nvSpPr>
          <p:cNvPr id="91141" name="Text Box 5"/>
          <p:cNvSpPr txBox="1">
            <a:spLocks noChangeArrowheads="1"/>
          </p:cNvSpPr>
          <p:nvPr/>
        </p:nvSpPr>
        <p:spPr bwMode="auto">
          <a:xfrm>
            <a:off x="5292725" y="2411413"/>
            <a:ext cx="1676400" cy="6492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a:latin typeface="Arial Unicode MS" charset="0"/>
                <a:cs typeface="Times New Roman" charset="0"/>
              </a:rPr>
              <a:t>Comportemental </a:t>
            </a:r>
            <a:r>
              <a:rPr lang="fr-CA" sz="1200">
                <a:latin typeface="Arial Unicode MS" charset="0"/>
                <a:cs typeface="Times New Roman" charset="0"/>
              </a:rPr>
              <a:t>(persévérance, effort, choix, etc.)</a:t>
            </a:r>
          </a:p>
        </p:txBody>
      </p:sp>
      <p:sp>
        <p:nvSpPr>
          <p:cNvPr id="91142" name="Text Box 6"/>
          <p:cNvSpPr txBox="1">
            <a:spLocks noChangeArrowheads="1"/>
          </p:cNvSpPr>
          <p:nvPr/>
        </p:nvSpPr>
        <p:spPr bwMode="auto">
          <a:xfrm>
            <a:off x="5219700" y="4140200"/>
            <a:ext cx="1944688" cy="792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a:latin typeface="Arial Unicode MS" charset="0"/>
                <a:cs typeface="Times New Roman" charset="0"/>
              </a:rPr>
              <a:t>Cognitif &amp; métacognitif</a:t>
            </a:r>
          </a:p>
          <a:p>
            <a:pPr algn="ctr"/>
            <a:r>
              <a:rPr lang="fr-CA" sz="1200">
                <a:latin typeface="Arial Unicode MS" charset="0"/>
                <a:cs typeface="Times New Roman" charset="0"/>
              </a:rPr>
              <a:t>(stratégies)</a:t>
            </a:r>
            <a:endParaRPr lang="fr-CA" sz="1200"/>
          </a:p>
        </p:txBody>
      </p:sp>
      <p:sp>
        <p:nvSpPr>
          <p:cNvPr id="91143" name="Text Box 7"/>
          <p:cNvSpPr txBox="1">
            <a:spLocks noChangeArrowheads="1"/>
          </p:cNvSpPr>
          <p:nvPr/>
        </p:nvSpPr>
        <p:spPr bwMode="auto">
          <a:xfrm>
            <a:off x="228600" y="4572000"/>
            <a:ext cx="2209800" cy="1828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dirty="0">
                <a:latin typeface="Arial Unicode MS" charset="0"/>
                <a:cs typeface="Times New Roman" charset="0"/>
              </a:rPr>
              <a:t>Facteurs situationnels </a:t>
            </a:r>
            <a:r>
              <a:rPr lang="fr-CA" sz="1400" dirty="0">
                <a:latin typeface="Arial Unicode MS" charset="0"/>
                <a:cs typeface="Times New Roman" charset="0"/>
              </a:rPr>
              <a:t> </a:t>
            </a:r>
            <a:r>
              <a:rPr lang="fr-CA" sz="1200" dirty="0">
                <a:latin typeface="Arial Unicode MS" charset="0"/>
                <a:cs typeface="Times New Roman" charset="0"/>
              </a:rPr>
              <a:t>(pratiques pédagogiques, caractéristiques de la </a:t>
            </a:r>
            <a:br>
              <a:rPr lang="fr-CA" sz="1200" dirty="0">
                <a:latin typeface="Arial Unicode MS" charset="0"/>
                <a:cs typeface="Times New Roman" charset="0"/>
              </a:rPr>
            </a:br>
            <a:r>
              <a:rPr lang="fr-CA" sz="1200" dirty="0">
                <a:latin typeface="Arial Unicode MS" charset="0"/>
                <a:cs typeface="Times New Roman" charset="0"/>
              </a:rPr>
              <a:t>tâche d’apprentissage, </a:t>
            </a:r>
            <a:r>
              <a:rPr lang="fr-CA" sz="1200" dirty="0" smtClean="0">
                <a:latin typeface="Arial Unicode MS" charset="0"/>
                <a:cs typeface="Times New Roman" charset="0"/>
              </a:rPr>
              <a:t>dispositifs d’accompagnement, soutien des pairs, de l’enseignant)</a:t>
            </a:r>
            <a:endParaRPr lang="fr-CA" sz="1200" dirty="0"/>
          </a:p>
        </p:txBody>
      </p:sp>
      <p:sp>
        <p:nvSpPr>
          <p:cNvPr id="91144" name="Text Box 8"/>
          <p:cNvSpPr txBox="1">
            <a:spLocks noChangeArrowheads="1"/>
          </p:cNvSpPr>
          <p:nvPr/>
        </p:nvSpPr>
        <p:spPr bwMode="auto">
          <a:xfrm>
            <a:off x="304800" y="2195513"/>
            <a:ext cx="2133600" cy="169068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dirty="0">
                <a:latin typeface="Arial Unicode MS" charset="0"/>
                <a:cs typeface="Times New Roman" charset="0"/>
              </a:rPr>
              <a:t>Facteurs individuels</a:t>
            </a:r>
          </a:p>
          <a:p>
            <a:pPr algn="ctr"/>
            <a:r>
              <a:rPr lang="fr-CA" sz="1200" dirty="0" smtClean="0">
                <a:latin typeface="Arial Unicode MS" charset="0"/>
                <a:cs typeface="Times New Roman" charset="0"/>
              </a:rPr>
              <a:t>(parcours antérieur, </a:t>
            </a:r>
            <a:r>
              <a:rPr lang="fr-CA" sz="1200" dirty="0" err="1" smtClean="0">
                <a:latin typeface="Arial Unicode MS" charset="0"/>
                <a:cs typeface="Times New Roman" charset="0"/>
              </a:rPr>
              <a:t>iattributions</a:t>
            </a:r>
            <a:r>
              <a:rPr lang="fr-CA" sz="1200" dirty="0" smtClean="0">
                <a:latin typeface="Arial Unicode MS" charset="0"/>
                <a:cs typeface="Times New Roman" charset="0"/>
              </a:rPr>
              <a:t> </a:t>
            </a:r>
            <a:r>
              <a:rPr lang="fr-CA" sz="1200" dirty="0">
                <a:latin typeface="Arial Unicode MS" charset="0"/>
                <a:cs typeface="Times New Roman" charset="0"/>
              </a:rPr>
              <a:t>causales, caractéristiques familiales</a:t>
            </a:r>
            <a:r>
              <a:rPr lang="fr-CA" sz="1200" dirty="0" smtClean="0">
                <a:latin typeface="Arial Unicode MS" charset="0"/>
                <a:cs typeface="Times New Roman" charset="0"/>
              </a:rPr>
              <a:t>,</a:t>
            </a:r>
          </a:p>
          <a:p>
            <a:pPr algn="ctr"/>
            <a:r>
              <a:rPr lang="fr-CA" sz="1200" dirty="0" smtClean="0">
                <a:latin typeface="Arial Unicode MS" charset="0"/>
                <a:cs typeface="Times New Roman" charset="0"/>
              </a:rPr>
              <a:t>buts </a:t>
            </a:r>
            <a:r>
              <a:rPr lang="fr-CA" sz="1200" dirty="0">
                <a:latin typeface="Arial Unicode MS" charset="0"/>
                <a:cs typeface="Times New Roman" charset="0"/>
              </a:rPr>
              <a:t>poursuivis etc.)</a:t>
            </a:r>
            <a:r>
              <a:rPr lang="fr-CA" sz="1400" dirty="0">
                <a:latin typeface="Arial Unicode MS" charset="0"/>
                <a:cs typeface="Times New Roman" charset="0"/>
              </a:rPr>
              <a:t> </a:t>
            </a:r>
          </a:p>
        </p:txBody>
      </p:sp>
      <p:sp>
        <p:nvSpPr>
          <p:cNvPr id="91145" name="Text Box 9"/>
          <p:cNvSpPr txBox="1">
            <a:spLocks noChangeArrowheads="1"/>
          </p:cNvSpPr>
          <p:nvPr/>
        </p:nvSpPr>
        <p:spPr bwMode="auto">
          <a:xfrm>
            <a:off x="5364163" y="5795963"/>
            <a:ext cx="1676400" cy="2889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r>
              <a:rPr lang="fr-CA" sz="1400" b="1">
                <a:latin typeface="Arial Unicode MS" charset="0"/>
                <a:cs typeface="Times New Roman" charset="0"/>
              </a:rPr>
              <a:t>Emotionnel</a:t>
            </a:r>
            <a:endParaRPr lang="fr-CA" sz="1400" b="1"/>
          </a:p>
        </p:txBody>
      </p:sp>
      <p:sp>
        <p:nvSpPr>
          <p:cNvPr id="91146" name="Rectangle 10"/>
          <p:cNvSpPr>
            <a:spLocks noChangeArrowheads="1"/>
          </p:cNvSpPr>
          <p:nvPr/>
        </p:nvSpPr>
        <p:spPr bwMode="auto">
          <a:xfrm>
            <a:off x="252413" y="2124075"/>
            <a:ext cx="2159000" cy="4248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47" name="Rectangle 11"/>
          <p:cNvSpPr>
            <a:spLocks noChangeArrowheads="1"/>
          </p:cNvSpPr>
          <p:nvPr/>
        </p:nvSpPr>
        <p:spPr bwMode="auto">
          <a:xfrm>
            <a:off x="323850" y="2195513"/>
            <a:ext cx="2016125" cy="1584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48" name="Rectangle 12"/>
          <p:cNvSpPr>
            <a:spLocks noChangeArrowheads="1"/>
          </p:cNvSpPr>
          <p:nvPr/>
        </p:nvSpPr>
        <p:spPr bwMode="auto">
          <a:xfrm>
            <a:off x="323850" y="4427538"/>
            <a:ext cx="2016125" cy="1873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49" name="AutoShape 13"/>
          <p:cNvSpPr>
            <a:spLocks noChangeArrowheads="1"/>
          </p:cNvSpPr>
          <p:nvPr/>
        </p:nvSpPr>
        <p:spPr bwMode="auto">
          <a:xfrm>
            <a:off x="1116013" y="3851275"/>
            <a:ext cx="431800" cy="503238"/>
          </a:xfrm>
          <a:prstGeom prst="upDownArrow">
            <a:avLst>
              <a:gd name="adj1" fmla="val 50000"/>
              <a:gd name="adj2" fmla="val 2330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50" name="Rectangle 14"/>
          <p:cNvSpPr>
            <a:spLocks noChangeArrowheads="1"/>
          </p:cNvSpPr>
          <p:nvPr/>
        </p:nvSpPr>
        <p:spPr bwMode="auto">
          <a:xfrm>
            <a:off x="2843213" y="2124075"/>
            <a:ext cx="2017712" cy="4248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51" name="Rectangle 15"/>
          <p:cNvSpPr>
            <a:spLocks noChangeArrowheads="1"/>
          </p:cNvSpPr>
          <p:nvPr/>
        </p:nvSpPr>
        <p:spPr bwMode="auto">
          <a:xfrm>
            <a:off x="5292725" y="2124075"/>
            <a:ext cx="1800225" cy="42481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52" name="Rectangle 16"/>
          <p:cNvSpPr>
            <a:spLocks noChangeArrowheads="1"/>
          </p:cNvSpPr>
          <p:nvPr/>
        </p:nvSpPr>
        <p:spPr bwMode="auto">
          <a:xfrm>
            <a:off x="2987675" y="4498975"/>
            <a:ext cx="1728788" cy="1730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53" name="Rectangle 17"/>
          <p:cNvSpPr>
            <a:spLocks noChangeArrowheads="1"/>
          </p:cNvSpPr>
          <p:nvPr/>
        </p:nvSpPr>
        <p:spPr bwMode="auto">
          <a:xfrm>
            <a:off x="2987675" y="2195513"/>
            <a:ext cx="1800225" cy="15843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54" name="Text Box 18"/>
          <p:cNvSpPr txBox="1">
            <a:spLocks noChangeArrowheads="1"/>
          </p:cNvSpPr>
          <p:nvPr/>
        </p:nvSpPr>
        <p:spPr bwMode="auto">
          <a:xfrm>
            <a:off x="900113" y="1658938"/>
            <a:ext cx="9413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1600" b="1"/>
              <a:t>Facteurs</a:t>
            </a:r>
            <a:endParaRPr lang="fr-FR" sz="1600" b="1"/>
          </a:p>
        </p:txBody>
      </p:sp>
      <p:sp>
        <p:nvSpPr>
          <p:cNvPr id="91155" name="Rectangle 19"/>
          <p:cNvSpPr>
            <a:spLocks noChangeArrowheads="1"/>
          </p:cNvSpPr>
          <p:nvPr/>
        </p:nvSpPr>
        <p:spPr bwMode="auto">
          <a:xfrm>
            <a:off x="3059113" y="1684338"/>
            <a:ext cx="15859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1600" b="1"/>
              <a:t>Représentations</a:t>
            </a:r>
            <a:endParaRPr lang="fr-FR" sz="1600" b="1"/>
          </a:p>
        </p:txBody>
      </p:sp>
      <p:sp>
        <p:nvSpPr>
          <p:cNvPr id="91156" name="Text Box 20"/>
          <p:cNvSpPr txBox="1">
            <a:spLocks noChangeArrowheads="1"/>
          </p:cNvSpPr>
          <p:nvPr/>
        </p:nvSpPr>
        <p:spPr bwMode="auto">
          <a:xfrm>
            <a:off x="5508625" y="1684338"/>
            <a:ext cx="12684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1600" b="1"/>
              <a:t>Engagement</a:t>
            </a:r>
            <a:endParaRPr lang="fr-FR" sz="1600" b="1"/>
          </a:p>
        </p:txBody>
      </p:sp>
      <p:sp>
        <p:nvSpPr>
          <p:cNvPr id="91157" name="Text Box 21"/>
          <p:cNvSpPr txBox="1">
            <a:spLocks noChangeArrowheads="1"/>
          </p:cNvSpPr>
          <p:nvPr/>
        </p:nvSpPr>
        <p:spPr bwMode="auto">
          <a:xfrm>
            <a:off x="7391400" y="4230158"/>
            <a:ext cx="1314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1600" b="1" dirty="0"/>
              <a:t>Performance</a:t>
            </a:r>
            <a:endParaRPr lang="fr-FR" sz="1600" b="1" dirty="0"/>
          </a:p>
        </p:txBody>
      </p:sp>
      <p:sp>
        <p:nvSpPr>
          <p:cNvPr id="91158" name="Text Box 22"/>
          <p:cNvSpPr txBox="1">
            <a:spLocks noChangeArrowheads="1"/>
          </p:cNvSpPr>
          <p:nvPr/>
        </p:nvSpPr>
        <p:spPr bwMode="auto">
          <a:xfrm>
            <a:off x="7391400" y="3657600"/>
            <a:ext cx="140294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1400" b="1" dirty="0" smtClean="0"/>
              <a:t>Réussite / échec</a:t>
            </a:r>
            <a:endParaRPr lang="fr-FR" sz="1400" dirty="0"/>
          </a:p>
        </p:txBody>
      </p:sp>
      <p:sp>
        <p:nvSpPr>
          <p:cNvPr id="91159" name="AutoShape 23"/>
          <p:cNvSpPr>
            <a:spLocks noChangeArrowheads="1"/>
          </p:cNvSpPr>
          <p:nvPr/>
        </p:nvSpPr>
        <p:spPr bwMode="auto">
          <a:xfrm>
            <a:off x="3563938" y="3851275"/>
            <a:ext cx="431800" cy="503238"/>
          </a:xfrm>
          <a:prstGeom prst="upDownArrow">
            <a:avLst>
              <a:gd name="adj1" fmla="val 50000"/>
              <a:gd name="adj2" fmla="val 2330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0" name="AutoShape 24"/>
          <p:cNvSpPr>
            <a:spLocks noChangeArrowheads="1"/>
          </p:cNvSpPr>
          <p:nvPr/>
        </p:nvSpPr>
        <p:spPr bwMode="auto">
          <a:xfrm>
            <a:off x="6011863" y="3419475"/>
            <a:ext cx="431800" cy="503238"/>
          </a:xfrm>
          <a:prstGeom prst="upDownArrow">
            <a:avLst>
              <a:gd name="adj1" fmla="val 50000"/>
              <a:gd name="adj2" fmla="val 2330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1" name="AutoShape 25"/>
          <p:cNvSpPr>
            <a:spLocks noChangeArrowheads="1"/>
          </p:cNvSpPr>
          <p:nvPr/>
        </p:nvSpPr>
        <p:spPr bwMode="auto">
          <a:xfrm>
            <a:off x="6011863" y="5148263"/>
            <a:ext cx="431800" cy="503237"/>
          </a:xfrm>
          <a:prstGeom prst="upDownArrow">
            <a:avLst>
              <a:gd name="adj1" fmla="val 50000"/>
              <a:gd name="adj2" fmla="val 2330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2" name="Rectangle 26"/>
          <p:cNvSpPr>
            <a:spLocks noChangeArrowheads="1"/>
          </p:cNvSpPr>
          <p:nvPr/>
        </p:nvSpPr>
        <p:spPr bwMode="auto">
          <a:xfrm>
            <a:off x="5364163" y="2339975"/>
            <a:ext cx="1584325" cy="863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3" name="Rectangle 27"/>
          <p:cNvSpPr>
            <a:spLocks noChangeArrowheads="1"/>
          </p:cNvSpPr>
          <p:nvPr/>
        </p:nvSpPr>
        <p:spPr bwMode="auto">
          <a:xfrm>
            <a:off x="5364163" y="4140200"/>
            <a:ext cx="1655762" cy="7207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4" name="Rectangle 28"/>
          <p:cNvSpPr>
            <a:spLocks noChangeArrowheads="1"/>
          </p:cNvSpPr>
          <p:nvPr/>
        </p:nvSpPr>
        <p:spPr bwMode="auto">
          <a:xfrm>
            <a:off x="5364163" y="5724525"/>
            <a:ext cx="1655762" cy="5032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5" name="AutoShape 29"/>
          <p:cNvSpPr>
            <a:spLocks noChangeArrowheads="1"/>
          </p:cNvSpPr>
          <p:nvPr/>
        </p:nvSpPr>
        <p:spPr bwMode="auto">
          <a:xfrm>
            <a:off x="2484438" y="3995738"/>
            <a:ext cx="287337" cy="360362"/>
          </a:xfrm>
          <a:prstGeom prst="leftRightArrow">
            <a:avLst>
              <a:gd name="adj1" fmla="val 50000"/>
              <a:gd name="adj2" fmla="val 2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6" name="AutoShape 30"/>
          <p:cNvSpPr>
            <a:spLocks noChangeArrowheads="1"/>
          </p:cNvSpPr>
          <p:nvPr/>
        </p:nvSpPr>
        <p:spPr bwMode="auto">
          <a:xfrm>
            <a:off x="4932363" y="3995738"/>
            <a:ext cx="287337" cy="360362"/>
          </a:xfrm>
          <a:prstGeom prst="leftRightArrow">
            <a:avLst>
              <a:gd name="adj1" fmla="val 50000"/>
              <a:gd name="adj2" fmla="val 2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7" name="AutoShape 31"/>
          <p:cNvSpPr>
            <a:spLocks noChangeArrowheads="1"/>
          </p:cNvSpPr>
          <p:nvPr/>
        </p:nvSpPr>
        <p:spPr bwMode="auto">
          <a:xfrm>
            <a:off x="7092950" y="3995738"/>
            <a:ext cx="287338" cy="360362"/>
          </a:xfrm>
          <a:prstGeom prst="leftRightArrow">
            <a:avLst>
              <a:gd name="adj1" fmla="val 50000"/>
              <a:gd name="adj2" fmla="val 2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1168" name="Rectangle 32"/>
          <p:cNvSpPr>
            <a:spLocks noChangeArrowheads="1"/>
          </p:cNvSpPr>
          <p:nvPr/>
        </p:nvSpPr>
        <p:spPr bwMode="auto">
          <a:xfrm>
            <a:off x="214313" y="1600200"/>
            <a:ext cx="8713787" cy="4797425"/>
          </a:xfrm>
          <a:prstGeom prst="rect">
            <a:avLst/>
          </a:prstGeom>
          <a:noFill/>
          <a:ln w="28575">
            <a:solidFill>
              <a:schemeClr val="hlink"/>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en-US" sz="2400">
              <a:solidFill>
                <a:schemeClr val="hlink"/>
              </a:solidFill>
            </a:endParaRPr>
          </a:p>
        </p:txBody>
      </p:sp>
      <p:sp>
        <p:nvSpPr>
          <p:cNvPr id="91169" name="Text Box 33"/>
          <p:cNvSpPr txBox="1">
            <a:spLocks noChangeArrowheads="1"/>
          </p:cNvSpPr>
          <p:nvPr/>
        </p:nvSpPr>
        <p:spPr bwMode="auto">
          <a:xfrm>
            <a:off x="6156325" y="1108075"/>
            <a:ext cx="1282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fr-BE" sz="2400">
                <a:solidFill>
                  <a:schemeClr val="hlink"/>
                </a:solidFill>
              </a:rPr>
              <a:t>Contexte</a:t>
            </a:r>
            <a:endParaRPr lang="fr-FR" sz="2400">
              <a:solidFill>
                <a:schemeClr val="hlink"/>
              </a:solidFill>
            </a:endParaRPr>
          </a:p>
        </p:txBody>
      </p:sp>
    </p:spTree>
    <p:extLst>
      <p:ext uri="{BB962C8B-B14F-4D97-AF65-F5344CB8AC3E}">
        <p14:creationId xmlns:p14="http://schemas.microsoft.com/office/powerpoint/2010/main" val="29647954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3.3|15.1|17.8|68.7"/>
</p:tagLst>
</file>

<file path=ppt/tags/tag2.xml><?xml version="1.0" encoding="utf-8"?>
<p:tagLst xmlns:a="http://schemas.openxmlformats.org/drawingml/2006/main" xmlns:r="http://schemas.openxmlformats.org/officeDocument/2006/relationships" xmlns:p="http://schemas.openxmlformats.org/presentationml/2006/main">
  <p:tag name="TIMING" val="|0.5|0.5|1|2.8|0.2|0.3"/>
</p:tagLst>
</file>

<file path=ppt/tags/tag3.xml><?xml version="1.0" encoding="utf-8"?>
<p:tagLst xmlns:a="http://schemas.openxmlformats.org/drawingml/2006/main" xmlns:r="http://schemas.openxmlformats.org/officeDocument/2006/relationships" xmlns:p="http://schemas.openxmlformats.org/presentationml/2006/main">
  <p:tag name="TIMING" val="|13.8|12.1|0.6"/>
</p:tagLst>
</file>

<file path=ppt/tags/tag4.xml><?xml version="1.0" encoding="utf-8"?>
<p:tagLst xmlns:a="http://schemas.openxmlformats.org/drawingml/2006/main" xmlns:r="http://schemas.openxmlformats.org/officeDocument/2006/relationships" xmlns:p="http://schemas.openxmlformats.org/presentationml/2006/main">
  <p:tag name="TIMING" val="|0.4|0.4|0.3|0.3"/>
</p:tagLst>
</file>

<file path=ppt/tags/tag5.xml><?xml version="1.0" encoding="utf-8"?>
<p:tagLst xmlns:a="http://schemas.openxmlformats.org/drawingml/2006/main" xmlns:r="http://schemas.openxmlformats.org/officeDocument/2006/relationships" xmlns:p="http://schemas.openxmlformats.org/presentationml/2006/main">
  <p:tag name="TIMING" val="|0.5|25.4"/>
</p:tagLst>
</file>

<file path=ppt/tags/tag6.xml><?xml version="1.0" encoding="utf-8"?>
<p:tagLst xmlns:a="http://schemas.openxmlformats.org/drawingml/2006/main" xmlns:r="http://schemas.openxmlformats.org/officeDocument/2006/relationships" xmlns:p="http://schemas.openxmlformats.org/presentationml/2006/main">
  <p:tag name="TIMING" val="|9.6|12|4.6"/>
</p:tagLst>
</file>

<file path=ppt/theme/theme1.xml><?xml version="1.0" encoding="utf-8"?>
<a:theme xmlns:a="http://schemas.openxmlformats.org/drawingml/2006/main" name="Thème Office">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6356</TotalTime>
  <Words>6779</Words>
  <Application>Microsoft Macintosh PowerPoint</Application>
  <PresentationFormat>Présentation à l'écran (4:3)</PresentationFormat>
  <Paragraphs>1009</Paragraphs>
  <Slides>58</Slides>
  <Notes>58</Notes>
  <HiddenSlides>2</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58</vt:i4>
      </vt:variant>
    </vt:vector>
  </HeadingPairs>
  <TitlesOfParts>
    <vt:vector size="60" baseType="lpstr">
      <vt:lpstr>Thème Office</vt:lpstr>
      <vt:lpstr>Document Microsoft Word</vt:lpstr>
      <vt:lpstr>  Academic achievement and persistence of First Year University Students:  an integrated and mixed-method approach.</vt:lpstr>
      <vt:lpstr>Le projet de la Chaire UNESCO  de pédagogie universitaire</vt:lpstr>
      <vt:lpstr>Thématiques principales  de recherche depuis 2002</vt:lpstr>
      <vt:lpstr>Présentation PowerPoint</vt:lpstr>
      <vt:lpstr>Persévérer et réussir à l’université</vt:lpstr>
      <vt:lpstr>Des préoccupations pratiques</vt:lpstr>
      <vt:lpstr>Des préoccupations théoriques et méthodologiques</vt:lpstr>
      <vt:lpstr>Présentation PowerPoint</vt:lpstr>
      <vt:lpstr>Cadre pour approcher les questions d’engagement, de persévérance et de réussite</vt:lpstr>
      <vt:lpstr>Présentation PowerPoint</vt:lpstr>
      <vt:lpstr>Des variables importantes</vt:lpstr>
      <vt:lpstr>Présentation PowerPoint</vt:lpstr>
      <vt:lpstr>Exemples de recherches menées</vt:lpstr>
      <vt:lpstr>Exemple 1:  L’intégration académique et sociale dans les études universitaires</vt:lpstr>
      <vt:lpstr>Présentation PowerPoint</vt:lpstr>
      <vt:lpstr>Persévérer et s’intégrer socialement</vt:lpstr>
      <vt:lpstr>Example 2:  Can normative factors influence academic persistence? An investigation through the theory of planned behaviour </vt:lpstr>
      <vt:lpstr>Plan</vt:lpstr>
      <vt:lpstr>Introduction: context</vt:lpstr>
      <vt:lpstr>Introduction: past research</vt:lpstr>
      <vt:lpstr>The theory of planned behaviour </vt:lpstr>
      <vt:lpstr>The theory of planned behaviour </vt:lpstr>
      <vt:lpstr>Participants &amp; questionnaire</vt:lpstr>
      <vt:lpstr>Participants &amp; questionnaire</vt:lpstr>
      <vt:lpstr>Structural equation analyses</vt:lpstr>
      <vt:lpstr>b) Structural equation analyses</vt:lpstr>
      <vt:lpstr>b) Structural equation analyses</vt:lpstr>
      <vt:lpstr>b) Structural equation analyses</vt:lpstr>
      <vt:lpstr>Structural equation analyses</vt:lpstr>
      <vt:lpstr>Discussion </vt:lpstr>
      <vt:lpstr>Conclusion </vt:lpstr>
      <vt:lpstr>Bibliography</vt:lpstr>
      <vt:lpstr>Example 3:  Student’s adjustment process in the first year at university:  a qualitative and longitudinal approach.</vt:lpstr>
      <vt:lpstr>Contextualisation</vt:lpstr>
      <vt:lpstr>Aims of the study</vt:lpstr>
      <vt:lpstr>Présentation PowerPoint</vt:lpstr>
      <vt:lpstr>Study design</vt:lpstr>
      <vt:lpstr>Study design</vt:lpstr>
      <vt:lpstr>Method</vt:lpstr>
      <vt:lpstr>Results: thematic analysis</vt:lpstr>
      <vt:lpstr>Readiness</vt:lpstr>
      <vt:lpstr>Reaching personal drives</vt:lpstr>
      <vt:lpstr>Fighting against an overwhelming program</vt:lpstr>
      <vt:lpstr>Becoming an autonomous learner</vt:lpstr>
      <vt:lpstr>Synthesis</vt:lpstr>
      <vt:lpstr>Results: sequential analysis(in progress)</vt:lpstr>
      <vt:lpstr>Results: sequential analysis(in progress)</vt:lpstr>
      <vt:lpstr>Results: sequential analysis(in progress)</vt:lpstr>
      <vt:lpstr>Results: sequential analysis(in progress)</vt:lpstr>
      <vt:lpstr>Results: sequential analysis(in progress)</vt:lpstr>
      <vt:lpstr>References:</vt:lpstr>
      <vt:lpstr>Exemple 4.  Recherche d’aide et dispositifs d’accompagnement</vt:lpstr>
      <vt:lpstr>Présentation PowerPoint</vt:lpstr>
      <vt:lpstr>Recherche d’aide et dispositifs d’accompagnement</vt:lpstr>
      <vt:lpstr>Persévérer et réussir à l’université Travaux menés à la CPU</vt:lpstr>
      <vt:lpstr>Persévérer et réussir à l’université</vt:lpstr>
      <vt:lpstr>Présentation PowerPoint</vt:lpstr>
      <vt:lpstr>Persévérer et réussir à l’université</vt:lpstr>
    </vt:vector>
  </TitlesOfParts>
  <Company>ucl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Evaluer et valoriser la mission d’enseignement des professeurs à l’université</dc:title>
  <dc:creator>frenay</dc:creator>
  <cp:lastModifiedBy>Mariane Frenay</cp:lastModifiedBy>
  <cp:revision>96</cp:revision>
  <cp:lastPrinted>2015-11-18T18:50:46Z</cp:lastPrinted>
  <dcterms:created xsi:type="dcterms:W3CDTF">2012-10-11T19:25:57Z</dcterms:created>
  <dcterms:modified xsi:type="dcterms:W3CDTF">2015-11-20T08:52:44Z</dcterms:modified>
</cp:coreProperties>
</file>