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3020" autoAdjust="0"/>
    <p:restoredTop sz="94660"/>
  </p:normalViewPr>
  <p:slideViewPr>
    <p:cSldViewPr snapToGrid="0">
      <p:cViewPr varScale="1">
        <p:scale>
          <a:sx n="53" d="100"/>
          <a:sy n="53" d="100"/>
        </p:scale>
        <p:origin x="84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8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42.wmf"/><Relationship Id="rId1" Type="http://schemas.openxmlformats.org/officeDocument/2006/relationships/image" Target="../media/image9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4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7" Type="http://schemas.openxmlformats.org/officeDocument/2006/relationships/image" Target="../media/image107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4" Type="http://schemas.openxmlformats.org/officeDocument/2006/relationships/image" Target="../media/image111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image" Target="../media/image123.wmf"/><Relationship Id="rId3" Type="http://schemas.openxmlformats.org/officeDocument/2006/relationships/image" Target="../media/image114.wmf"/><Relationship Id="rId7" Type="http://schemas.openxmlformats.org/officeDocument/2006/relationships/image" Target="../media/image42.wmf"/><Relationship Id="rId12" Type="http://schemas.openxmlformats.org/officeDocument/2006/relationships/image" Target="../media/image122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7.wmf"/><Relationship Id="rId11" Type="http://schemas.openxmlformats.org/officeDocument/2006/relationships/image" Target="../media/image121.wmf"/><Relationship Id="rId5" Type="http://schemas.openxmlformats.org/officeDocument/2006/relationships/image" Target="../media/image116.wmf"/><Relationship Id="rId15" Type="http://schemas.openxmlformats.org/officeDocument/2006/relationships/image" Target="../media/image125.wmf"/><Relationship Id="rId10" Type="http://schemas.openxmlformats.org/officeDocument/2006/relationships/image" Target="../media/image120.wmf"/><Relationship Id="rId4" Type="http://schemas.openxmlformats.org/officeDocument/2006/relationships/image" Target="../media/image115.wmf"/><Relationship Id="rId9" Type="http://schemas.openxmlformats.org/officeDocument/2006/relationships/image" Target="../media/image119.wmf"/><Relationship Id="rId14" Type="http://schemas.openxmlformats.org/officeDocument/2006/relationships/image" Target="../media/image124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image" Target="../media/image128.wmf"/><Relationship Id="rId7" Type="http://schemas.openxmlformats.org/officeDocument/2006/relationships/image" Target="../media/image129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6" Type="http://schemas.openxmlformats.org/officeDocument/2006/relationships/image" Target="../media/image122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Relationship Id="rId9" Type="http://schemas.openxmlformats.org/officeDocument/2006/relationships/image" Target="../media/image13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4" Type="http://schemas.openxmlformats.org/officeDocument/2006/relationships/image" Target="../media/image14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42.wmf"/><Relationship Id="rId1" Type="http://schemas.openxmlformats.org/officeDocument/2006/relationships/image" Target="../media/image97.wmf"/><Relationship Id="rId4" Type="http://schemas.openxmlformats.org/officeDocument/2006/relationships/image" Target="../media/image14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4" Type="http://schemas.openxmlformats.org/officeDocument/2006/relationships/image" Target="../media/image151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6" Type="http://schemas.openxmlformats.org/officeDocument/2006/relationships/image" Target="../media/image162.wmf"/><Relationship Id="rId5" Type="http://schemas.openxmlformats.org/officeDocument/2006/relationships/image" Target="../media/image161.wmf"/><Relationship Id="rId4" Type="http://schemas.openxmlformats.org/officeDocument/2006/relationships/image" Target="../media/image160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13" Type="http://schemas.openxmlformats.org/officeDocument/2006/relationships/image" Target="../media/image178.wmf"/><Relationship Id="rId3" Type="http://schemas.openxmlformats.org/officeDocument/2006/relationships/image" Target="../media/image168.wmf"/><Relationship Id="rId7" Type="http://schemas.openxmlformats.org/officeDocument/2006/relationships/image" Target="../media/image172.wmf"/><Relationship Id="rId12" Type="http://schemas.openxmlformats.org/officeDocument/2006/relationships/image" Target="../media/image177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Relationship Id="rId6" Type="http://schemas.openxmlformats.org/officeDocument/2006/relationships/image" Target="../media/image171.wmf"/><Relationship Id="rId11" Type="http://schemas.openxmlformats.org/officeDocument/2006/relationships/image" Target="../media/image176.wmf"/><Relationship Id="rId5" Type="http://schemas.openxmlformats.org/officeDocument/2006/relationships/image" Target="../media/image170.wmf"/><Relationship Id="rId10" Type="http://schemas.openxmlformats.org/officeDocument/2006/relationships/image" Target="../media/image175.wmf"/><Relationship Id="rId4" Type="http://schemas.openxmlformats.org/officeDocument/2006/relationships/image" Target="../media/image169.wmf"/><Relationship Id="rId9" Type="http://schemas.openxmlformats.org/officeDocument/2006/relationships/image" Target="../media/image174.wmf"/><Relationship Id="rId14" Type="http://schemas.openxmlformats.org/officeDocument/2006/relationships/image" Target="../media/image17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3-10-18T08:08:32.61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1060 9 0,'0'0'16'0,"15"-1"2"0,-15 1 4 16,19-1 2-16,-19 1 0 16,20-8-2-16,-7 2-3 15,-13 6-1-15,23-7-4 16,-23 7-2-16,23-7-5 16,-23 7 0-16,22 0-2 15,-22 0-1-15,21 0-1 16,-21 0-2-16,17 0-1 0,-17 0 3 15,18 0-2 1,-18 0 0-16,18 0 0 16,-18 0 0-16,21 0 2 15,-21 0 0-15,24-5 1 16,-12 0-1-16,3 5-2 0,-3 0 3 16,3 0 0-16,-4 0-3 15,2 0 3-15,1 5 3 16,-14-5 5-16,19 5 3 15,-19-5 3-15,19 4 2 16,-19-4 0-16,16 1 1 16,-16-1-4-16,13 2-3 15,-13-2-5-15,13 2-3 16,-13-2-4-16,11 5-2 16,-11-5-1-16,13 7 0 15,-13-7 1-15,9 13-1 16,-9-13 1-16,11 11 0 0,-11-11 0 15,13 8 1-15,-13-8 0 16,11 4 0-16,-11-4 0 16,14 0 0-16,-14 0-1 15,18 0 1-15,-18 0-1 16,23-4 0-16,-23 4 1 16,29-6-1-16,-16 2 0 15,2-1 0-15,0 1 2 16,3-1-1-16,-3 0 2 15,-1 1 1-15,2 2-1 16,-3-2 0-16,2 4 2 16,-2-1-2-16,2 1 0 15,-3-4 1-15,3 4-2 0,0-2-1 16,-1 0 0-16,1-2 1 16,3 3 0-16,-3-4 0 15,4 5-1-15,-5-5 1 16,5 1-1-16,-5 3 0 15,4-3 0-15,-3 3-1 16,1 1 1-16,-3 0 1 16,3 0-1-16,-3 0 0 15,3 0 1-15,-4 0-2 16,2 1 1-16,-1 3 0 16,3-4 0-16,0 1-1 15,1 2 0-15,3-3 0 16,-1 0 1-16,4 0-1 0,0 0 2 0,2 0-2 15,-2 0 0-15,6 0 0 16,-6 0-2-16,6 0 1 16,-4 3 1-16,3 5-2 15,0-3 1-15,-3 4 0 16,3-3 2-16,-5 3-2 16,4-4 1-16,-3-1 0 15,0 1 1-15,-3-1-1 16,2-2 1-16,-1-2-1 15,-2 1 0-15,-2 2 1 16,2-3 0-16,-5 0-1 16,3 0 1-16,-2 0-1 0,-2 0 0 15,3 0 2-15,-3 0-2 16,0 0 1-16,2 0-1 16,2 0 0-1,-4 0 0-15,2 0 1 16,1 0 0-16,-1 0 0 15,-2 0 0-15,5 0 0 16,-5 0 0-16,6 0 1 16,-2 0-1-16,5 0-1 0,0 0 2 15,2 0-2-15,3-4 0 16,-3 2 0-16,6-2 0 16,-3 0-2-16,1 3 2 15,0-1 0-15,-1 2-1 16,-3 0 0-16,3 0 1 15,-3 0 0-15,1 0 0 0,-2 2 0 16,1-1 0-16,0 3-1 16,2-2 1-16,-3 2 0 15,-4-4 0-15,4 4-1 16,-2-3 1-16,2 2 1 16,-1-2-1-16,1-1 0 15,-4 0 0-15,3 0 1 16,-3 0 0-16,4 0 3 15,-5 0 0-15,3 0 1 16,-2 0 2-16,-2-1 0 16,3-2 0-16,-3-1 3 0,4 3-2 15,-7-5 1-15,5 5-3 16,-2-3 0-16,1 0-1 31,-4 0 0-31,3 4-2 0,-3-1-1 16,1-3 0-16,0 3-1 15,0 1 0-15,-2-4 0 16,4 4-1-16,-4-2 0 16,1-1 0-16,-2 2 0 15,3 1 1-15,-2 0-1 16,0 0 1-16,0 0-1 16,0 0 2-16,0 0 0 15,0 0 1-15,2 0-1 16,2 0 2-16,-3 0 0 15,3 0 0-15,0-1 0 16,2-2-1-16,-1 2-1 16,0-1 0-16,5-1 1 0,-6-1-2 15,6 3 1-15,-4-3 0 16,3-1 1-16,-3 0-3 16,0 0 2-16,3 2-1 15,-4-2 0-15,4 4 0 16,0-5-1-16,1 2 0 15,-4-1 1-15,7 0-1 16,-6-3 1-16,7 1-1 16,-4-1 1-16,4 2-1 15,-1-2 1-15,-1 1-1 0,1-1 1 16,1 2-1-16,-2 2 2 16,1-1-2-16,0-1 2 15,-2 2-1-15,4 3-1 16,-2-3 1-16,3 4 0 15,-2-4 4-15,0 3-2 16,1-3 7-16,-4 3-5 16,4-4 5-16,-7 1-2 15,6 3 3-15,-8-4-2 16,4 2-2-16,-7 1-1 16,4-1-3-16,-3 2 0 15,0-2 0-15,-1 2-1 16,0-1 1-16,-2-2 1 15,3 3-1-15,-3-3 0 16,3 1 1-16,-3 2-1 16,3-4 0-16,-1 4-1 0,4-3-1 15,-2 1-1 1,-2 2 0-16,4-5 1 0,-1 5-1 16,3-3-1-16,-2 4 2 15,2-4-1-15,0 4 0 16,5-1-1-16,-3-2 1 15,4 2-6-15,0 0 6 16,3-3-5-16,0-2 4 16,2 1-4-16,0-3 5 15,-1 3-5-15,0-5 5 16,0 5 1-16,0-4-2 16,-3 4 2-16,2-1-1 15,-3-2 1-15,0 3-1 0,2 1 1 16,-3-1-1-16,0-1 1 15,-2 2-2-15,3-1 2 16,-5 0-1 0,8 0 1-16,-9 1-1 0,3-2 2 15,0 2-2-15,-1-1 2 16,0 3-1-16,-3-5 1 16,2 4-2-16,-1-1 1 15,-4-1-1-15,1 2 0 16,0 1 0-16,0-2 0 15,-2 3 1-15,1-3-1 16,-1 0 0-16,1-2 1 0,-1 2 0 0,1 0 0 16,1-1 0-16,-2 0 0 15,2 0 0-15,0-1 1 16,0 1 0-16,-2-4 1 16,3 4 1-16,-3-4 0 15,0 3 0-15,0-3 0 16,1 1-2-16,-1 1 1 15,1-2 0-15,1 2-1 16,-1-1-1-16,4-1 0 0,-1 2-1 16,3-2 0-1,-2 0 0-15,2 0 1 16,0-2-1-16,-1 2 1 16,-1-2-1-16,-1-1 1 0,2 2 0 15,-6-1 0-15,-2 2-1 16,2-2 2-16,-4 2-2 15,1-2 1-15,-1 2 0 16,-3-2 1-16,2 0-1 16,-2 0 1-16,-11 11-1 15,22-21 1-15,-13 7-1 16,-1 4 1-16,-8 10 0 0,16-20 0 16,-16 20-2-16,9-18 1 15,-9 18 0-15,11-17 0 16,-11 17-1-16,12-16 0 15,-12 16 2-15,12-20-2 16,-12 20 3-16,15-20-2 16,-15 20 2-16,14-20-2 15,-14 20 2-15,16-20-9 16,-16 20 6-16,12-20-6 16,-12 20 5-16,18-22-6 15,-18 22 6-15,19-22-5 16,-8 10 4-16,1 1 2 15,-1-2-1-15,1 4 1 0,-12 9-2 16,20-19 2-16,-20 19-2 16,14-11 0-16,-14 11 0 15,0 0-1-15,14-5 1 16,-14 5-2-16,0 0 2 16,0 0 1-16,12 0 0 15,-12 0 0-15,0 0 0 16,0 0 1-16,14 5 0 15,-14-5-1-15,0 0 0 16,14 14 0-16,-14-14 1 16,0 0-1-16,14 16 1 31,-14-16-1-31,9 14 2 16,-9-14-2-16,9 13 1 0,-9-13 0 15,9 16 0-15,-9-16 5 16,15 19-5-16,-15-19 6 15,15 24-6-15,-3-14 6 16,-1 3-7-16,1-2 7 16,0 1-9-16,0 1 2 0,-1-4-1 0,-11-9 1 15,23 20-2-15,-23-20 2 16,21 19-1-16,-21-19 1 16,23 14 2-16,-23-14-1 15,20 16 0-15,-20-16-1 16,22 17 2-16,-22-17-2 15,18 18 2-15,-18-18-2 16,16 19 2-16,-16-19-2 16,14 19 2-16,-14-19-1 15,15 19 0-15,-15-19 0 16,18 18 1 0,-18-18-2-16,17 17 2 15,-17-17-2-15,17 21 1 16,-8-10 0-16,-9-11 0 15,19 21 0-15,-19-21 0 0,17 23-1 16,-17-23 1-16,21 19 0 16,-11-8 0-16,3-2 0 15,-2 2 0-15,1 0-1 16,3 0 1 0,-2-1-1-16,3 0 1 0,-3-1 0 15,2 2 0-15,0-2-1 16,2 1 1-16,-1 0-1 15,0-1 2-15,1-3-1 16,2 1 1-16,-1-1-1 16,2-4 0-16,2 2 0 15,-2 0 1-15,4 2-2 16,-3-2 1-16,2 1 0 0,0 0 0 16,1 3-1-16,-1-3 2 15,0 1-2-15,0-1 1 16,-2 0 0-1,1-1 0-15,-2 1 0 0,0 1 0 16,-1-2 0-16,0 0 0 16,0-3 0-16,1 4 0 0,0-1 0 15,1 0 1-15,-1 2-2 16,3-4 1-16,0 2 0 16,0 1 0-16,-1-1-1 15,0 0 2-15,0 2-2 16,-1-2 1-16,0 1 0 15,-1-1 0 1,2-2 0-16,-1 2 1 0,2 2 0 16,1-2 1-16,1 1 1 15,1-1 1-15,0 0-1 16,3-2 0-16,-1 1 7 16,1 0-7-16,-1 0 5 15,0 2-6-15,0-1 5 16,-3 1-7-16,0 0 7 15,0 1-7-15,-3 2 0 0,2-3 0 16,-1 0 0-16,0 0-4 16,1 1 4-16,-1-2 1 15,0 0-2-15,0-2-2 16,-1 2 3-16,2 0-3 16,0-3 2-16,-2 3 2 15,2 1-1-15,0-4-3 16,1 3 3-16,1-3 0 0,-1 3 0 15,1-4 0-15,0 1 0 16,2 3 0-16,0-4 0 16,0 1 0-16,-2 2 0 15,2-2 1-15,-2 4-1 0,1-5 0 16,0 4 0-16,-2-3 0 31,2 3 0-31,-1-3 0 16,0 3 0-16,-1-3 0 15,2 3 0-15,-1 0 1 0,1 0-1 16,0-1 0-16,-1 1 0 16,1 0 0-16,1 1 0 15,0 0 0-15,2-1-1 16,1 0 2-16,0 2-2 16,1-1 1-16,1 0 0 15,0 0 1-15,-4-1-2 16,1 2 2-16,-1-1-1 15,1-1 0-15,-1 0 0 0,-3-3 0 16,1 4 0-16,1-3 0 16,-2 2 0-1,2 0 0-15,-1 0 0 0,0-3 1 16,0 3-1-16,3-3 0 16,0 2 1-16,0-2-1 15,5 0 1-15,-1 2 1 16,5-1-2-16,-1 2 0 15,0-3 1-15,4 3-1 16,-3-3 1-16,0 3-1 16,-1-4 0-16,2 4-1 15,-4-4 1-15,0 1 1 0,-1-1-1 16,1 3 0-16,-2-2 0 16,3-1 0-1,-3 0 1-15,0 0-1 16,2 0 0-16,-2 0 0 0,1 0 0 15,1 0 0-15,-1 0 0 16,-2 0 0-16,0 0 0 16,-1 0 0-16,-3 0 0 15,0 0 1-15,-3 0-1 16,1-1 1-16,0-2 0 16,1 2 0-16,-3 1-1 15,3-4 2-15,-3 3-1 16,3-3-1-16,-1 0 1 0,1 3-1 15,0-3 0 1,-1 4 1-16,1-6-1 16,1 5 0-16,1-2 0 15,-1 2 0-15,0 1 0 0,-1 0-1 16,0 0 1-16,-3 0 0 16,-1 0 0-16,0 0-1 15,-1 0 1-15,-3 1 0 16,1 2 0-16,-1-2 1 15,-4 0-1-15,2-1 0 0,-1 3 1 16,-1-3-1-16,1 0 0 16,-1 0 0-16,-1 0-1 15,4 0 2-15,0 2-1 16,-1-2 0-16,3 0-1 16,0 0 2-16,0 0-1 15,2 0 0-15,0 0 0 0,-3 0-1 16,2 1 1-1,-2 2-1-15,-2 1-1 16,-3-3-5-16,1 4-8 16,-16-5-31-16,27-5-94 0,-27 5-6 15,7-34-15-15,-7 2-10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9C027A0-5F44-4A68-9122-35E975081B63}" type="datetimeFigureOut">
              <a:rPr lang="he-IL" smtClean="0"/>
              <a:t>כ"ב/תמוז/תשע"ז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E76C4B2-CB95-42C8-8F2E-3029277E25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404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1">
              <a:spcBef>
                <a:spcPct val="0"/>
              </a:spcBef>
            </a:pPr>
            <a:fld id="{770E24D8-6E63-49C8-AD5F-4775A92AEB08}" type="slidenum">
              <a:rPr lang="he-IL" altLang="en-US" smtClean="0"/>
              <a:pPr algn="l" rtl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768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smtClean="0"/>
          </a:p>
        </p:txBody>
      </p:sp>
      <p:sp>
        <p:nvSpPr>
          <p:cNvPr id="768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000825-5F2D-4AD1-B7F0-6DDEACC9A0BD}" type="slidenum">
              <a:rPr lang="he-IL" altLang="en-US" b="1">
                <a:latin typeface="Roughew Light" pitchFamily="2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AU" altLang="en-US" b="1">
              <a:latin typeface="Roughew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27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DA49E4-4DA6-4003-BED8-DC8D53E3BDAC}" type="slidenum">
              <a:rPr lang="en-US" altLang="he-IL" smtClean="0"/>
              <a:pPr>
                <a:spcBef>
                  <a:spcPct val="0"/>
                </a:spcBef>
              </a:pPr>
              <a:t>21</a:t>
            </a:fld>
            <a:endParaRPr lang="en-US" altLang="he-IL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037527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he-IL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1">
              <a:spcBef>
                <a:spcPct val="0"/>
              </a:spcBef>
            </a:pPr>
            <a:fld id="{72CFA2EC-86CA-4E3A-B9BA-B64D85CE8A20}" type="slidenum">
              <a:rPr lang="he-IL" altLang="he-IL" smtClean="0"/>
              <a:pPr algn="l" rtl="1">
                <a:spcBef>
                  <a:spcPct val="0"/>
                </a:spcBef>
              </a:pPr>
              <a:t>22</a:t>
            </a:fld>
            <a:endParaRPr lang="en-US" altLang="he-IL" smtClean="0"/>
          </a:p>
        </p:txBody>
      </p:sp>
    </p:spTree>
    <p:extLst>
      <p:ext uri="{BB962C8B-B14F-4D97-AF65-F5344CB8AC3E}">
        <p14:creationId xmlns:p14="http://schemas.microsoft.com/office/powerpoint/2010/main" val="624828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e-IL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1">
              <a:spcBef>
                <a:spcPct val="0"/>
              </a:spcBef>
            </a:pPr>
            <a:fld id="{2F898DD9-D8D2-4DDF-BC07-F7D404689924}" type="slidenum">
              <a:rPr lang="he-IL" altLang="he-IL" smtClean="0"/>
              <a:pPr algn="l" rtl="1">
                <a:spcBef>
                  <a:spcPct val="0"/>
                </a:spcBef>
              </a:pPr>
              <a:t>49</a:t>
            </a:fld>
            <a:endParaRPr lang="en-US" altLang="he-IL" smtClean="0"/>
          </a:p>
        </p:txBody>
      </p:sp>
    </p:spTree>
    <p:extLst>
      <p:ext uri="{BB962C8B-B14F-4D97-AF65-F5344CB8AC3E}">
        <p14:creationId xmlns:p14="http://schemas.microsoft.com/office/powerpoint/2010/main" val="4268695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1">
              <a:spcBef>
                <a:spcPct val="0"/>
              </a:spcBef>
            </a:pPr>
            <a:fld id="{CA00686A-07D0-41F6-AE3A-14BAC6551129}" type="slidenum">
              <a:rPr lang="he-IL" altLang="he-IL" smtClean="0"/>
              <a:pPr algn="l" rtl="1">
                <a:spcBef>
                  <a:spcPct val="0"/>
                </a:spcBef>
              </a:pPr>
              <a:t>50</a:t>
            </a:fld>
            <a:endParaRPr lang="en-US" altLang="he-IL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/>
          </a:p>
        </p:txBody>
      </p:sp>
    </p:spTree>
    <p:extLst>
      <p:ext uri="{BB962C8B-B14F-4D97-AF65-F5344CB8AC3E}">
        <p14:creationId xmlns:p14="http://schemas.microsoft.com/office/powerpoint/2010/main" val="136919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1">
              <a:spcBef>
                <a:spcPct val="0"/>
              </a:spcBef>
            </a:pPr>
            <a:fld id="{8A5EBCF6-24F6-4066-80A8-22BBDB7F20E6}" type="slidenum">
              <a:rPr lang="he-IL" altLang="en-US" smtClean="0"/>
              <a:pPr algn="l" rtl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788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smtClean="0"/>
          </a:p>
        </p:txBody>
      </p:sp>
      <p:sp>
        <p:nvSpPr>
          <p:cNvPr id="7885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0313417-E2E2-40F4-851D-9342F8DC08B8}" type="slidenum">
              <a:rPr lang="he-IL" altLang="en-US" b="1">
                <a:latin typeface="Roughew Light" pitchFamily="2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AU" altLang="en-US" b="1">
              <a:latin typeface="Roughew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9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1">
              <a:spcBef>
                <a:spcPct val="0"/>
              </a:spcBef>
            </a:pPr>
            <a:fld id="{B7588789-76C5-4FFC-8584-724FA7E34587}" type="slidenum">
              <a:rPr lang="he-IL" altLang="en-US" smtClean="0"/>
              <a:pPr algn="l" rtl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808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9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smtClean="0"/>
          </a:p>
        </p:txBody>
      </p:sp>
      <p:sp>
        <p:nvSpPr>
          <p:cNvPr id="809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06478B-0696-48DB-9FFF-3FDAB1A7B669}" type="slidenum">
              <a:rPr lang="he-IL" altLang="en-US" b="1">
                <a:latin typeface="Roughew Light" pitchFamily="2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AU" altLang="en-US" b="1">
              <a:latin typeface="Roughew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08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1">
              <a:spcBef>
                <a:spcPct val="0"/>
              </a:spcBef>
            </a:pPr>
            <a:fld id="{38F86A86-2FA6-466F-9622-E293D61E26CE}" type="slidenum">
              <a:rPr lang="he-IL" altLang="en-US" smtClean="0"/>
              <a:pPr algn="l" rtl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829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smtClean="0"/>
          </a:p>
        </p:txBody>
      </p:sp>
      <p:sp>
        <p:nvSpPr>
          <p:cNvPr id="829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245B31-B174-4E2E-B463-996F35C0148C}" type="slidenum">
              <a:rPr lang="he-IL" altLang="en-US" b="1">
                <a:latin typeface="Roughew Light" pitchFamily="2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AU" altLang="en-US" b="1">
              <a:latin typeface="Roughew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47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1">
              <a:spcBef>
                <a:spcPct val="0"/>
              </a:spcBef>
            </a:pPr>
            <a:fld id="{05467753-6D3E-445E-989D-BEBD9912DD0E}" type="slidenum">
              <a:rPr lang="he-IL" altLang="en-US" smtClean="0"/>
              <a:pPr algn="l" rtl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849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smtClean="0"/>
          </a:p>
        </p:txBody>
      </p:sp>
      <p:sp>
        <p:nvSpPr>
          <p:cNvPr id="8499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062F3A-3D44-4078-99B7-F534AC8F1F83}" type="slidenum">
              <a:rPr lang="he-IL" altLang="en-US" b="1">
                <a:latin typeface="Roughew Light" pitchFamily="2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AU" altLang="en-US" b="1">
              <a:latin typeface="Roughew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909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1">
              <a:spcBef>
                <a:spcPct val="0"/>
              </a:spcBef>
            </a:pPr>
            <a:fld id="{F1668B51-00AB-453C-9BB3-3E9022C5DD91}" type="slidenum">
              <a:rPr lang="he-IL" altLang="en-US" smtClean="0"/>
              <a:pPr algn="l" rtl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1233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F60C34-A67C-4458-9577-0F1AD241798B}" type="slidenum">
              <a:rPr lang="en-US" altLang="he-IL" smtClean="0"/>
              <a:pPr>
                <a:spcBef>
                  <a:spcPct val="0"/>
                </a:spcBef>
              </a:pPr>
              <a:t>18</a:t>
            </a:fld>
            <a:endParaRPr lang="en-US" altLang="he-IL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2513197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70A2EB-B3A1-48EA-9B84-07168915F98D}" type="slidenum">
              <a:rPr lang="en-US" altLang="he-IL" smtClean="0"/>
              <a:pPr>
                <a:spcBef>
                  <a:spcPct val="0"/>
                </a:spcBef>
              </a:pPr>
              <a:t>19</a:t>
            </a:fld>
            <a:endParaRPr lang="en-US" altLang="he-IL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26144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7EB6A7-AB52-4E74-879B-8ECE535CA110}" type="slidenum">
              <a:rPr lang="en-US" altLang="he-IL" smtClean="0"/>
              <a:pPr>
                <a:spcBef>
                  <a:spcPct val="0"/>
                </a:spcBef>
              </a:pPr>
              <a:t>20</a:t>
            </a:fld>
            <a:endParaRPr lang="en-US" altLang="he-IL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11727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D26C-35D8-452F-9CA0-E17EB8569A09}" type="datetimeFigureOut">
              <a:rPr lang="he-IL" smtClean="0"/>
              <a:t>כ"ב/תמוז/תשע"ז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AA71-9A2E-4E1F-8311-EEE9730341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236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D26C-35D8-452F-9CA0-E17EB8569A09}" type="datetimeFigureOut">
              <a:rPr lang="he-IL" smtClean="0"/>
              <a:t>כ"ב/תמוז/תשע"ז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AA71-9A2E-4E1F-8311-EEE9730341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955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D26C-35D8-452F-9CA0-E17EB8569A09}" type="datetimeFigureOut">
              <a:rPr lang="he-IL" smtClean="0"/>
              <a:t>כ"ב/תמוז/תשע"ז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AA71-9A2E-4E1F-8311-EEE9730341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822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D26C-35D8-452F-9CA0-E17EB8569A09}" type="datetimeFigureOut">
              <a:rPr lang="he-IL" smtClean="0"/>
              <a:t>כ"ב/תמוז/תשע"ז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AA71-9A2E-4E1F-8311-EEE9730341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52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D26C-35D8-452F-9CA0-E17EB8569A09}" type="datetimeFigureOut">
              <a:rPr lang="he-IL" smtClean="0"/>
              <a:t>כ"ב/תמוז/תשע"ז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AA71-9A2E-4E1F-8311-EEE9730341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759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D26C-35D8-452F-9CA0-E17EB8569A09}" type="datetimeFigureOut">
              <a:rPr lang="he-IL" smtClean="0"/>
              <a:t>כ"ב/תמוז/תשע"ז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AA71-9A2E-4E1F-8311-EEE9730341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255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D26C-35D8-452F-9CA0-E17EB8569A09}" type="datetimeFigureOut">
              <a:rPr lang="he-IL" smtClean="0"/>
              <a:t>כ"ב/תמוז/תשע"ז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AA71-9A2E-4E1F-8311-EEE9730341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398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D26C-35D8-452F-9CA0-E17EB8569A09}" type="datetimeFigureOut">
              <a:rPr lang="he-IL" smtClean="0"/>
              <a:t>כ"ב/תמוז/תשע"ז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AA71-9A2E-4E1F-8311-EEE9730341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260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D26C-35D8-452F-9CA0-E17EB8569A09}" type="datetimeFigureOut">
              <a:rPr lang="he-IL" smtClean="0"/>
              <a:t>כ"ב/תמוז/תשע"ז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AA71-9A2E-4E1F-8311-EEE9730341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632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D26C-35D8-452F-9CA0-E17EB8569A09}" type="datetimeFigureOut">
              <a:rPr lang="he-IL" smtClean="0"/>
              <a:t>כ"ב/תמוז/תשע"ז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AA71-9A2E-4E1F-8311-EEE9730341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697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D26C-35D8-452F-9CA0-E17EB8569A09}" type="datetimeFigureOut">
              <a:rPr lang="he-IL" smtClean="0"/>
              <a:t>כ"ב/תמוז/תשע"ז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AA71-9A2E-4E1F-8311-EEE9730341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275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3D26C-35D8-452F-9CA0-E17EB8569A09}" type="datetimeFigureOut">
              <a:rPr lang="he-IL" smtClean="0"/>
              <a:t>כ"ב/תמוז/תשע"ז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6AA71-9A2E-4E1F-8311-EEE9730341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215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30.wmf"/><Relationship Id="rId7" Type="http://schemas.openxmlformats.org/officeDocument/2006/relationships/image" Target="../media/image28.wmf"/><Relationship Id="rId12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11" Type="http://schemas.openxmlformats.org/officeDocument/2006/relationships/customXml" Target="../ink/ink1.xml"/><Relationship Id="rId5" Type="http://schemas.openxmlformats.org/officeDocument/2006/relationships/image" Target="../media/image27.wmf"/><Relationship Id="rId10" Type="http://schemas.openxmlformats.org/officeDocument/2006/relationships/image" Target="../media/image31.jpe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37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45.wmf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44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3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oleObject" Target="../embeddings/oleObject39.bin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6.wmf"/><Relationship Id="rId9" Type="http://schemas.openxmlformats.org/officeDocument/2006/relationships/image" Target="../media/image48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55.wmf"/><Relationship Id="rId3" Type="http://schemas.openxmlformats.org/officeDocument/2006/relationships/image" Target="../media/image57.e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4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61.wmf"/><Relationship Id="rId3" Type="http://schemas.openxmlformats.org/officeDocument/2006/relationships/image" Target="../media/image62.w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0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9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7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oleObject" Target="../embeddings/oleObject55.bin"/><Relationship Id="rId7" Type="http://schemas.openxmlformats.org/officeDocument/2006/relationships/image" Target="../media/image77.png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75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5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79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5.png"/><Relationship Id="rId5" Type="http://schemas.openxmlformats.org/officeDocument/2006/relationships/image" Target="../media/image83.wmf"/><Relationship Id="rId4" Type="http://schemas.openxmlformats.org/officeDocument/2006/relationships/oleObject" Target="../embeddings/oleObject6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9.jpeg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9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6.png"/><Relationship Id="rId5" Type="http://schemas.openxmlformats.org/officeDocument/2006/relationships/image" Target="../media/image94.wmf"/><Relationship Id="rId4" Type="http://schemas.openxmlformats.org/officeDocument/2006/relationships/oleObject" Target="../embeddings/oleObject66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9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42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78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7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104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106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111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83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oleObject" Target="../embeddings/oleObject89.bin"/><Relationship Id="rId18" Type="http://schemas.openxmlformats.org/officeDocument/2006/relationships/image" Target="../media/image118.wmf"/><Relationship Id="rId26" Type="http://schemas.openxmlformats.org/officeDocument/2006/relationships/image" Target="../media/image122.wmf"/><Relationship Id="rId3" Type="http://schemas.openxmlformats.org/officeDocument/2006/relationships/oleObject" Target="../embeddings/oleObject84.bin"/><Relationship Id="rId21" Type="http://schemas.openxmlformats.org/officeDocument/2006/relationships/oleObject" Target="../embeddings/oleObject93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116.wmf"/><Relationship Id="rId17" Type="http://schemas.openxmlformats.org/officeDocument/2006/relationships/oleObject" Target="../embeddings/oleObject91.bin"/><Relationship Id="rId25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wmf"/><Relationship Id="rId20" Type="http://schemas.openxmlformats.org/officeDocument/2006/relationships/image" Target="../media/image119.wmf"/><Relationship Id="rId29" Type="http://schemas.openxmlformats.org/officeDocument/2006/relationships/oleObject" Target="../embeddings/oleObject97.bin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88.bin"/><Relationship Id="rId24" Type="http://schemas.openxmlformats.org/officeDocument/2006/relationships/image" Target="../media/image121.wmf"/><Relationship Id="rId32" Type="http://schemas.openxmlformats.org/officeDocument/2006/relationships/image" Target="../media/image125.wmf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23" Type="http://schemas.openxmlformats.org/officeDocument/2006/relationships/oleObject" Target="../embeddings/oleObject94.bin"/><Relationship Id="rId28" Type="http://schemas.openxmlformats.org/officeDocument/2006/relationships/image" Target="../media/image123.wmf"/><Relationship Id="rId10" Type="http://schemas.openxmlformats.org/officeDocument/2006/relationships/image" Target="../media/image115.wmf"/><Relationship Id="rId19" Type="http://schemas.openxmlformats.org/officeDocument/2006/relationships/oleObject" Target="../embeddings/oleObject92.bin"/><Relationship Id="rId31" Type="http://schemas.openxmlformats.org/officeDocument/2006/relationships/oleObject" Target="../embeddings/oleObject98.bin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117.wmf"/><Relationship Id="rId22" Type="http://schemas.openxmlformats.org/officeDocument/2006/relationships/image" Target="../media/image120.wmf"/><Relationship Id="rId27" Type="http://schemas.openxmlformats.org/officeDocument/2006/relationships/oleObject" Target="../embeddings/oleObject96.bin"/><Relationship Id="rId30" Type="http://schemas.openxmlformats.org/officeDocument/2006/relationships/image" Target="../media/image124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13" Type="http://schemas.openxmlformats.org/officeDocument/2006/relationships/oleObject" Target="../embeddings/oleObject104.bin"/><Relationship Id="rId18" Type="http://schemas.openxmlformats.org/officeDocument/2006/relationships/image" Target="../media/image130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121.wmf"/><Relationship Id="rId17" Type="http://schemas.openxmlformats.org/officeDocument/2006/relationships/oleObject" Target="../embeddings/oleObject10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9.wmf"/><Relationship Id="rId20" Type="http://schemas.openxmlformats.org/officeDocument/2006/relationships/image" Target="../media/image131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7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5" Type="http://schemas.openxmlformats.org/officeDocument/2006/relationships/oleObject" Target="../embeddings/oleObject105.bin"/><Relationship Id="rId10" Type="http://schemas.openxmlformats.org/officeDocument/2006/relationships/image" Target="../media/image120.wmf"/><Relationship Id="rId19" Type="http://schemas.openxmlformats.org/officeDocument/2006/relationships/oleObject" Target="../embeddings/oleObject107.bin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122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oleObject" Target="../embeddings/oleObject112.bin"/><Relationship Id="rId3" Type="http://schemas.openxmlformats.org/officeDocument/2006/relationships/oleObject" Target="../embeddings/oleObject108.bin"/><Relationship Id="rId7" Type="http://schemas.openxmlformats.org/officeDocument/2006/relationships/image" Target="../media/image92.wmf"/><Relationship Id="rId12" Type="http://schemas.openxmlformats.org/officeDocument/2006/relationships/image" Target="../media/image13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7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33.w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3.bin"/><Relationship Id="rId10" Type="http://schemas.openxmlformats.org/officeDocument/2006/relationships/image" Target="../media/image134.wmf"/><Relationship Id="rId4" Type="http://schemas.openxmlformats.org/officeDocument/2006/relationships/image" Target="../media/image132.w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136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image" Target="../media/image142.png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14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8.wmf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4.bin"/><Relationship Id="rId10" Type="http://schemas.openxmlformats.org/officeDocument/2006/relationships/image" Target="../media/image140.wmf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116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1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2.wmf"/><Relationship Id="rId11" Type="http://schemas.openxmlformats.org/officeDocument/2006/relationships/image" Target="../media/image145.wmf"/><Relationship Id="rId5" Type="http://schemas.openxmlformats.org/officeDocument/2006/relationships/oleObject" Target="../embeddings/oleObject119.bin"/><Relationship Id="rId10" Type="http://schemas.openxmlformats.org/officeDocument/2006/relationships/oleObject" Target="../embeddings/oleObject121.bin"/><Relationship Id="rId4" Type="http://schemas.openxmlformats.org/officeDocument/2006/relationships/image" Target="../media/image97.wmf"/><Relationship Id="rId9" Type="http://schemas.openxmlformats.org/officeDocument/2006/relationships/image" Target="../media/image14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9.wmf"/><Relationship Id="rId5" Type="http://schemas.openxmlformats.org/officeDocument/2006/relationships/oleObject" Target="../embeddings/oleObject123.bin"/><Relationship Id="rId10" Type="http://schemas.openxmlformats.org/officeDocument/2006/relationships/image" Target="../media/image151.wmf"/><Relationship Id="rId4" Type="http://schemas.openxmlformats.org/officeDocument/2006/relationships/image" Target="../media/image148.wmf"/><Relationship Id="rId9" Type="http://schemas.openxmlformats.org/officeDocument/2006/relationships/oleObject" Target="../embeddings/oleObject125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52.wmf"/><Relationship Id="rId5" Type="http://schemas.openxmlformats.org/officeDocument/2006/relationships/oleObject" Target="../embeddings/oleObject126.bin"/><Relationship Id="rId10" Type="http://schemas.openxmlformats.org/officeDocument/2006/relationships/image" Target="../media/image154.wmf"/><Relationship Id="rId4" Type="http://schemas.openxmlformats.org/officeDocument/2006/relationships/image" Target="../media/image155.wmf"/><Relationship Id="rId9" Type="http://schemas.openxmlformats.org/officeDocument/2006/relationships/oleObject" Target="../embeddings/oleObject12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5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13" Type="http://schemas.openxmlformats.org/officeDocument/2006/relationships/image" Target="../media/image165.png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164.png"/><Relationship Id="rId17" Type="http://schemas.openxmlformats.org/officeDocument/2006/relationships/image" Target="../media/image16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4.bin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58.wmf"/><Relationship Id="rId11" Type="http://schemas.openxmlformats.org/officeDocument/2006/relationships/image" Target="../media/image163.png"/><Relationship Id="rId5" Type="http://schemas.openxmlformats.org/officeDocument/2006/relationships/oleObject" Target="../embeddings/oleObject130.bin"/><Relationship Id="rId15" Type="http://schemas.openxmlformats.org/officeDocument/2006/relationships/image" Target="../media/image161.wmf"/><Relationship Id="rId10" Type="http://schemas.openxmlformats.org/officeDocument/2006/relationships/image" Target="../media/image160.wmf"/><Relationship Id="rId4" Type="http://schemas.openxmlformats.org/officeDocument/2006/relationships/image" Target="../media/image157.wmf"/><Relationship Id="rId9" Type="http://schemas.openxmlformats.org/officeDocument/2006/relationships/oleObject" Target="../embeddings/oleObject132.bin"/><Relationship Id="rId14" Type="http://schemas.openxmlformats.org/officeDocument/2006/relationships/oleObject" Target="../embeddings/oleObject133.bin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9.wmf"/><Relationship Id="rId18" Type="http://schemas.openxmlformats.org/officeDocument/2006/relationships/oleObject" Target="../embeddings/oleObject141.bin"/><Relationship Id="rId26" Type="http://schemas.openxmlformats.org/officeDocument/2006/relationships/oleObject" Target="../embeddings/oleObject145.bin"/><Relationship Id="rId3" Type="http://schemas.openxmlformats.org/officeDocument/2006/relationships/oleObject" Target="../embeddings/oleObject135.bin"/><Relationship Id="rId21" Type="http://schemas.openxmlformats.org/officeDocument/2006/relationships/image" Target="../media/image173.wmf"/><Relationship Id="rId7" Type="http://schemas.openxmlformats.org/officeDocument/2006/relationships/image" Target="../media/image167.wmf"/><Relationship Id="rId12" Type="http://schemas.openxmlformats.org/officeDocument/2006/relationships/oleObject" Target="../embeddings/oleObject138.bin"/><Relationship Id="rId17" Type="http://schemas.openxmlformats.org/officeDocument/2006/relationships/image" Target="../media/image171.wmf"/><Relationship Id="rId25" Type="http://schemas.openxmlformats.org/officeDocument/2006/relationships/image" Target="../media/image175.wmf"/><Relationship Id="rId33" Type="http://schemas.openxmlformats.org/officeDocument/2006/relationships/image" Target="../media/image17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0.bin"/><Relationship Id="rId20" Type="http://schemas.openxmlformats.org/officeDocument/2006/relationships/oleObject" Target="../embeddings/oleObject142.bin"/><Relationship Id="rId29" Type="http://schemas.openxmlformats.org/officeDocument/2006/relationships/image" Target="../media/image177.wmf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36.bin"/><Relationship Id="rId11" Type="http://schemas.openxmlformats.org/officeDocument/2006/relationships/image" Target="../media/image182.png"/><Relationship Id="rId24" Type="http://schemas.openxmlformats.org/officeDocument/2006/relationships/oleObject" Target="../embeddings/oleObject144.bin"/><Relationship Id="rId32" Type="http://schemas.openxmlformats.org/officeDocument/2006/relationships/oleObject" Target="../embeddings/oleObject148.bin"/><Relationship Id="rId5" Type="http://schemas.openxmlformats.org/officeDocument/2006/relationships/image" Target="../media/image180.png"/><Relationship Id="rId15" Type="http://schemas.openxmlformats.org/officeDocument/2006/relationships/image" Target="../media/image170.wmf"/><Relationship Id="rId23" Type="http://schemas.openxmlformats.org/officeDocument/2006/relationships/image" Target="../media/image174.wmf"/><Relationship Id="rId28" Type="http://schemas.openxmlformats.org/officeDocument/2006/relationships/oleObject" Target="../embeddings/oleObject146.bin"/><Relationship Id="rId10" Type="http://schemas.openxmlformats.org/officeDocument/2006/relationships/image" Target="../media/image181.png"/><Relationship Id="rId19" Type="http://schemas.openxmlformats.org/officeDocument/2006/relationships/image" Target="../media/image172.wmf"/><Relationship Id="rId31" Type="http://schemas.openxmlformats.org/officeDocument/2006/relationships/image" Target="../media/image178.wmf"/><Relationship Id="rId4" Type="http://schemas.openxmlformats.org/officeDocument/2006/relationships/image" Target="../media/image166.wmf"/><Relationship Id="rId9" Type="http://schemas.openxmlformats.org/officeDocument/2006/relationships/image" Target="../media/image168.wmf"/><Relationship Id="rId14" Type="http://schemas.openxmlformats.org/officeDocument/2006/relationships/oleObject" Target="../embeddings/oleObject139.bin"/><Relationship Id="rId22" Type="http://schemas.openxmlformats.org/officeDocument/2006/relationships/oleObject" Target="../embeddings/oleObject143.bin"/><Relationship Id="rId27" Type="http://schemas.openxmlformats.org/officeDocument/2006/relationships/image" Target="../media/image176.wmf"/><Relationship Id="rId30" Type="http://schemas.openxmlformats.org/officeDocument/2006/relationships/oleObject" Target="../embeddings/oleObject147.bin"/><Relationship Id="rId8" Type="http://schemas.openxmlformats.org/officeDocument/2006/relationships/oleObject" Target="../embeddings/oleObject137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2"/>
          </a:solidFill>
        </p:spPr>
        <p:txBody>
          <a:bodyPr anchor="ctr"/>
          <a:lstStyle/>
          <a:p>
            <a:pPr eaLnBrk="1" hangingPunct="1"/>
            <a:r>
              <a:rPr lang="en-US" altLang="he-IL" sz="4400" dirty="0" smtClean="0">
                <a:solidFill>
                  <a:schemeClr val="bg1"/>
                </a:solidFill>
              </a:rPr>
              <a:t>Lecture 7</a:t>
            </a:r>
          </a:p>
        </p:txBody>
      </p:sp>
    </p:spTree>
    <p:extLst>
      <p:ext uri="{BB962C8B-B14F-4D97-AF65-F5344CB8AC3E}">
        <p14:creationId xmlns:p14="http://schemas.microsoft.com/office/powerpoint/2010/main" val="8232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3"/>
          <p:cNvGraphicFramePr>
            <a:graphicFrameLocks noChangeAspect="1"/>
          </p:cNvGraphicFramePr>
          <p:nvPr/>
        </p:nvGraphicFramePr>
        <p:xfrm>
          <a:off x="3505200" y="2187575"/>
          <a:ext cx="5295900" cy="397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Image" r:id="rId4" imgW="5296359" imgH="3970364" progId="PSP7.Image">
                  <p:embed/>
                </p:oleObj>
              </mc:Choice>
              <mc:Fallback>
                <p:oleObj name="Image" r:id="rId4" imgW="5296359" imgH="3970364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187575"/>
                        <a:ext cx="5295900" cy="397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4368800" y="5516564"/>
            <a:ext cx="64770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038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2420938"/>
            <a:ext cx="5111750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2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3935414" y="2636838"/>
            <a:ext cx="47529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008000"/>
                </a:solidFill>
                <a:latin typeface="Comic Sans MS" panose="030F0702030302020204" pitchFamily="66" charset="0"/>
                <a:ea typeface="SimSun" panose="02010600030101010101" pitchFamily="2" charset="-122"/>
              </a:rPr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404021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067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28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3719513" y="5949951"/>
            <a:ext cx="64770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89091" name="Group 3"/>
          <p:cNvGrpSpPr>
            <a:grpSpLocks/>
          </p:cNvGrpSpPr>
          <p:nvPr/>
        </p:nvGrpSpPr>
        <p:grpSpPr bwMode="auto">
          <a:xfrm>
            <a:off x="1900238" y="404813"/>
            <a:ext cx="5491162" cy="1655762"/>
            <a:chOff x="720" y="1457"/>
            <a:chExt cx="4060" cy="1294"/>
          </a:xfrm>
        </p:grpSpPr>
        <p:sp>
          <p:nvSpPr>
            <p:cNvPr id="89100" name="AutoShape 4"/>
            <p:cNvSpPr>
              <a:spLocks noChangeArrowheads="1"/>
            </p:cNvSpPr>
            <p:nvPr/>
          </p:nvSpPr>
          <p:spPr bwMode="auto">
            <a:xfrm>
              <a:off x="720" y="2025"/>
              <a:ext cx="3946" cy="726"/>
            </a:xfrm>
            <a:prstGeom prst="cube">
              <a:avLst>
                <a:gd name="adj" fmla="val 55236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9101" name="AutoShape 5"/>
            <p:cNvSpPr>
              <a:spLocks noChangeArrowheads="1"/>
            </p:cNvSpPr>
            <p:nvPr/>
          </p:nvSpPr>
          <p:spPr bwMode="auto">
            <a:xfrm rot="-2683437">
              <a:off x="4166" y="2297"/>
              <a:ext cx="614" cy="163"/>
            </a:xfrm>
            <a:prstGeom prst="parallelogram">
              <a:avLst>
                <a:gd name="adj" fmla="val 94172"/>
              </a:avLst>
            </a:pr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89102" name="Group 6"/>
            <p:cNvGrpSpPr>
              <a:grpSpLocks/>
            </p:cNvGrpSpPr>
            <p:nvPr/>
          </p:nvGrpSpPr>
          <p:grpSpPr bwMode="auto">
            <a:xfrm>
              <a:off x="912" y="1457"/>
              <a:ext cx="3726" cy="870"/>
              <a:chOff x="912" y="1457"/>
              <a:chExt cx="3726" cy="870"/>
            </a:xfrm>
          </p:grpSpPr>
          <p:sp>
            <p:nvSpPr>
              <p:cNvPr id="89103" name="AutoShape 7"/>
              <p:cNvSpPr>
                <a:spLocks noChangeArrowheads="1"/>
              </p:cNvSpPr>
              <p:nvPr/>
            </p:nvSpPr>
            <p:spPr bwMode="auto">
              <a:xfrm>
                <a:off x="912" y="2187"/>
                <a:ext cx="3592" cy="46"/>
              </a:xfrm>
              <a:prstGeom prst="parallelogram">
                <a:avLst>
                  <a:gd name="adj" fmla="val 102308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9104" name="Text Box 8"/>
              <p:cNvSpPr txBox="1">
                <a:spLocks noChangeArrowheads="1"/>
              </p:cNvSpPr>
              <p:nvPr/>
            </p:nvSpPr>
            <p:spPr bwMode="auto">
              <a:xfrm>
                <a:off x="3532" y="1457"/>
                <a:ext cx="771" cy="5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000">
                    <a:solidFill>
                      <a:srgbClr val="000066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2mm slot</a:t>
                </a:r>
              </a:p>
            </p:txBody>
          </p:sp>
          <p:sp>
            <p:nvSpPr>
              <p:cNvPr id="89105" name="Line 9"/>
              <p:cNvSpPr>
                <a:spLocks noChangeShapeType="1"/>
              </p:cNvSpPr>
              <p:nvPr/>
            </p:nvSpPr>
            <p:spPr bwMode="auto">
              <a:xfrm>
                <a:off x="4461" y="2232"/>
                <a:ext cx="0" cy="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9106" name="Line 10"/>
              <p:cNvSpPr>
                <a:spLocks noChangeShapeType="1"/>
              </p:cNvSpPr>
              <p:nvPr/>
            </p:nvSpPr>
            <p:spPr bwMode="auto">
              <a:xfrm>
                <a:off x="4507" y="2185"/>
                <a:ext cx="0" cy="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9107" name="Line 11"/>
              <p:cNvSpPr>
                <a:spLocks noChangeShapeType="1"/>
              </p:cNvSpPr>
              <p:nvPr/>
            </p:nvSpPr>
            <p:spPr bwMode="auto">
              <a:xfrm flipH="1">
                <a:off x="4426" y="2327"/>
                <a:ext cx="2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</p:grpSp>
      <p:grpSp>
        <p:nvGrpSpPr>
          <p:cNvPr id="89092" name="Group 14"/>
          <p:cNvGrpSpPr>
            <a:grpSpLocks/>
          </p:cNvGrpSpPr>
          <p:nvPr/>
        </p:nvGrpSpPr>
        <p:grpSpPr bwMode="auto">
          <a:xfrm>
            <a:off x="1509713" y="266701"/>
            <a:ext cx="5338763" cy="1357313"/>
            <a:chOff x="930" y="2415"/>
            <a:chExt cx="3946" cy="1060"/>
          </a:xfrm>
        </p:grpSpPr>
        <p:grpSp>
          <p:nvGrpSpPr>
            <p:cNvPr id="89094" name="Group 15"/>
            <p:cNvGrpSpPr>
              <a:grpSpLocks/>
            </p:cNvGrpSpPr>
            <p:nvPr/>
          </p:nvGrpSpPr>
          <p:grpSpPr bwMode="auto">
            <a:xfrm>
              <a:off x="930" y="2704"/>
              <a:ext cx="3946" cy="771"/>
              <a:chOff x="703" y="3113"/>
              <a:chExt cx="3946" cy="771"/>
            </a:xfrm>
          </p:grpSpPr>
          <p:sp>
            <p:nvSpPr>
              <p:cNvPr id="89096" name="AutoShape 16"/>
              <p:cNvSpPr>
                <a:spLocks noChangeArrowheads="1"/>
              </p:cNvSpPr>
              <p:nvPr/>
            </p:nvSpPr>
            <p:spPr bwMode="auto">
              <a:xfrm>
                <a:off x="703" y="3430"/>
                <a:ext cx="3946" cy="454"/>
              </a:xfrm>
              <a:prstGeom prst="cube">
                <a:avLst>
                  <a:gd name="adj" fmla="val 90551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fr-FR" altLang="en-US" sz="2000">
                  <a:solidFill>
                    <a:srgbClr val="FF99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097" name="AutoShape 17"/>
              <p:cNvSpPr>
                <a:spLocks noChangeArrowheads="1"/>
              </p:cNvSpPr>
              <p:nvPr/>
            </p:nvSpPr>
            <p:spPr bwMode="auto">
              <a:xfrm>
                <a:off x="1927" y="3203"/>
                <a:ext cx="1497" cy="636"/>
              </a:xfrm>
              <a:prstGeom prst="cube">
                <a:avLst>
                  <a:gd name="adj" fmla="val 63523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9098" name="AutoShape 18"/>
              <p:cNvSpPr>
                <a:spLocks noChangeArrowheads="1"/>
              </p:cNvSpPr>
              <p:nvPr/>
            </p:nvSpPr>
            <p:spPr bwMode="auto">
              <a:xfrm>
                <a:off x="2472" y="3113"/>
                <a:ext cx="363" cy="363"/>
              </a:xfrm>
              <a:prstGeom prst="can">
                <a:avLst>
                  <a:gd name="adj" fmla="val 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9099" name="Line 19"/>
              <p:cNvSpPr>
                <a:spLocks noChangeShapeType="1"/>
              </p:cNvSpPr>
              <p:nvPr/>
            </p:nvSpPr>
            <p:spPr bwMode="auto">
              <a:xfrm>
                <a:off x="2154" y="3748"/>
                <a:ext cx="68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89095" name="Line 20"/>
            <p:cNvSpPr>
              <a:spLocks noChangeShapeType="1"/>
            </p:cNvSpPr>
            <p:nvPr/>
          </p:nvSpPr>
          <p:spPr bwMode="auto">
            <a:xfrm>
              <a:off x="2880" y="2415"/>
              <a:ext cx="0" cy="317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4" y="2251076"/>
            <a:ext cx="5151437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78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 descr="?view=att&amp;disp=emb&amp;attid=0"/>
          <p:cNvSpPr>
            <a:spLocks noChangeAspect="1" noChangeArrowheads="1"/>
          </p:cNvSpPr>
          <p:nvPr/>
        </p:nvSpPr>
        <p:spPr bwMode="auto">
          <a:xfrm>
            <a:off x="5948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0115" name="AutoShape 3" descr="?view=att&amp;disp=emb&amp;attid=0"/>
          <p:cNvSpPr>
            <a:spLocks noChangeAspect="1" noChangeArrowheads="1"/>
          </p:cNvSpPr>
          <p:nvPr/>
        </p:nvSpPr>
        <p:spPr bwMode="auto">
          <a:xfrm>
            <a:off x="5948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0116" name="AutoShape 4" descr="?view=att&amp;disp=emb&amp;attid=0"/>
          <p:cNvSpPr>
            <a:spLocks noChangeAspect="1" noChangeArrowheads="1"/>
          </p:cNvSpPr>
          <p:nvPr/>
        </p:nvSpPr>
        <p:spPr bwMode="auto">
          <a:xfrm>
            <a:off x="5948364" y="3281364"/>
            <a:ext cx="2281237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he-IL" altLang="en-US" sz="1800"/>
              <a:t> </a:t>
            </a:r>
            <a:endParaRPr lang="en-AU" altLang="en-US" sz="1800"/>
          </a:p>
        </p:txBody>
      </p:sp>
      <p:sp>
        <p:nvSpPr>
          <p:cNvPr id="90117" name="AutoShape 5" descr="?view=att&amp;disp=emb&amp;attid=0"/>
          <p:cNvSpPr>
            <a:spLocks noChangeAspect="1" noChangeArrowheads="1"/>
          </p:cNvSpPr>
          <p:nvPr/>
        </p:nvSpPr>
        <p:spPr bwMode="auto">
          <a:xfrm>
            <a:off x="5948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0118" name="AutoShape 6" descr="?view=att&amp;disp=emb&amp;attid=0"/>
          <p:cNvSpPr>
            <a:spLocks noChangeAspect="1" noChangeArrowheads="1"/>
          </p:cNvSpPr>
          <p:nvPr/>
        </p:nvSpPr>
        <p:spPr bwMode="auto">
          <a:xfrm>
            <a:off x="5948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0119" name="AutoShape 7" descr="?view=att&amp;disp=emb&amp;attid=0"/>
          <p:cNvSpPr>
            <a:spLocks noChangeAspect="1" noChangeArrowheads="1"/>
          </p:cNvSpPr>
          <p:nvPr/>
        </p:nvSpPr>
        <p:spPr bwMode="auto">
          <a:xfrm>
            <a:off x="5948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0120" name="AutoShape 8" descr="?view=att&amp;disp=emb&amp;attid=0"/>
          <p:cNvSpPr>
            <a:spLocks noChangeAspect="1" noChangeArrowheads="1"/>
          </p:cNvSpPr>
          <p:nvPr/>
        </p:nvSpPr>
        <p:spPr bwMode="auto">
          <a:xfrm>
            <a:off x="5948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90121" name="Object 9"/>
          <p:cNvGraphicFramePr>
            <a:graphicFrameLocks noChangeAspect="1"/>
          </p:cNvGraphicFramePr>
          <p:nvPr/>
        </p:nvGraphicFramePr>
        <p:xfrm>
          <a:off x="1657350" y="333375"/>
          <a:ext cx="9086850" cy="361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Photo Editor Photo" r:id="rId3" imgW="8266667" imgH="3285714" progId="MSPhotoEd.3">
                  <p:embed/>
                </p:oleObj>
              </mc:Choice>
              <mc:Fallback>
                <p:oleObj name="Photo Editor Photo" r:id="rId3" imgW="8266667" imgH="328571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333375"/>
                        <a:ext cx="9086850" cy="361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122" name="Group 10"/>
          <p:cNvGrpSpPr>
            <a:grpSpLocks/>
          </p:cNvGrpSpPr>
          <p:nvPr/>
        </p:nvGrpSpPr>
        <p:grpSpPr bwMode="auto">
          <a:xfrm>
            <a:off x="5159376" y="3716339"/>
            <a:ext cx="1800225" cy="542925"/>
            <a:chOff x="2336" y="3696"/>
            <a:chExt cx="1950" cy="342"/>
          </a:xfrm>
        </p:grpSpPr>
        <p:sp>
          <p:nvSpPr>
            <p:cNvPr id="90123" name="Rectangle 11"/>
            <p:cNvSpPr>
              <a:spLocks noChangeArrowheads="1"/>
            </p:cNvSpPr>
            <p:nvPr/>
          </p:nvSpPr>
          <p:spPr bwMode="auto">
            <a:xfrm>
              <a:off x="2336" y="3696"/>
              <a:ext cx="117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2453" y="3696"/>
              <a:ext cx="155" cy="33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90125" name="Group 13"/>
            <p:cNvGrpSpPr>
              <a:grpSpLocks/>
            </p:cNvGrpSpPr>
            <p:nvPr/>
          </p:nvGrpSpPr>
          <p:grpSpPr bwMode="auto">
            <a:xfrm>
              <a:off x="2608" y="3696"/>
              <a:ext cx="136" cy="336"/>
              <a:chOff x="1008" y="3840"/>
              <a:chExt cx="336" cy="480"/>
            </a:xfrm>
          </p:grpSpPr>
          <p:sp>
            <p:nvSpPr>
              <p:cNvPr id="90144" name="Rectangle 14"/>
              <p:cNvSpPr>
                <a:spLocks noChangeArrowheads="1"/>
              </p:cNvSpPr>
              <p:nvPr/>
            </p:nvSpPr>
            <p:spPr bwMode="auto">
              <a:xfrm>
                <a:off x="1008" y="3840"/>
                <a:ext cx="14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0145" name="Rectangle 15"/>
              <p:cNvSpPr>
                <a:spLocks noChangeArrowheads="1"/>
              </p:cNvSpPr>
              <p:nvPr/>
            </p:nvSpPr>
            <p:spPr bwMode="auto">
              <a:xfrm>
                <a:off x="1152" y="3840"/>
                <a:ext cx="192" cy="48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90126" name="Group 16"/>
            <p:cNvGrpSpPr>
              <a:grpSpLocks/>
            </p:cNvGrpSpPr>
            <p:nvPr/>
          </p:nvGrpSpPr>
          <p:grpSpPr bwMode="auto">
            <a:xfrm>
              <a:off x="2744" y="3696"/>
              <a:ext cx="408" cy="336"/>
              <a:chOff x="1008" y="3840"/>
              <a:chExt cx="336" cy="480"/>
            </a:xfrm>
          </p:grpSpPr>
          <p:sp>
            <p:nvSpPr>
              <p:cNvPr id="90142" name="Rectangle 17"/>
              <p:cNvSpPr>
                <a:spLocks noChangeArrowheads="1"/>
              </p:cNvSpPr>
              <p:nvPr/>
            </p:nvSpPr>
            <p:spPr bwMode="auto">
              <a:xfrm>
                <a:off x="1008" y="3840"/>
                <a:ext cx="14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0143" name="Rectangle 18"/>
              <p:cNvSpPr>
                <a:spLocks noChangeArrowheads="1"/>
              </p:cNvSpPr>
              <p:nvPr/>
            </p:nvSpPr>
            <p:spPr bwMode="auto">
              <a:xfrm>
                <a:off x="1152" y="3840"/>
                <a:ext cx="192" cy="48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90127" name="Group 19"/>
            <p:cNvGrpSpPr>
              <a:grpSpLocks/>
            </p:cNvGrpSpPr>
            <p:nvPr/>
          </p:nvGrpSpPr>
          <p:grpSpPr bwMode="auto">
            <a:xfrm>
              <a:off x="2925" y="3702"/>
              <a:ext cx="227" cy="336"/>
              <a:chOff x="1008" y="3840"/>
              <a:chExt cx="336" cy="480"/>
            </a:xfrm>
          </p:grpSpPr>
          <p:sp>
            <p:nvSpPr>
              <p:cNvPr id="90140" name="Rectangle 20"/>
              <p:cNvSpPr>
                <a:spLocks noChangeArrowheads="1"/>
              </p:cNvSpPr>
              <p:nvPr/>
            </p:nvSpPr>
            <p:spPr bwMode="auto">
              <a:xfrm>
                <a:off x="1008" y="3840"/>
                <a:ext cx="14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0141" name="Rectangle 21"/>
              <p:cNvSpPr>
                <a:spLocks noChangeArrowheads="1"/>
              </p:cNvSpPr>
              <p:nvPr/>
            </p:nvSpPr>
            <p:spPr bwMode="auto">
              <a:xfrm>
                <a:off x="1152" y="3840"/>
                <a:ext cx="192" cy="48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90128" name="Group 22"/>
            <p:cNvGrpSpPr>
              <a:grpSpLocks/>
            </p:cNvGrpSpPr>
            <p:nvPr/>
          </p:nvGrpSpPr>
          <p:grpSpPr bwMode="auto">
            <a:xfrm>
              <a:off x="3152" y="3696"/>
              <a:ext cx="454" cy="336"/>
              <a:chOff x="1008" y="3840"/>
              <a:chExt cx="336" cy="480"/>
            </a:xfrm>
          </p:grpSpPr>
          <p:sp>
            <p:nvSpPr>
              <p:cNvPr id="90138" name="Rectangle 23"/>
              <p:cNvSpPr>
                <a:spLocks noChangeArrowheads="1"/>
              </p:cNvSpPr>
              <p:nvPr/>
            </p:nvSpPr>
            <p:spPr bwMode="auto">
              <a:xfrm>
                <a:off x="1008" y="3840"/>
                <a:ext cx="14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0139" name="Rectangle 24"/>
              <p:cNvSpPr>
                <a:spLocks noChangeArrowheads="1"/>
              </p:cNvSpPr>
              <p:nvPr/>
            </p:nvSpPr>
            <p:spPr bwMode="auto">
              <a:xfrm>
                <a:off x="1152" y="3840"/>
                <a:ext cx="192" cy="48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90129" name="Group 25"/>
            <p:cNvGrpSpPr>
              <a:grpSpLocks/>
            </p:cNvGrpSpPr>
            <p:nvPr/>
          </p:nvGrpSpPr>
          <p:grpSpPr bwMode="auto">
            <a:xfrm>
              <a:off x="3606" y="3696"/>
              <a:ext cx="272" cy="336"/>
              <a:chOff x="1008" y="3840"/>
              <a:chExt cx="336" cy="480"/>
            </a:xfrm>
          </p:grpSpPr>
          <p:sp>
            <p:nvSpPr>
              <p:cNvPr id="90136" name="Rectangle 26"/>
              <p:cNvSpPr>
                <a:spLocks noChangeArrowheads="1"/>
              </p:cNvSpPr>
              <p:nvPr/>
            </p:nvSpPr>
            <p:spPr bwMode="auto">
              <a:xfrm>
                <a:off x="1008" y="3840"/>
                <a:ext cx="14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0137" name="Rectangle 27"/>
              <p:cNvSpPr>
                <a:spLocks noChangeArrowheads="1"/>
              </p:cNvSpPr>
              <p:nvPr/>
            </p:nvSpPr>
            <p:spPr bwMode="auto">
              <a:xfrm>
                <a:off x="1152" y="3840"/>
                <a:ext cx="192" cy="48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90130" name="Group 28"/>
            <p:cNvGrpSpPr>
              <a:grpSpLocks/>
            </p:cNvGrpSpPr>
            <p:nvPr/>
          </p:nvGrpSpPr>
          <p:grpSpPr bwMode="auto">
            <a:xfrm>
              <a:off x="3878" y="3696"/>
              <a:ext cx="136" cy="336"/>
              <a:chOff x="1008" y="3840"/>
              <a:chExt cx="336" cy="480"/>
            </a:xfrm>
          </p:grpSpPr>
          <p:sp>
            <p:nvSpPr>
              <p:cNvPr id="90134" name="Rectangle 29"/>
              <p:cNvSpPr>
                <a:spLocks noChangeArrowheads="1"/>
              </p:cNvSpPr>
              <p:nvPr/>
            </p:nvSpPr>
            <p:spPr bwMode="auto">
              <a:xfrm>
                <a:off x="1008" y="3840"/>
                <a:ext cx="14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0135" name="Rectangle 30"/>
              <p:cNvSpPr>
                <a:spLocks noChangeArrowheads="1"/>
              </p:cNvSpPr>
              <p:nvPr/>
            </p:nvSpPr>
            <p:spPr bwMode="auto">
              <a:xfrm>
                <a:off x="1152" y="3840"/>
                <a:ext cx="192" cy="48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90131" name="Group 31"/>
            <p:cNvGrpSpPr>
              <a:grpSpLocks/>
            </p:cNvGrpSpPr>
            <p:nvPr/>
          </p:nvGrpSpPr>
          <p:grpSpPr bwMode="auto">
            <a:xfrm>
              <a:off x="4014" y="3696"/>
              <a:ext cx="272" cy="336"/>
              <a:chOff x="1008" y="3840"/>
              <a:chExt cx="336" cy="480"/>
            </a:xfrm>
          </p:grpSpPr>
          <p:sp>
            <p:nvSpPr>
              <p:cNvPr id="90132" name="Rectangle 32"/>
              <p:cNvSpPr>
                <a:spLocks noChangeArrowheads="1"/>
              </p:cNvSpPr>
              <p:nvPr/>
            </p:nvSpPr>
            <p:spPr bwMode="auto">
              <a:xfrm>
                <a:off x="1008" y="3840"/>
                <a:ext cx="14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0133" name="Rectangle 33"/>
              <p:cNvSpPr>
                <a:spLocks noChangeArrowheads="1"/>
              </p:cNvSpPr>
              <p:nvPr/>
            </p:nvSpPr>
            <p:spPr bwMode="auto">
              <a:xfrm>
                <a:off x="1152" y="3840"/>
                <a:ext cx="192" cy="48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32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4"/>
          <p:cNvGrpSpPr>
            <a:grpSpLocks/>
          </p:cNvGrpSpPr>
          <p:nvPr/>
        </p:nvGrpSpPr>
        <p:grpSpPr bwMode="auto">
          <a:xfrm>
            <a:off x="3216276" y="1700213"/>
            <a:ext cx="5535613" cy="2413000"/>
            <a:chOff x="1252" y="890"/>
            <a:chExt cx="3306" cy="903"/>
          </a:xfrm>
        </p:grpSpPr>
        <p:grpSp>
          <p:nvGrpSpPr>
            <p:cNvPr id="91141" name="Group 5"/>
            <p:cNvGrpSpPr>
              <a:grpSpLocks/>
            </p:cNvGrpSpPr>
            <p:nvPr/>
          </p:nvGrpSpPr>
          <p:grpSpPr bwMode="auto">
            <a:xfrm>
              <a:off x="1252" y="1375"/>
              <a:ext cx="3306" cy="418"/>
              <a:chOff x="1116" y="1375"/>
              <a:chExt cx="3175" cy="298"/>
            </a:xfrm>
          </p:grpSpPr>
          <p:grpSp>
            <p:nvGrpSpPr>
              <p:cNvPr id="91143" name="Group 6"/>
              <p:cNvGrpSpPr>
                <a:grpSpLocks/>
              </p:cNvGrpSpPr>
              <p:nvPr/>
            </p:nvGrpSpPr>
            <p:grpSpPr bwMode="auto">
              <a:xfrm>
                <a:off x="1116" y="1375"/>
                <a:ext cx="3175" cy="50"/>
                <a:chOff x="720" y="480"/>
                <a:chExt cx="3888" cy="240"/>
              </a:xfrm>
            </p:grpSpPr>
            <p:sp>
              <p:nvSpPr>
                <p:cNvPr id="91152" name="Line 7"/>
                <p:cNvSpPr>
                  <a:spLocks noChangeShapeType="1"/>
                </p:cNvSpPr>
                <p:nvPr/>
              </p:nvSpPr>
              <p:spPr bwMode="auto">
                <a:xfrm>
                  <a:off x="720" y="480"/>
                  <a:ext cx="38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91153" name="Line 8"/>
                <p:cNvSpPr>
                  <a:spLocks noChangeShapeType="1"/>
                </p:cNvSpPr>
                <p:nvPr/>
              </p:nvSpPr>
              <p:spPr bwMode="auto">
                <a:xfrm>
                  <a:off x="720" y="720"/>
                  <a:ext cx="38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grpSp>
              <p:nvGrpSpPr>
                <p:cNvPr id="91154" name="Group 9"/>
                <p:cNvGrpSpPr>
                  <a:grpSpLocks/>
                </p:cNvGrpSpPr>
                <p:nvPr/>
              </p:nvGrpSpPr>
              <p:grpSpPr bwMode="auto">
                <a:xfrm>
                  <a:off x="1248" y="480"/>
                  <a:ext cx="144" cy="240"/>
                  <a:chOff x="1248" y="480"/>
                  <a:chExt cx="144" cy="240"/>
                </a:xfrm>
              </p:grpSpPr>
              <p:grpSp>
                <p:nvGrpSpPr>
                  <p:cNvPr id="91183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248" y="480"/>
                    <a:ext cx="48" cy="240"/>
                    <a:chOff x="1248" y="480"/>
                    <a:chExt cx="48" cy="240"/>
                  </a:xfrm>
                </p:grpSpPr>
                <p:sp>
                  <p:nvSpPr>
                    <p:cNvPr id="91187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480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91188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480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</p:grpSp>
              <p:grpSp>
                <p:nvGrpSpPr>
                  <p:cNvPr id="91184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1344" y="480"/>
                    <a:ext cx="48" cy="240"/>
                    <a:chOff x="1248" y="480"/>
                    <a:chExt cx="48" cy="240"/>
                  </a:xfrm>
                </p:grpSpPr>
                <p:sp>
                  <p:nvSpPr>
                    <p:cNvPr id="91185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480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91186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480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</p:grpSp>
            </p:grpSp>
            <p:grpSp>
              <p:nvGrpSpPr>
                <p:cNvPr id="91155" name="Group 16"/>
                <p:cNvGrpSpPr>
                  <a:grpSpLocks/>
                </p:cNvGrpSpPr>
                <p:nvPr/>
              </p:nvGrpSpPr>
              <p:grpSpPr bwMode="auto">
                <a:xfrm>
                  <a:off x="1584" y="480"/>
                  <a:ext cx="144" cy="240"/>
                  <a:chOff x="1248" y="480"/>
                  <a:chExt cx="144" cy="240"/>
                </a:xfrm>
              </p:grpSpPr>
              <p:grpSp>
                <p:nvGrpSpPr>
                  <p:cNvPr id="91177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1248" y="480"/>
                    <a:ext cx="48" cy="240"/>
                    <a:chOff x="1248" y="480"/>
                    <a:chExt cx="48" cy="240"/>
                  </a:xfrm>
                </p:grpSpPr>
                <p:sp>
                  <p:nvSpPr>
                    <p:cNvPr id="91181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480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91182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480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</p:grpSp>
              <p:grpSp>
                <p:nvGrpSpPr>
                  <p:cNvPr id="91178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1344" y="480"/>
                    <a:ext cx="48" cy="240"/>
                    <a:chOff x="1248" y="480"/>
                    <a:chExt cx="48" cy="240"/>
                  </a:xfrm>
                </p:grpSpPr>
                <p:sp>
                  <p:nvSpPr>
                    <p:cNvPr id="91179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480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91180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480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</p:grpSp>
            </p:grpSp>
            <p:grpSp>
              <p:nvGrpSpPr>
                <p:cNvPr id="91156" name="Group 23"/>
                <p:cNvGrpSpPr>
                  <a:grpSpLocks/>
                </p:cNvGrpSpPr>
                <p:nvPr/>
              </p:nvGrpSpPr>
              <p:grpSpPr bwMode="auto">
                <a:xfrm>
                  <a:off x="2688" y="480"/>
                  <a:ext cx="144" cy="240"/>
                  <a:chOff x="1248" y="480"/>
                  <a:chExt cx="144" cy="240"/>
                </a:xfrm>
              </p:grpSpPr>
              <p:grpSp>
                <p:nvGrpSpPr>
                  <p:cNvPr id="91171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248" y="480"/>
                    <a:ext cx="48" cy="240"/>
                    <a:chOff x="1248" y="480"/>
                    <a:chExt cx="48" cy="240"/>
                  </a:xfrm>
                </p:grpSpPr>
                <p:sp>
                  <p:nvSpPr>
                    <p:cNvPr id="91175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480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91176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480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</p:grpSp>
              <p:grpSp>
                <p:nvGrpSpPr>
                  <p:cNvPr id="91172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1344" y="480"/>
                    <a:ext cx="48" cy="240"/>
                    <a:chOff x="1248" y="480"/>
                    <a:chExt cx="48" cy="240"/>
                  </a:xfrm>
                </p:grpSpPr>
                <p:sp>
                  <p:nvSpPr>
                    <p:cNvPr id="91173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480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91174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480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</p:grpSp>
            </p:grpSp>
            <p:grpSp>
              <p:nvGrpSpPr>
                <p:cNvPr id="91157" name="Group 30"/>
                <p:cNvGrpSpPr>
                  <a:grpSpLocks/>
                </p:cNvGrpSpPr>
                <p:nvPr/>
              </p:nvGrpSpPr>
              <p:grpSpPr bwMode="auto">
                <a:xfrm>
                  <a:off x="2016" y="480"/>
                  <a:ext cx="144" cy="240"/>
                  <a:chOff x="1248" y="480"/>
                  <a:chExt cx="144" cy="240"/>
                </a:xfrm>
              </p:grpSpPr>
              <p:grpSp>
                <p:nvGrpSpPr>
                  <p:cNvPr id="91165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248" y="480"/>
                    <a:ext cx="48" cy="240"/>
                    <a:chOff x="1248" y="480"/>
                    <a:chExt cx="48" cy="240"/>
                  </a:xfrm>
                </p:grpSpPr>
                <p:sp>
                  <p:nvSpPr>
                    <p:cNvPr id="91169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480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91170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480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</p:grpSp>
              <p:grpSp>
                <p:nvGrpSpPr>
                  <p:cNvPr id="91166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344" y="480"/>
                    <a:ext cx="48" cy="240"/>
                    <a:chOff x="1248" y="480"/>
                    <a:chExt cx="48" cy="240"/>
                  </a:xfrm>
                </p:grpSpPr>
                <p:sp>
                  <p:nvSpPr>
                    <p:cNvPr id="91167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480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91168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480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</p:grpSp>
            </p:grpSp>
            <p:grpSp>
              <p:nvGrpSpPr>
                <p:cNvPr id="91158" name="Group 37"/>
                <p:cNvGrpSpPr>
                  <a:grpSpLocks/>
                </p:cNvGrpSpPr>
                <p:nvPr/>
              </p:nvGrpSpPr>
              <p:grpSpPr bwMode="auto">
                <a:xfrm>
                  <a:off x="4128" y="480"/>
                  <a:ext cx="144" cy="240"/>
                  <a:chOff x="1248" y="480"/>
                  <a:chExt cx="144" cy="240"/>
                </a:xfrm>
              </p:grpSpPr>
              <p:grpSp>
                <p:nvGrpSpPr>
                  <p:cNvPr id="91159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248" y="480"/>
                    <a:ext cx="48" cy="240"/>
                    <a:chOff x="1248" y="480"/>
                    <a:chExt cx="48" cy="240"/>
                  </a:xfrm>
                </p:grpSpPr>
                <p:sp>
                  <p:nvSpPr>
                    <p:cNvPr id="91163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480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91164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480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</p:grpSp>
              <p:grpSp>
                <p:nvGrpSpPr>
                  <p:cNvPr id="91160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1344" y="480"/>
                    <a:ext cx="48" cy="240"/>
                    <a:chOff x="1248" y="480"/>
                    <a:chExt cx="48" cy="240"/>
                  </a:xfrm>
                </p:grpSpPr>
                <p:sp>
                  <p:nvSpPr>
                    <p:cNvPr id="91161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480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91162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480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he-IL"/>
                    </a:p>
                  </p:txBody>
                </p:sp>
              </p:grpSp>
            </p:grpSp>
          </p:grpSp>
          <p:sp>
            <p:nvSpPr>
              <p:cNvPr id="91144" name="Line 44"/>
              <p:cNvSpPr>
                <a:spLocks noChangeShapeType="1"/>
              </p:cNvSpPr>
              <p:nvPr/>
            </p:nvSpPr>
            <p:spPr bwMode="auto">
              <a:xfrm>
                <a:off x="3899" y="1425"/>
                <a:ext cx="0" cy="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91145" name="Text Box 45"/>
              <p:cNvSpPr txBox="1">
                <a:spLocks noChangeArrowheads="1"/>
              </p:cNvSpPr>
              <p:nvPr/>
            </p:nvSpPr>
            <p:spPr bwMode="auto">
              <a:xfrm>
                <a:off x="3115" y="1447"/>
                <a:ext cx="823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imes New Roman" panose="02020603050405020304" pitchFamily="18" charset="0"/>
                  </a:rPr>
                  <a:t>D</a:t>
                </a:r>
                <a:r>
                  <a:rPr lang="en-US" altLang="en-US" sz="2000" baseline="-25000">
                    <a:latin typeface="Times New Roman" panose="02020603050405020304" pitchFamily="18" charset="0"/>
                  </a:rPr>
                  <a:t>i</a:t>
                </a:r>
                <a:r>
                  <a:rPr lang="en-US" altLang="en-US" sz="2000">
                    <a:latin typeface="Times New Roman" panose="02020603050405020304" pitchFamily="18" charset="0"/>
                  </a:rPr>
                  <a:t> ~8 mm</a:t>
                </a:r>
                <a:endParaRPr lang="es-MX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146" name="Line 46"/>
              <p:cNvSpPr>
                <a:spLocks noChangeShapeType="1"/>
              </p:cNvSpPr>
              <p:nvPr/>
            </p:nvSpPr>
            <p:spPr bwMode="auto">
              <a:xfrm>
                <a:off x="2841" y="1425"/>
                <a:ext cx="0" cy="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91147" name="Text Box 47"/>
              <p:cNvSpPr txBox="1">
                <a:spLocks noChangeArrowheads="1"/>
              </p:cNvSpPr>
              <p:nvPr/>
            </p:nvSpPr>
            <p:spPr bwMode="auto">
              <a:xfrm>
                <a:off x="1324" y="1575"/>
                <a:ext cx="1077" cy="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EDEDE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i="1">
                    <a:solidFill>
                      <a:srgbClr val="000066"/>
                    </a:solidFill>
                    <a:latin typeface="Verdana" panose="020B0604030504040204" pitchFamily="34" charset="0"/>
                  </a:rPr>
                  <a:t>Bragg gratings</a:t>
                </a:r>
              </a:p>
            </p:txBody>
          </p:sp>
          <p:sp>
            <p:nvSpPr>
              <p:cNvPr id="91148" name="Line 48"/>
              <p:cNvSpPr>
                <a:spLocks noChangeShapeType="1"/>
              </p:cNvSpPr>
              <p:nvPr/>
            </p:nvSpPr>
            <p:spPr bwMode="auto">
              <a:xfrm flipV="1">
                <a:off x="2050" y="1458"/>
                <a:ext cx="290" cy="134"/>
              </a:xfrm>
              <a:prstGeom prst="line">
                <a:avLst/>
              </a:prstGeom>
              <a:noFill/>
              <a:ln w="0">
                <a:solidFill>
                  <a:srgbClr val="141E5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91149" name="Line 49"/>
              <p:cNvSpPr>
                <a:spLocks noChangeShapeType="1"/>
              </p:cNvSpPr>
              <p:nvPr/>
            </p:nvSpPr>
            <p:spPr bwMode="auto">
              <a:xfrm flipV="1">
                <a:off x="2171" y="1446"/>
                <a:ext cx="591" cy="146"/>
              </a:xfrm>
              <a:prstGeom prst="line">
                <a:avLst/>
              </a:prstGeom>
              <a:noFill/>
              <a:ln w="0">
                <a:solidFill>
                  <a:srgbClr val="141E5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91150" name="Line 50"/>
              <p:cNvSpPr>
                <a:spLocks noChangeShapeType="1"/>
              </p:cNvSpPr>
              <p:nvPr/>
            </p:nvSpPr>
            <p:spPr bwMode="auto">
              <a:xfrm flipV="1">
                <a:off x="1856" y="1446"/>
                <a:ext cx="49" cy="134"/>
              </a:xfrm>
              <a:prstGeom prst="line">
                <a:avLst/>
              </a:prstGeom>
              <a:noFill/>
              <a:ln w="0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91151" name="Line 51"/>
              <p:cNvSpPr>
                <a:spLocks noChangeShapeType="1"/>
              </p:cNvSpPr>
              <p:nvPr/>
            </p:nvSpPr>
            <p:spPr bwMode="auto">
              <a:xfrm flipH="1" flipV="1">
                <a:off x="1566" y="1458"/>
                <a:ext cx="121" cy="134"/>
              </a:xfrm>
              <a:prstGeom prst="line">
                <a:avLst/>
              </a:prstGeom>
              <a:noFill/>
              <a:ln w="0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91142" name="Text Box 52"/>
            <p:cNvSpPr txBox="1">
              <a:spLocks noChangeArrowheads="1"/>
            </p:cNvSpPr>
            <p:nvPr/>
          </p:nvSpPr>
          <p:spPr bwMode="auto">
            <a:xfrm>
              <a:off x="1655" y="890"/>
              <a:ext cx="28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8000"/>
                  </a:solidFill>
                </a:rPr>
                <a:t>single-mode optical fiber</a:t>
              </a:r>
              <a:r>
                <a:rPr lang="en-US" altLang="en-US" sz="1800"/>
                <a:t> </a:t>
              </a:r>
            </a:p>
          </p:txBody>
        </p:sp>
      </p:grp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863975" y="4797426"/>
            <a:ext cx="4535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4000">
                <a:solidFill>
                  <a:srgbClr val="FF3300"/>
                </a:solidFill>
                <a:latin typeface="Comic Sans MS" panose="030F0702030302020204" pitchFamily="66" charset="0"/>
              </a:rPr>
              <a:t>random lasing </a:t>
            </a:r>
            <a:endParaRPr lang="he-IL" altLang="he-IL" sz="400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91140" name="Rectangle 1"/>
          <p:cNvSpPr>
            <a:spLocks noChangeArrowheads="1"/>
          </p:cNvSpPr>
          <p:nvPr/>
        </p:nvSpPr>
        <p:spPr bwMode="auto">
          <a:xfrm>
            <a:off x="6600825" y="3306764"/>
            <a:ext cx="1295400" cy="3571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</p:spTree>
    <p:extLst>
      <p:ext uri="{BB962C8B-B14F-4D97-AF65-F5344CB8AC3E}">
        <p14:creationId xmlns:p14="http://schemas.microsoft.com/office/powerpoint/2010/main" val="172974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258764"/>
            <a:ext cx="6022975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4872038" y="549275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</a:rPr>
              <a:t>silicone</a:t>
            </a:r>
          </a:p>
        </p:txBody>
      </p:sp>
      <p:sp>
        <p:nvSpPr>
          <p:cNvPr id="92164" name="Rectangle 5"/>
          <p:cNvSpPr>
            <a:spLocks noChangeArrowheads="1"/>
          </p:cNvSpPr>
          <p:nvPr/>
        </p:nvSpPr>
        <p:spPr bwMode="auto">
          <a:xfrm>
            <a:off x="1200151" y="3357564"/>
            <a:ext cx="339725" cy="134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92165" name="Group 6"/>
          <p:cNvGrpSpPr>
            <a:grpSpLocks/>
          </p:cNvGrpSpPr>
          <p:nvPr/>
        </p:nvGrpSpPr>
        <p:grpSpPr bwMode="auto">
          <a:xfrm>
            <a:off x="1955800" y="1773239"/>
            <a:ext cx="8712200" cy="682625"/>
            <a:chOff x="272" y="3272"/>
            <a:chExt cx="5488" cy="430"/>
          </a:xfrm>
        </p:grpSpPr>
        <p:grpSp>
          <p:nvGrpSpPr>
            <p:cNvPr id="92189" name="Group 7"/>
            <p:cNvGrpSpPr>
              <a:grpSpLocks/>
            </p:cNvGrpSpPr>
            <p:nvPr/>
          </p:nvGrpSpPr>
          <p:grpSpPr bwMode="auto">
            <a:xfrm>
              <a:off x="272" y="3272"/>
              <a:ext cx="5125" cy="91"/>
              <a:chOff x="340" y="1026"/>
              <a:chExt cx="5125" cy="91"/>
            </a:xfrm>
          </p:grpSpPr>
          <p:sp>
            <p:nvSpPr>
              <p:cNvPr id="92191" name="Line 8"/>
              <p:cNvSpPr>
                <a:spLocks noChangeShapeType="1"/>
              </p:cNvSpPr>
              <p:nvPr/>
            </p:nvSpPr>
            <p:spPr bwMode="auto">
              <a:xfrm flipH="1">
                <a:off x="4785" y="1026"/>
                <a:ext cx="680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92192" name="Line 9"/>
              <p:cNvSpPr>
                <a:spLocks noChangeShapeType="1"/>
              </p:cNvSpPr>
              <p:nvPr/>
            </p:nvSpPr>
            <p:spPr bwMode="auto">
              <a:xfrm flipH="1">
                <a:off x="340" y="1117"/>
                <a:ext cx="680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92193" name="Line 10"/>
              <p:cNvSpPr>
                <a:spLocks noChangeShapeType="1"/>
              </p:cNvSpPr>
              <p:nvPr/>
            </p:nvSpPr>
            <p:spPr bwMode="auto">
              <a:xfrm flipV="1">
                <a:off x="1020" y="1026"/>
                <a:ext cx="3764" cy="91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aphicFrame>
          <p:nvGraphicFramePr>
            <p:cNvPr id="92190" name="Object 11"/>
            <p:cNvGraphicFramePr>
              <a:graphicFrameLocks noChangeAspect="1"/>
            </p:cNvGraphicFramePr>
            <p:nvPr/>
          </p:nvGraphicFramePr>
          <p:xfrm>
            <a:off x="4785" y="3408"/>
            <a:ext cx="975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4" name="משוואה" r:id="rId4" imgW="672808" imgH="203112" progId="Equation.3">
                    <p:embed/>
                  </p:oleObj>
                </mc:Choice>
                <mc:Fallback>
                  <p:oleObj name="משוואה" r:id="rId4" imgW="672808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5" y="3408"/>
                          <a:ext cx="975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166" name="Group 12"/>
          <p:cNvGrpSpPr>
            <a:grpSpLocks/>
          </p:cNvGrpSpPr>
          <p:nvPr/>
        </p:nvGrpSpPr>
        <p:grpSpPr bwMode="auto">
          <a:xfrm>
            <a:off x="8307389" y="908050"/>
            <a:ext cx="757237" cy="1657350"/>
            <a:chOff x="4273" y="572"/>
            <a:chExt cx="477" cy="1044"/>
          </a:xfrm>
        </p:grpSpPr>
        <p:sp>
          <p:nvSpPr>
            <p:cNvPr id="92186" name="Line 13"/>
            <p:cNvSpPr>
              <a:spLocks noChangeShapeType="1"/>
            </p:cNvSpPr>
            <p:nvPr/>
          </p:nvSpPr>
          <p:spPr bwMode="auto">
            <a:xfrm>
              <a:off x="4558" y="572"/>
              <a:ext cx="0" cy="36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92187" name="Line 14"/>
            <p:cNvSpPr>
              <a:spLocks noChangeShapeType="1"/>
            </p:cNvSpPr>
            <p:nvPr/>
          </p:nvSpPr>
          <p:spPr bwMode="auto">
            <a:xfrm rot="10800000">
              <a:off x="4558" y="1253"/>
              <a:ext cx="0" cy="36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92188" name="Object 15"/>
            <p:cNvGraphicFramePr>
              <a:graphicFrameLocks noChangeAspect="1"/>
            </p:cNvGraphicFramePr>
            <p:nvPr/>
          </p:nvGraphicFramePr>
          <p:xfrm>
            <a:off x="4273" y="981"/>
            <a:ext cx="477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5" name="משוואה" r:id="rId6" imgW="444307" imgH="203112" progId="Equation.3">
                    <p:embed/>
                  </p:oleObj>
                </mc:Choice>
                <mc:Fallback>
                  <p:oleObj name="משוואה" r:id="rId6" imgW="44430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3" y="981"/>
                          <a:ext cx="477" cy="218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167" name="Group 17"/>
          <p:cNvGrpSpPr>
            <a:grpSpLocks/>
          </p:cNvGrpSpPr>
          <p:nvPr/>
        </p:nvGrpSpPr>
        <p:grpSpPr bwMode="auto">
          <a:xfrm>
            <a:off x="1774826" y="4725988"/>
            <a:ext cx="3527425" cy="1008062"/>
            <a:chOff x="1973" y="845"/>
            <a:chExt cx="2585" cy="771"/>
          </a:xfrm>
        </p:grpSpPr>
        <p:grpSp>
          <p:nvGrpSpPr>
            <p:cNvPr id="92172" name="Group 18"/>
            <p:cNvGrpSpPr>
              <a:grpSpLocks/>
            </p:cNvGrpSpPr>
            <p:nvPr/>
          </p:nvGrpSpPr>
          <p:grpSpPr bwMode="auto">
            <a:xfrm>
              <a:off x="1973" y="981"/>
              <a:ext cx="2585" cy="635"/>
              <a:chOff x="2200" y="2795"/>
              <a:chExt cx="1587" cy="454"/>
            </a:xfrm>
          </p:grpSpPr>
          <p:sp>
            <p:nvSpPr>
              <p:cNvPr id="92174" name="Rectangle 19"/>
              <p:cNvSpPr>
                <a:spLocks noChangeArrowheads="1"/>
              </p:cNvSpPr>
              <p:nvPr/>
            </p:nvSpPr>
            <p:spPr bwMode="auto">
              <a:xfrm>
                <a:off x="2200" y="2795"/>
                <a:ext cx="1587" cy="45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175" name="Rectangle 20"/>
              <p:cNvSpPr>
                <a:spLocks noChangeArrowheads="1"/>
              </p:cNvSpPr>
              <p:nvPr/>
            </p:nvSpPr>
            <p:spPr bwMode="auto">
              <a:xfrm>
                <a:off x="2336" y="2795"/>
                <a:ext cx="90" cy="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176" name="Rectangle 21"/>
              <p:cNvSpPr>
                <a:spLocks noChangeArrowheads="1"/>
              </p:cNvSpPr>
              <p:nvPr/>
            </p:nvSpPr>
            <p:spPr bwMode="auto">
              <a:xfrm>
                <a:off x="2608" y="2795"/>
                <a:ext cx="89" cy="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177" name="Rectangle 22"/>
              <p:cNvSpPr>
                <a:spLocks noChangeArrowheads="1"/>
              </p:cNvSpPr>
              <p:nvPr/>
            </p:nvSpPr>
            <p:spPr bwMode="auto">
              <a:xfrm>
                <a:off x="2744" y="2795"/>
                <a:ext cx="44" cy="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178" name="Rectangle 23"/>
              <p:cNvSpPr>
                <a:spLocks noChangeArrowheads="1"/>
              </p:cNvSpPr>
              <p:nvPr/>
            </p:nvSpPr>
            <p:spPr bwMode="auto">
              <a:xfrm>
                <a:off x="2880" y="2795"/>
                <a:ext cx="90" cy="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179" name="Rectangle 24"/>
              <p:cNvSpPr>
                <a:spLocks noChangeArrowheads="1"/>
              </p:cNvSpPr>
              <p:nvPr/>
            </p:nvSpPr>
            <p:spPr bwMode="auto">
              <a:xfrm>
                <a:off x="3107" y="2795"/>
                <a:ext cx="90" cy="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180" name="Rectangle 25"/>
              <p:cNvSpPr>
                <a:spLocks noChangeArrowheads="1"/>
              </p:cNvSpPr>
              <p:nvPr/>
            </p:nvSpPr>
            <p:spPr bwMode="auto">
              <a:xfrm>
                <a:off x="3244" y="2795"/>
                <a:ext cx="44" cy="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181" name="Rectangle 26"/>
              <p:cNvSpPr>
                <a:spLocks noChangeArrowheads="1"/>
              </p:cNvSpPr>
              <p:nvPr/>
            </p:nvSpPr>
            <p:spPr bwMode="auto">
              <a:xfrm>
                <a:off x="3380" y="2795"/>
                <a:ext cx="135" cy="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182" name="Rectangle 27"/>
              <p:cNvSpPr>
                <a:spLocks noChangeArrowheads="1"/>
              </p:cNvSpPr>
              <p:nvPr/>
            </p:nvSpPr>
            <p:spPr bwMode="auto">
              <a:xfrm>
                <a:off x="3697" y="2795"/>
                <a:ext cx="45" cy="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183" name="Rectangle 28"/>
              <p:cNvSpPr>
                <a:spLocks noChangeArrowheads="1"/>
              </p:cNvSpPr>
              <p:nvPr/>
            </p:nvSpPr>
            <p:spPr bwMode="auto">
              <a:xfrm>
                <a:off x="3426" y="2795"/>
                <a:ext cx="44" cy="36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184" name="Rectangle 29"/>
              <p:cNvSpPr>
                <a:spLocks noChangeArrowheads="1"/>
              </p:cNvSpPr>
              <p:nvPr/>
            </p:nvSpPr>
            <p:spPr bwMode="auto">
              <a:xfrm>
                <a:off x="2473" y="2795"/>
                <a:ext cx="44" cy="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185" name="Rectangle 30"/>
              <p:cNvSpPr>
                <a:spLocks noChangeArrowheads="1"/>
              </p:cNvSpPr>
              <p:nvPr/>
            </p:nvSpPr>
            <p:spPr bwMode="auto">
              <a:xfrm>
                <a:off x="3607" y="2795"/>
                <a:ext cx="44" cy="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92173" name="Rectangle 31"/>
            <p:cNvSpPr>
              <a:spLocks noChangeArrowheads="1"/>
            </p:cNvSpPr>
            <p:nvPr/>
          </p:nvSpPr>
          <p:spPr bwMode="auto">
            <a:xfrm>
              <a:off x="1973" y="845"/>
              <a:ext cx="2585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aphicFrame>
        <p:nvGraphicFramePr>
          <p:cNvPr id="887844" name="Object 36"/>
          <p:cNvGraphicFramePr>
            <a:graphicFrameLocks noChangeAspect="1"/>
          </p:cNvGraphicFramePr>
          <p:nvPr/>
        </p:nvGraphicFramePr>
        <p:xfrm>
          <a:off x="4151314" y="2919413"/>
          <a:ext cx="7127875" cy="384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צילום של Photo Editor" r:id="rId8" imgW="10371429" imgH="5601482" progId="MSPhotoEd.3">
                  <p:embed/>
                </p:oleObj>
              </mc:Choice>
              <mc:Fallback>
                <p:oleObj name="צילום של Photo Editor" r:id="rId8" imgW="10371429" imgH="560148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4" y="2919413"/>
                        <a:ext cx="7127875" cy="384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9" name="Text Box 37"/>
          <p:cNvSpPr txBox="1">
            <a:spLocks noChangeArrowheads="1"/>
          </p:cNvSpPr>
          <p:nvPr/>
        </p:nvSpPr>
        <p:spPr bwMode="auto">
          <a:xfrm>
            <a:off x="9264651" y="549275"/>
            <a:ext cx="1223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</a:t>
            </a:r>
          </a:p>
        </p:txBody>
      </p:sp>
      <p:sp>
        <p:nvSpPr>
          <p:cNvPr id="887846" name="Rectangle 38" descr="Granite"/>
          <p:cNvSpPr>
            <a:spLocks noChangeArrowheads="1"/>
          </p:cNvSpPr>
          <p:nvPr/>
        </p:nvSpPr>
        <p:spPr bwMode="auto">
          <a:xfrm>
            <a:off x="3287713" y="4868864"/>
            <a:ext cx="215900" cy="720725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8" name="Ink 37"/>
              <p14:cNvContentPartPr/>
              <p14:nvPr/>
            </p14:nvContentPartPr>
            <p14:xfrm>
              <a:off x="6519536" y="5920160"/>
              <a:ext cx="4401000" cy="3891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17016" y="5908280"/>
                <a:ext cx="4410720" cy="40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061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 rot="-5400000">
            <a:off x="5219700" y="-723900"/>
            <a:ext cx="1828800" cy="4953000"/>
            <a:chOff x="2112" y="192"/>
            <a:chExt cx="2640" cy="1248"/>
          </a:xfrm>
        </p:grpSpPr>
        <p:sp>
          <p:nvSpPr>
            <p:cNvPr id="93212" name="Rectangle 3"/>
            <p:cNvSpPr>
              <a:spLocks noChangeArrowheads="1"/>
            </p:cNvSpPr>
            <p:nvPr/>
          </p:nvSpPr>
          <p:spPr bwMode="auto">
            <a:xfrm>
              <a:off x="2112" y="192"/>
              <a:ext cx="214" cy="122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13" name="Rectangle 4"/>
            <p:cNvSpPr>
              <a:spLocks noChangeArrowheads="1"/>
            </p:cNvSpPr>
            <p:nvPr/>
          </p:nvSpPr>
          <p:spPr bwMode="auto">
            <a:xfrm>
              <a:off x="3111" y="192"/>
              <a:ext cx="143" cy="122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14" name="Rectangle 5"/>
            <p:cNvSpPr>
              <a:spLocks noChangeArrowheads="1"/>
            </p:cNvSpPr>
            <p:nvPr/>
          </p:nvSpPr>
          <p:spPr bwMode="auto">
            <a:xfrm>
              <a:off x="2683" y="192"/>
              <a:ext cx="214" cy="122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15" name="Rectangle 6"/>
            <p:cNvSpPr>
              <a:spLocks noChangeArrowheads="1"/>
            </p:cNvSpPr>
            <p:nvPr/>
          </p:nvSpPr>
          <p:spPr bwMode="auto">
            <a:xfrm>
              <a:off x="3682" y="192"/>
              <a:ext cx="214" cy="122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16" name="Rectangle 7"/>
            <p:cNvSpPr>
              <a:spLocks noChangeArrowheads="1"/>
            </p:cNvSpPr>
            <p:nvPr/>
          </p:nvSpPr>
          <p:spPr bwMode="auto">
            <a:xfrm>
              <a:off x="3325" y="192"/>
              <a:ext cx="214" cy="122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17" name="Rectangle 8"/>
            <p:cNvSpPr>
              <a:spLocks noChangeArrowheads="1"/>
            </p:cNvSpPr>
            <p:nvPr/>
          </p:nvSpPr>
          <p:spPr bwMode="auto">
            <a:xfrm>
              <a:off x="2326" y="192"/>
              <a:ext cx="214" cy="122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18" name="Rectangle 9"/>
            <p:cNvSpPr>
              <a:spLocks noChangeArrowheads="1"/>
            </p:cNvSpPr>
            <p:nvPr/>
          </p:nvSpPr>
          <p:spPr bwMode="auto">
            <a:xfrm>
              <a:off x="2183" y="192"/>
              <a:ext cx="214" cy="124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19" name="Rectangle 10"/>
            <p:cNvSpPr>
              <a:spLocks noChangeArrowheads="1"/>
            </p:cNvSpPr>
            <p:nvPr/>
          </p:nvSpPr>
          <p:spPr bwMode="auto">
            <a:xfrm>
              <a:off x="2540" y="192"/>
              <a:ext cx="143" cy="124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20" name="Rectangle 11"/>
            <p:cNvSpPr>
              <a:spLocks noChangeArrowheads="1"/>
            </p:cNvSpPr>
            <p:nvPr/>
          </p:nvSpPr>
          <p:spPr bwMode="auto">
            <a:xfrm>
              <a:off x="3254" y="192"/>
              <a:ext cx="71" cy="124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21" name="Rectangle 12"/>
            <p:cNvSpPr>
              <a:spLocks noChangeArrowheads="1"/>
            </p:cNvSpPr>
            <p:nvPr/>
          </p:nvSpPr>
          <p:spPr bwMode="auto">
            <a:xfrm>
              <a:off x="2897" y="192"/>
              <a:ext cx="214" cy="124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22" name="Rectangle 13"/>
            <p:cNvSpPr>
              <a:spLocks noChangeArrowheads="1"/>
            </p:cNvSpPr>
            <p:nvPr/>
          </p:nvSpPr>
          <p:spPr bwMode="auto">
            <a:xfrm>
              <a:off x="3468" y="192"/>
              <a:ext cx="214" cy="124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23" name="Rectangle 14"/>
            <p:cNvSpPr>
              <a:spLocks noChangeArrowheads="1"/>
            </p:cNvSpPr>
            <p:nvPr/>
          </p:nvSpPr>
          <p:spPr bwMode="auto">
            <a:xfrm>
              <a:off x="4538" y="192"/>
              <a:ext cx="214" cy="124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24" name="Rectangle 15"/>
            <p:cNvSpPr>
              <a:spLocks noChangeArrowheads="1"/>
            </p:cNvSpPr>
            <p:nvPr/>
          </p:nvSpPr>
          <p:spPr bwMode="auto">
            <a:xfrm>
              <a:off x="3896" y="192"/>
              <a:ext cx="285" cy="124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25" name="Rectangle 16"/>
            <p:cNvSpPr>
              <a:spLocks noChangeArrowheads="1"/>
            </p:cNvSpPr>
            <p:nvPr/>
          </p:nvSpPr>
          <p:spPr bwMode="auto">
            <a:xfrm>
              <a:off x="4253" y="192"/>
              <a:ext cx="142" cy="122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26" name="Rectangle 17"/>
            <p:cNvSpPr>
              <a:spLocks noChangeArrowheads="1"/>
            </p:cNvSpPr>
            <p:nvPr/>
          </p:nvSpPr>
          <p:spPr bwMode="auto">
            <a:xfrm>
              <a:off x="4395" y="192"/>
              <a:ext cx="143" cy="122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3187" name="Group 18"/>
          <p:cNvGrpSpPr>
            <a:grpSpLocks/>
          </p:cNvGrpSpPr>
          <p:nvPr/>
        </p:nvGrpSpPr>
        <p:grpSpPr bwMode="auto">
          <a:xfrm rot="5400000">
            <a:off x="5124450" y="1352550"/>
            <a:ext cx="1943100" cy="4876800"/>
            <a:chOff x="2112" y="192"/>
            <a:chExt cx="2640" cy="1248"/>
          </a:xfrm>
        </p:grpSpPr>
        <p:sp>
          <p:nvSpPr>
            <p:cNvPr id="93197" name="Rectangle 19"/>
            <p:cNvSpPr>
              <a:spLocks noChangeArrowheads="1"/>
            </p:cNvSpPr>
            <p:nvPr/>
          </p:nvSpPr>
          <p:spPr bwMode="auto">
            <a:xfrm>
              <a:off x="2112" y="192"/>
              <a:ext cx="214" cy="122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198" name="Rectangle 20"/>
            <p:cNvSpPr>
              <a:spLocks noChangeArrowheads="1"/>
            </p:cNvSpPr>
            <p:nvPr/>
          </p:nvSpPr>
          <p:spPr bwMode="auto">
            <a:xfrm>
              <a:off x="3111" y="192"/>
              <a:ext cx="143" cy="122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199" name="Rectangle 21"/>
            <p:cNvSpPr>
              <a:spLocks noChangeArrowheads="1"/>
            </p:cNvSpPr>
            <p:nvPr/>
          </p:nvSpPr>
          <p:spPr bwMode="auto">
            <a:xfrm>
              <a:off x="2683" y="192"/>
              <a:ext cx="214" cy="122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00" name="Rectangle 22"/>
            <p:cNvSpPr>
              <a:spLocks noChangeArrowheads="1"/>
            </p:cNvSpPr>
            <p:nvPr/>
          </p:nvSpPr>
          <p:spPr bwMode="auto">
            <a:xfrm>
              <a:off x="3682" y="192"/>
              <a:ext cx="214" cy="122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01" name="Rectangle 23"/>
            <p:cNvSpPr>
              <a:spLocks noChangeArrowheads="1"/>
            </p:cNvSpPr>
            <p:nvPr/>
          </p:nvSpPr>
          <p:spPr bwMode="auto">
            <a:xfrm>
              <a:off x="3325" y="192"/>
              <a:ext cx="214" cy="122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02" name="Rectangle 24"/>
            <p:cNvSpPr>
              <a:spLocks noChangeArrowheads="1"/>
            </p:cNvSpPr>
            <p:nvPr/>
          </p:nvSpPr>
          <p:spPr bwMode="auto">
            <a:xfrm>
              <a:off x="2326" y="192"/>
              <a:ext cx="214" cy="122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03" name="Rectangle 25"/>
            <p:cNvSpPr>
              <a:spLocks noChangeArrowheads="1"/>
            </p:cNvSpPr>
            <p:nvPr/>
          </p:nvSpPr>
          <p:spPr bwMode="auto">
            <a:xfrm>
              <a:off x="2183" y="192"/>
              <a:ext cx="214" cy="124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04" name="Rectangle 26"/>
            <p:cNvSpPr>
              <a:spLocks noChangeArrowheads="1"/>
            </p:cNvSpPr>
            <p:nvPr/>
          </p:nvSpPr>
          <p:spPr bwMode="auto">
            <a:xfrm>
              <a:off x="2540" y="192"/>
              <a:ext cx="143" cy="124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05" name="Rectangle 27"/>
            <p:cNvSpPr>
              <a:spLocks noChangeArrowheads="1"/>
            </p:cNvSpPr>
            <p:nvPr/>
          </p:nvSpPr>
          <p:spPr bwMode="auto">
            <a:xfrm>
              <a:off x="3254" y="192"/>
              <a:ext cx="71" cy="124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06" name="Rectangle 28"/>
            <p:cNvSpPr>
              <a:spLocks noChangeArrowheads="1"/>
            </p:cNvSpPr>
            <p:nvPr/>
          </p:nvSpPr>
          <p:spPr bwMode="auto">
            <a:xfrm>
              <a:off x="2897" y="192"/>
              <a:ext cx="214" cy="124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07" name="Rectangle 29"/>
            <p:cNvSpPr>
              <a:spLocks noChangeArrowheads="1"/>
            </p:cNvSpPr>
            <p:nvPr/>
          </p:nvSpPr>
          <p:spPr bwMode="auto">
            <a:xfrm>
              <a:off x="3468" y="192"/>
              <a:ext cx="214" cy="124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08" name="Rectangle 30"/>
            <p:cNvSpPr>
              <a:spLocks noChangeArrowheads="1"/>
            </p:cNvSpPr>
            <p:nvPr/>
          </p:nvSpPr>
          <p:spPr bwMode="auto">
            <a:xfrm>
              <a:off x="4538" y="192"/>
              <a:ext cx="214" cy="124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09" name="Rectangle 31"/>
            <p:cNvSpPr>
              <a:spLocks noChangeArrowheads="1"/>
            </p:cNvSpPr>
            <p:nvPr/>
          </p:nvSpPr>
          <p:spPr bwMode="auto">
            <a:xfrm>
              <a:off x="3896" y="192"/>
              <a:ext cx="285" cy="124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10" name="Rectangle 32"/>
            <p:cNvSpPr>
              <a:spLocks noChangeArrowheads="1"/>
            </p:cNvSpPr>
            <p:nvPr/>
          </p:nvSpPr>
          <p:spPr bwMode="auto">
            <a:xfrm>
              <a:off x="4253" y="192"/>
              <a:ext cx="142" cy="122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11" name="Rectangle 33"/>
            <p:cNvSpPr>
              <a:spLocks noChangeArrowheads="1"/>
            </p:cNvSpPr>
            <p:nvPr/>
          </p:nvSpPr>
          <p:spPr bwMode="auto">
            <a:xfrm>
              <a:off x="4395" y="192"/>
              <a:ext cx="143" cy="122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1890" name="Line 34"/>
          <p:cNvSpPr>
            <a:spLocks noChangeShapeType="1"/>
          </p:cNvSpPr>
          <p:nvPr/>
        </p:nvSpPr>
        <p:spPr bwMode="auto">
          <a:xfrm flipV="1">
            <a:off x="2057400" y="2743200"/>
            <a:ext cx="1752600" cy="10668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1891" name="Freeform 35"/>
          <p:cNvSpPr>
            <a:spLocks/>
          </p:cNvSpPr>
          <p:nvPr/>
        </p:nvSpPr>
        <p:spPr bwMode="auto">
          <a:xfrm>
            <a:off x="3733800" y="2438401"/>
            <a:ext cx="4795838" cy="828675"/>
          </a:xfrm>
          <a:custGeom>
            <a:avLst/>
            <a:gdLst>
              <a:gd name="T0" fmla="*/ 0 w 3021"/>
              <a:gd name="T1" fmla="*/ 2147483646 h 522"/>
              <a:gd name="T2" fmla="*/ 2147483646 w 3021"/>
              <a:gd name="T3" fmla="*/ 2147483646 h 522"/>
              <a:gd name="T4" fmla="*/ 2147483646 w 3021"/>
              <a:gd name="T5" fmla="*/ 2147483646 h 522"/>
              <a:gd name="T6" fmla="*/ 2147483646 w 3021"/>
              <a:gd name="T7" fmla="*/ 2147483646 h 522"/>
              <a:gd name="T8" fmla="*/ 2147483646 w 3021"/>
              <a:gd name="T9" fmla="*/ 2147483646 h 522"/>
              <a:gd name="T10" fmla="*/ 2147483646 w 3021"/>
              <a:gd name="T11" fmla="*/ 2147483646 h 522"/>
              <a:gd name="T12" fmla="*/ 2147483646 w 3021"/>
              <a:gd name="T13" fmla="*/ 2147483646 h 522"/>
              <a:gd name="T14" fmla="*/ 2147483646 w 3021"/>
              <a:gd name="T15" fmla="*/ 2147483646 h 522"/>
              <a:gd name="T16" fmla="*/ 2147483646 w 3021"/>
              <a:gd name="T17" fmla="*/ 2147483646 h 522"/>
              <a:gd name="T18" fmla="*/ 2147483646 w 3021"/>
              <a:gd name="T19" fmla="*/ 2147483646 h 522"/>
              <a:gd name="T20" fmla="*/ 2147483646 w 3021"/>
              <a:gd name="T21" fmla="*/ 2147483646 h 522"/>
              <a:gd name="T22" fmla="*/ 2147483646 w 3021"/>
              <a:gd name="T23" fmla="*/ 2147483646 h 522"/>
              <a:gd name="T24" fmla="*/ 2147483646 w 3021"/>
              <a:gd name="T25" fmla="*/ 2147483646 h 522"/>
              <a:gd name="T26" fmla="*/ 2147483646 w 3021"/>
              <a:gd name="T27" fmla="*/ 2147483646 h 522"/>
              <a:gd name="T28" fmla="*/ 2147483646 w 3021"/>
              <a:gd name="T29" fmla="*/ 2147483646 h 522"/>
              <a:gd name="T30" fmla="*/ 2147483646 w 3021"/>
              <a:gd name="T31" fmla="*/ 2147483646 h 522"/>
              <a:gd name="T32" fmla="*/ 2147483646 w 3021"/>
              <a:gd name="T33" fmla="*/ 2147483646 h 522"/>
              <a:gd name="T34" fmla="*/ 2147483646 w 3021"/>
              <a:gd name="T35" fmla="*/ 2147483646 h 522"/>
              <a:gd name="T36" fmla="*/ 2147483646 w 3021"/>
              <a:gd name="T37" fmla="*/ 2147483646 h 522"/>
              <a:gd name="T38" fmla="*/ 2147483646 w 3021"/>
              <a:gd name="T39" fmla="*/ 2147483646 h 522"/>
              <a:gd name="T40" fmla="*/ 2147483646 w 3021"/>
              <a:gd name="T41" fmla="*/ 2147483646 h 522"/>
              <a:gd name="T42" fmla="*/ 2147483646 w 3021"/>
              <a:gd name="T43" fmla="*/ 2147483646 h 522"/>
              <a:gd name="T44" fmla="*/ 2147483646 w 3021"/>
              <a:gd name="T45" fmla="*/ 0 h 522"/>
              <a:gd name="T46" fmla="*/ 2147483646 w 3021"/>
              <a:gd name="T47" fmla="*/ 2147483646 h 522"/>
              <a:gd name="T48" fmla="*/ 2147483646 w 3021"/>
              <a:gd name="T49" fmla="*/ 2147483646 h 522"/>
              <a:gd name="T50" fmla="*/ 2147483646 w 3021"/>
              <a:gd name="T51" fmla="*/ 2147483646 h 522"/>
              <a:gd name="T52" fmla="*/ 2147483646 w 3021"/>
              <a:gd name="T53" fmla="*/ 2147483646 h 522"/>
              <a:gd name="T54" fmla="*/ 2147483646 w 3021"/>
              <a:gd name="T55" fmla="*/ 2147483646 h 522"/>
              <a:gd name="T56" fmla="*/ 2147483646 w 3021"/>
              <a:gd name="T57" fmla="*/ 2147483646 h 522"/>
              <a:gd name="T58" fmla="*/ 2147483646 w 3021"/>
              <a:gd name="T59" fmla="*/ 2147483646 h 522"/>
              <a:gd name="T60" fmla="*/ 2147483646 w 3021"/>
              <a:gd name="T61" fmla="*/ 2147483646 h 522"/>
              <a:gd name="T62" fmla="*/ 2147483646 w 3021"/>
              <a:gd name="T63" fmla="*/ 2147483646 h 522"/>
              <a:gd name="T64" fmla="*/ 2147483646 w 3021"/>
              <a:gd name="T65" fmla="*/ 2147483646 h 522"/>
              <a:gd name="T66" fmla="*/ 2147483646 w 3021"/>
              <a:gd name="T67" fmla="*/ 2147483646 h 522"/>
              <a:gd name="T68" fmla="*/ 2147483646 w 3021"/>
              <a:gd name="T69" fmla="*/ 2147483646 h 522"/>
              <a:gd name="T70" fmla="*/ 2147483646 w 3021"/>
              <a:gd name="T71" fmla="*/ 2147483646 h 5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021" h="522">
                <a:moveTo>
                  <a:pt x="0" y="261"/>
                </a:moveTo>
                <a:cubicBezTo>
                  <a:pt x="31" y="168"/>
                  <a:pt x="98" y="74"/>
                  <a:pt x="195" y="44"/>
                </a:cubicBezTo>
                <a:cubicBezTo>
                  <a:pt x="239" y="48"/>
                  <a:pt x="295" y="34"/>
                  <a:pt x="326" y="65"/>
                </a:cubicBezTo>
                <a:cubicBezTo>
                  <a:pt x="344" y="83"/>
                  <a:pt x="355" y="108"/>
                  <a:pt x="369" y="130"/>
                </a:cubicBezTo>
                <a:cubicBezTo>
                  <a:pt x="395" y="169"/>
                  <a:pt x="441" y="217"/>
                  <a:pt x="456" y="261"/>
                </a:cubicBezTo>
                <a:cubicBezTo>
                  <a:pt x="465" y="288"/>
                  <a:pt x="468" y="305"/>
                  <a:pt x="489" y="326"/>
                </a:cubicBezTo>
                <a:cubicBezTo>
                  <a:pt x="541" y="379"/>
                  <a:pt x="626" y="422"/>
                  <a:pt x="695" y="446"/>
                </a:cubicBezTo>
                <a:cubicBezTo>
                  <a:pt x="725" y="438"/>
                  <a:pt x="749" y="438"/>
                  <a:pt x="771" y="413"/>
                </a:cubicBezTo>
                <a:cubicBezTo>
                  <a:pt x="817" y="360"/>
                  <a:pt x="833" y="300"/>
                  <a:pt x="891" y="261"/>
                </a:cubicBezTo>
                <a:cubicBezTo>
                  <a:pt x="937" y="192"/>
                  <a:pt x="1023" y="151"/>
                  <a:pt x="1087" y="98"/>
                </a:cubicBezTo>
                <a:cubicBezTo>
                  <a:pt x="1109" y="80"/>
                  <a:pt x="1127" y="58"/>
                  <a:pt x="1152" y="44"/>
                </a:cubicBezTo>
                <a:cubicBezTo>
                  <a:pt x="1172" y="33"/>
                  <a:pt x="1217" y="22"/>
                  <a:pt x="1217" y="22"/>
                </a:cubicBezTo>
                <a:cubicBezTo>
                  <a:pt x="1270" y="61"/>
                  <a:pt x="1305" y="115"/>
                  <a:pt x="1358" y="152"/>
                </a:cubicBezTo>
                <a:cubicBezTo>
                  <a:pt x="1365" y="163"/>
                  <a:pt x="1371" y="176"/>
                  <a:pt x="1380" y="185"/>
                </a:cubicBezTo>
                <a:cubicBezTo>
                  <a:pt x="1389" y="194"/>
                  <a:pt x="1405" y="197"/>
                  <a:pt x="1413" y="207"/>
                </a:cubicBezTo>
                <a:cubicBezTo>
                  <a:pt x="1420" y="216"/>
                  <a:pt x="1416" y="230"/>
                  <a:pt x="1423" y="239"/>
                </a:cubicBezTo>
                <a:cubicBezTo>
                  <a:pt x="1438" y="258"/>
                  <a:pt x="1467" y="265"/>
                  <a:pt x="1489" y="272"/>
                </a:cubicBezTo>
                <a:cubicBezTo>
                  <a:pt x="1530" y="335"/>
                  <a:pt x="1568" y="355"/>
                  <a:pt x="1641" y="370"/>
                </a:cubicBezTo>
                <a:cubicBezTo>
                  <a:pt x="1652" y="377"/>
                  <a:pt x="1660" y="392"/>
                  <a:pt x="1673" y="391"/>
                </a:cubicBezTo>
                <a:cubicBezTo>
                  <a:pt x="1707" y="388"/>
                  <a:pt x="1771" y="359"/>
                  <a:pt x="1771" y="359"/>
                </a:cubicBezTo>
                <a:cubicBezTo>
                  <a:pt x="1815" y="326"/>
                  <a:pt x="1841" y="302"/>
                  <a:pt x="1858" y="250"/>
                </a:cubicBezTo>
                <a:cubicBezTo>
                  <a:pt x="1865" y="200"/>
                  <a:pt x="1874" y="64"/>
                  <a:pt x="1902" y="22"/>
                </a:cubicBezTo>
                <a:cubicBezTo>
                  <a:pt x="1909" y="11"/>
                  <a:pt x="1923" y="7"/>
                  <a:pt x="1934" y="0"/>
                </a:cubicBezTo>
                <a:cubicBezTo>
                  <a:pt x="1967" y="4"/>
                  <a:pt x="2000" y="3"/>
                  <a:pt x="2032" y="11"/>
                </a:cubicBezTo>
                <a:cubicBezTo>
                  <a:pt x="2071" y="21"/>
                  <a:pt x="2115" y="68"/>
                  <a:pt x="2152" y="87"/>
                </a:cubicBezTo>
                <a:cubicBezTo>
                  <a:pt x="2169" y="145"/>
                  <a:pt x="2176" y="204"/>
                  <a:pt x="2195" y="261"/>
                </a:cubicBezTo>
                <a:cubicBezTo>
                  <a:pt x="2203" y="317"/>
                  <a:pt x="2211" y="409"/>
                  <a:pt x="2249" y="456"/>
                </a:cubicBezTo>
                <a:cubicBezTo>
                  <a:pt x="2268" y="480"/>
                  <a:pt x="2315" y="522"/>
                  <a:pt x="2315" y="522"/>
                </a:cubicBezTo>
                <a:cubicBezTo>
                  <a:pt x="2356" y="508"/>
                  <a:pt x="2434" y="467"/>
                  <a:pt x="2434" y="467"/>
                </a:cubicBezTo>
                <a:cubicBezTo>
                  <a:pt x="2454" y="441"/>
                  <a:pt x="2473" y="412"/>
                  <a:pt x="2499" y="391"/>
                </a:cubicBezTo>
                <a:cubicBezTo>
                  <a:pt x="2532" y="363"/>
                  <a:pt x="2542" y="374"/>
                  <a:pt x="2575" y="337"/>
                </a:cubicBezTo>
                <a:cubicBezTo>
                  <a:pt x="2592" y="317"/>
                  <a:pt x="2619" y="272"/>
                  <a:pt x="2619" y="272"/>
                </a:cubicBezTo>
                <a:cubicBezTo>
                  <a:pt x="2646" y="141"/>
                  <a:pt x="2630" y="198"/>
                  <a:pt x="2662" y="98"/>
                </a:cubicBezTo>
                <a:cubicBezTo>
                  <a:pt x="2666" y="87"/>
                  <a:pt x="2684" y="91"/>
                  <a:pt x="2695" y="87"/>
                </a:cubicBezTo>
                <a:cubicBezTo>
                  <a:pt x="2802" y="105"/>
                  <a:pt x="2821" y="141"/>
                  <a:pt x="2880" y="228"/>
                </a:cubicBezTo>
                <a:cubicBezTo>
                  <a:pt x="2933" y="306"/>
                  <a:pt x="3021" y="203"/>
                  <a:pt x="2978" y="25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1892" name="Line 36"/>
          <p:cNvSpPr>
            <a:spLocks noChangeShapeType="1"/>
          </p:cNvSpPr>
          <p:nvPr/>
        </p:nvSpPr>
        <p:spPr bwMode="auto">
          <a:xfrm>
            <a:off x="8534400" y="2819400"/>
            <a:ext cx="15240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21893" name="AutoShape 37"/>
          <p:cNvSpPr>
            <a:spLocks noChangeArrowheads="1"/>
          </p:cNvSpPr>
          <p:nvPr/>
        </p:nvSpPr>
        <p:spPr bwMode="auto">
          <a:xfrm>
            <a:off x="5829300" y="2590800"/>
            <a:ext cx="533400" cy="304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1894" name="Group 38"/>
          <p:cNvGrpSpPr>
            <a:grpSpLocks/>
          </p:cNvGrpSpPr>
          <p:nvPr/>
        </p:nvGrpSpPr>
        <p:grpSpPr bwMode="auto">
          <a:xfrm>
            <a:off x="4800600" y="2133600"/>
            <a:ext cx="2438400" cy="1295400"/>
            <a:chOff x="2064" y="2640"/>
            <a:chExt cx="1536" cy="816"/>
          </a:xfrm>
        </p:grpSpPr>
        <p:sp>
          <p:nvSpPr>
            <p:cNvPr id="93193" name="Line 39"/>
            <p:cNvSpPr>
              <a:spLocks noChangeShapeType="1"/>
            </p:cNvSpPr>
            <p:nvPr/>
          </p:nvSpPr>
          <p:spPr bwMode="auto">
            <a:xfrm rot="10911473" flipV="1">
              <a:off x="2880" y="2640"/>
              <a:ext cx="1" cy="24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e-IL"/>
            </a:p>
          </p:txBody>
        </p:sp>
        <p:sp>
          <p:nvSpPr>
            <p:cNvPr id="93194" name="Line 40"/>
            <p:cNvSpPr>
              <a:spLocks noChangeShapeType="1"/>
            </p:cNvSpPr>
            <p:nvPr/>
          </p:nvSpPr>
          <p:spPr bwMode="auto">
            <a:xfrm rot="10800000">
              <a:off x="2880" y="3216"/>
              <a:ext cx="1" cy="24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e-IL"/>
            </a:p>
          </p:txBody>
        </p:sp>
        <p:sp>
          <p:nvSpPr>
            <p:cNvPr id="93195" name="Line 41"/>
            <p:cNvSpPr>
              <a:spLocks noChangeShapeType="1"/>
            </p:cNvSpPr>
            <p:nvPr/>
          </p:nvSpPr>
          <p:spPr bwMode="auto">
            <a:xfrm>
              <a:off x="3072" y="3024"/>
              <a:ext cx="528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e-IL"/>
            </a:p>
          </p:txBody>
        </p:sp>
        <p:sp>
          <p:nvSpPr>
            <p:cNvPr id="93196" name="Line 42"/>
            <p:cNvSpPr>
              <a:spLocks noChangeShapeType="1"/>
            </p:cNvSpPr>
            <p:nvPr/>
          </p:nvSpPr>
          <p:spPr bwMode="auto">
            <a:xfrm rot="-10734899">
              <a:off x="2064" y="3024"/>
              <a:ext cx="528" cy="1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33878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90" grpId="0" animBg="1"/>
      <p:bldP spid="121891" grpId="0" animBg="1"/>
      <p:bldP spid="121892" grpId="0" animBg="1"/>
      <p:bldP spid="1218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0" name="Group 2"/>
          <p:cNvGrpSpPr>
            <a:grpSpLocks/>
          </p:cNvGrpSpPr>
          <p:nvPr/>
        </p:nvGrpSpPr>
        <p:grpSpPr bwMode="auto">
          <a:xfrm>
            <a:off x="1752600" y="457200"/>
            <a:ext cx="8915400" cy="10439400"/>
            <a:chOff x="144" y="288"/>
            <a:chExt cx="5616" cy="6576"/>
          </a:xfrm>
        </p:grpSpPr>
        <p:sp>
          <p:nvSpPr>
            <p:cNvPr id="95236" name="Oval 3"/>
            <p:cNvSpPr>
              <a:spLocks noChangeArrowheads="1"/>
            </p:cNvSpPr>
            <p:nvPr/>
          </p:nvSpPr>
          <p:spPr bwMode="auto">
            <a:xfrm>
              <a:off x="240" y="1392"/>
              <a:ext cx="5232" cy="41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237" name="Rectangle 4"/>
            <p:cNvSpPr>
              <a:spLocks noChangeArrowheads="1"/>
            </p:cNvSpPr>
            <p:nvPr/>
          </p:nvSpPr>
          <p:spPr bwMode="auto">
            <a:xfrm>
              <a:off x="144" y="3696"/>
              <a:ext cx="5616" cy="3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5238" name="Group 5"/>
            <p:cNvGrpSpPr>
              <a:grpSpLocks/>
            </p:cNvGrpSpPr>
            <p:nvPr/>
          </p:nvGrpSpPr>
          <p:grpSpPr bwMode="auto">
            <a:xfrm>
              <a:off x="336" y="288"/>
              <a:ext cx="3264" cy="2304"/>
              <a:chOff x="336" y="864"/>
              <a:chExt cx="2208" cy="1680"/>
            </a:xfrm>
          </p:grpSpPr>
          <p:grpSp>
            <p:nvGrpSpPr>
              <p:cNvPr id="95240" name="Group 6"/>
              <p:cNvGrpSpPr>
                <a:grpSpLocks/>
              </p:cNvGrpSpPr>
              <p:nvPr/>
            </p:nvGrpSpPr>
            <p:grpSpPr bwMode="auto">
              <a:xfrm>
                <a:off x="384" y="864"/>
                <a:ext cx="2160" cy="1440"/>
                <a:chOff x="384" y="864"/>
                <a:chExt cx="2160" cy="1440"/>
              </a:xfrm>
            </p:grpSpPr>
            <p:sp>
              <p:nvSpPr>
                <p:cNvPr id="95243" name="Line 7"/>
                <p:cNvSpPr>
                  <a:spLocks noChangeShapeType="1"/>
                </p:cNvSpPr>
                <p:nvPr/>
              </p:nvSpPr>
              <p:spPr bwMode="auto">
                <a:xfrm rot="143619" flipV="1">
                  <a:off x="384" y="1104"/>
                  <a:ext cx="2160" cy="1200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he-IL"/>
                </a:p>
              </p:txBody>
            </p:sp>
            <p:sp>
              <p:nvSpPr>
                <p:cNvPr id="9524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384" y="864"/>
                  <a:ext cx="1776" cy="1392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he-IL"/>
                </a:p>
              </p:txBody>
            </p:sp>
            <p:sp>
              <p:nvSpPr>
                <p:cNvPr id="95245" name="Freeform 9" descr="Wide upward diagonal"/>
                <p:cNvSpPr>
                  <a:spLocks/>
                </p:cNvSpPr>
                <p:nvPr/>
              </p:nvSpPr>
              <p:spPr bwMode="auto">
                <a:xfrm>
                  <a:off x="592" y="912"/>
                  <a:ext cx="1712" cy="1256"/>
                </a:xfrm>
                <a:custGeom>
                  <a:avLst/>
                  <a:gdLst>
                    <a:gd name="T0" fmla="*/ 1520 w 1712"/>
                    <a:gd name="T1" fmla="*/ 0 h 1256"/>
                    <a:gd name="T2" fmla="*/ 32 w 1712"/>
                    <a:gd name="T3" fmla="*/ 1200 h 1256"/>
                    <a:gd name="T4" fmla="*/ 1712 w 1712"/>
                    <a:gd name="T5" fmla="*/ 336 h 12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12" h="1256">
                      <a:moveTo>
                        <a:pt x="1520" y="0"/>
                      </a:moveTo>
                      <a:cubicBezTo>
                        <a:pt x="760" y="572"/>
                        <a:pt x="0" y="1144"/>
                        <a:pt x="32" y="1200"/>
                      </a:cubicBezTo>
                      <a:cubicBezTo>
                        <a:pt x="64" y="1256"/>
                        <a:pt x="1432" y="480"/>
                        <a:pt x="1712" y="336"/>
                      </a:cubicBezTo>
                    </a:path>
                  </a:pathLst>
                </a:custGeom>
                <a:pattFill prst="wdUpDiag">
                  <a:fgClr>
                    <a:schemeClr val="accent1"/>
                  </a:fgClr>
                  <a:bgClr>
                    <a:srgbClr val="FFFFFF"/>
                  </a:bgClr>
                </a:patt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he-IL"/>
                </a:p>
              </p:txBody>
            </p:sp>
          </p:grpSp>
          <p:sp>
            <p:nvSpPr>
              <p:cNvPr id="95241" name="Freeform 10"/>
              <p:cNvSpPr>
                <a:spLocks/>
              </p:cNvSpPr>
              <p:nvPr/>
            </p:nvSpPr>
            <p:spPr bwMode="auto">
              <a:xfrm rot="-1427568">
                <a:off x="336" y="2039"/>
                <a:ext cx="195" cy="313"/>
              </a:xfrm>
              <a:custGeom>
                <a:avLst/>
                <a:gdLst>
                  <a:gd name="T0" fmla="*/ 573 w 174"/>
                  <a:gd name="T1" fmla="*/ 0 h 424"/>
                  <a:gd name="T2" fmla="*/ 232 w 174"/>
                  <a:gd name="T3" fmla="*/ 2 h 424"/>
                  <a:gd name="T4" fmla="*/ 77 w 174"/>
                  <a:gd name="T5" fmla="*/ 4 h 424"/>
                  <a:gd name="T6" fmla="*/ 0 w 174"/>
                  <a:gd name="T7" fmla="*/ 7 h 424"/>
                  <a:gd name="T8" fmla="*/ 305 w 174"/>
                  <a:gd name="T9" fmla="*/ 14 h 424"/>
                  <a:gd name="T10" fmla="*/ 611 w 174"/>
                  <a:gd name="T11" fmla="*/ 16 h 4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4" h="424">
                    <a:moveTo>
                      <a:pt x="163" y="0"/>
                    </a:moveTo>
                    <a:cubicBezTo>
                      <a:pt x="131" y="22"/>
                      <a:pt x="98" y="33"/>
                      <a:pt x="66" y="55"/>
                    </a:cubicBezTo>
                    <a:cubicBezTo>
                      <a:pt x="51" y="77"/>
                      <a:pt x="30" y="95"/>
                      <a:pt x="22" y="120"/>
                    </a:cubicBezTo>
                    <a:cubicBezTo>
                      <a:pt x="15" y="142"/>
                      <a:pt x="0" y="185"/>
                      <a:pt x="0" y="185"/>
                    </a:cubicBezTo>
                    <a:cubicBezTo>
                      <a:pt x="9" y="249"/>
                      <a:pt x="19" y="355"/>
                      <a:pt x="87" y="392"/>
                    </a:cubicBezTo>
                    <a:cubicBezTo>
                      <a:pt x="114" y="407"/>
                      <a:pt x="147" y="410"/>
                      <a:pt x="174" y="424"/>
                    </a:cubicBezTo>
                  </a:path>
                </a:pathLst>
              </a:custGeom>
              <a:noFill/>
              <a:ln w="57150" cmpd="sng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he-IL"/>
              </a:p>
            </p:txBody>
          </p:sp>
          <p:sp>
            <p:nvSpPr>
              <p:cNvPr id="95242" name="Line 11"/>
              <p:cNvSpPr>
                <a:spLocks noChangeShapeType="1"/>
              </p:cNvSpPr>
              <p:nvPr/>
            </p:nvSpPr>
            <p:spPr bwMode="auto">
              <a:xfrm>
                <a:off x="384" y="2304"/>
                <a:ext cx="144" cy="24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he-IL"/>
              </a:p>
            </p:txBody>
          </p:sp>
        </p:grpSp>
        <p:sp>
          <p:nvSpPr>
            <p:cNvPr id="95239" name="Freeform 12"/>
            <p:cNvSpPr>
              <a:spLocks/>
            </p:cNvSpPr>
            <p:nvPr/>
          </p:nvSpPr>
          <p:spPr bwMode="auto">
            <a:xfrm>
              <a:off x="4743" y="1710"/>
              <a:ext cx="466" cy="642"/>
            </a:xfrm>
            <a:custGeom>
              <a:avLst/>
              <a:gdLst>
                <a:gd name="T0" fmla="*/ 65 w 466"/>
                <a:gd name="T1" fmla="*/ 322 h 642"/>
                <a:gd name="T2" fmla="*/ 41 w 466"/>
                <a:gd name="T3" fmla="*/ 282 h 642"/>
                <a:gd name="T4" fmla="*/ 137 w 466"/>
                <a:gd name="T5" fmla="*/ 258 h 642"/>
                <a:gd name="T6" fmla="*/ 233 w 466"/>
                <a:gd name="T7" fmla="*/ 178 h 642"/>
                <a:gd name="T8" fmla="*/ 241 w 466"/>
                <a:gd name="T9" fmla="*/ 114 h 642"/>
                <a:gd name="T10" fmla="*/ 377 w 466"/>
                <a:gd name="T11" fmla="*/ 90 h 642"/>
                <a:gd name="T12" fmla="*/ 329 w 466"/>
                <a:gd name="T13" fmla="*/ 34 h 642"/>
                <a:gd name="T14" fmla="*/ 425 w 466"/>
                <a:gd name="T15" fmla="*/ 10 h 642"/>
                <a:gd name="T16" fmla="*/ 449 w 466"/>
                <a:gd name="T17" fmla="*/ 82 h 642"/>
                <a:gd name="T18" fmla="*/ 457 w 466"/>
                <a:gd name="T19" fmla="*/ 106 h 642"/>
                <a:gd name="T20" fmla="*/ 449 w 466"/>
                <a:gd name="T21" fmla="*/ 314 h 642"/>
                <a:gd name="T22" fmla="*/ 377 w 466"/>
                <a:gd name="T23" fmla="*/ 338 h 642"/>
                <a:gd name="T24" fmla="*/ 353 w 466"/>
                <a:gd name="T25" fmla="*/ 346 h 642"/>
                <a:gd name="T26" fmla="*/ 385 w 466"/>
                <a:gd name="T27" fmla="*/ 410 h 642"/>
                <a:gd name="T28" fmla="*/ 401 w 466"/>
                <a:gd name="T29" fmla="*/ 466 h 642"/>
                <a:gd name="T30" fmla="*/ 361 w 466"/>
                <a:gd name="T31" fmla="*/ 522 h 642"/>
                <a:gd name="T32" fmla="*/ 337 w 466"/>
                <a:gd name="T33" fmla="*/ 602 h 642"/>
                <a:gd name="T34" fmla="*/ 321 w 466"/>
                <a:gd name="T35" fmla="*/ 642 h 6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66" h="642">
                  <a:moveTo>
                    <a:pt x="65" y="322"/>
                  </a:moveTo>
                  <a:cubicBezTo>
                    <a:pt x="53" y="319"/>
                    <a:pt x="0" y="317"/>
                    <a:pt x="41" y="282"/>
                  </a:cubicBezTo>
                  <a:cubicBezTo>
                    <a:pt x="56" y="269"/>
                    <a:pt x="119" y="261"/>
                    <a:pt x="137" y="258"/>
                  </a:cubicBezTo>
                  <a:cubicBezTo>
                    <a:pt x="176" y="232"/>
                    <a:pt x="206" y="218"/>
                    <a:pt x="233" y="178"/>
                  </a:cubicBezTo>
                  <a:cubicBezTo>
                    <a:pt x="236" y="157"/>
                    <a:pt x="227" y="130"/>
                    <a:pt x="241" y="114"/>
                  </a:cubicBezTo>
                  <a:cubicBezTo>
                    <a:pt x="253" y="101"/>
                    <a:pt x="366" y="91"/>
                    <a:pt x="377" y="90"/>
                  </a:cubicBezTo>
                  <a:cubicBezTo>
                    <a:pt x="363" y="47"/>
                    <a:pt x="356" y="74"/>
                    <a:pt x="329" y="34"/>
                  </a:cubicBezTo>
                  <a:cubicBezTo>
                    <a:pt x="347" y="27"/>
                    <a:pt x="406" y="0"/>
                    <a:pt x="425" y="10"/>
                  </a:cubicBezTo>
                  <a:cubicBezTo>
                    <a:pt x="425" y="10"/>
                    <a:pt x="445" y="70"/>
                    <a:pt x="449" y="82"/>
                  </a:cubicBezTo>
                  <a:cubicBezTo>
                    <a:pt x="452" y="90"/>
                    <a:pt x="457" y="106"/>
                    <a:pt x="457" y="106"/>
                  </a:cubicBezTo>
                  <a:cubicBezTo>
                    <a:pt x="454" y="175"/>
                    <a:pt x="466" y="247"/>
                    <a:pt x="449" y="314"/>
                  </a:cubicBezTo>
                  <a:cubicBezTo>
                    <a:pt x="449" y="314"/>
                    <a:pt x="389" y="334"/>
                    <a:pt x="377" y="338"/>
                  </a:cubicBezTo>
                  <a:cubicBezTo>
                    <a:pt x="369" y="341"/>
                    <a:pt x="353" y="346"/>
                    <a:pt x="353" y="346"/>
                  </a:cubicBezTo>
                  <a:cubicBezTo>
                    <a:pt x="370" y="450"/>
                    <a:pt x="343" y="357"/>
                    <a:pt x="385" y="410"/>
                  </a:cubicBezTo>
                  <a:cubicBezTo>
                    <a:pt x="389" y="415"/>
                    <a:pt x="400" y="464"/>
                    <a:pt x="401" y="466"/>
                  </a:cubicBezTo>
                  <a:cubicBezTo>
                    <a:pt x="396" y="473"/>
                    <a:pt x="367" y="510"/>
                    <a:pt x="361" y="522"/>
                  </a:cubicBezTo>
                  <a:cubicBezTo>
                    <a:pt x="348" y="547"/>
                    <a:pt x="350" y="577"/>
                    <a:pt x="337" y="602"/>
                  </a:cubicBezTo>
                  <a:cubicBezTo>
                    <a:pt x="318" y="640"/>
                    <a:pt x="321" y="611"/>
                    <a:pt x="321" y="64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e-IL"/>
            </a:p>
          </p:txBody>
        </p:sp>
      </p:grpSp>
      <p:sp>
        <p:nvSpPr>
          <p:cNvPr id="95235" name="Text Box 13"/>
          <p:cNvSpPr txBox="1">
            <a:spLocks noChangeArrowheads="1"/>
          </p:cNvSpPr>
          <p:nvPr/>
        </p:nvSpPr>
        <p:spPr bwMode="auto">
          <a:xfrm>
            <a:off x="2133600" y="685800"/>
            <a:ext cx="144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</a:t>
            </a:r>
          </a:p>
        </p:txBody>
      </p:sp>
    </p:spTree>
    <p:extLst>
      <p:ext uri="{BB962C8B-B14F-4D97-AF65-F5344CB8AC3E}">
        <p14:creationId xmlns:p14="http://schemas.microsoft.com/office/powerpoint/2010/main" val="270979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 descr="Canvas"/>
          <p:cNvSpPr txBox="1">
            <a:spLocks noChangeArrowheads="1"/>
          </p:cNvSpPr>
          <p:nvPr/>
        </p:nvSpPr>
        <p:spPr bwMode="auto">
          <a:xfrm>
            <a:off x="2828925" y="1400176"/>
            <a:ext cx="6508750" cy="2892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he-IL" sz="2800" b="1" i="1">
                <a:solidFill>
                  <a:schemeClr val="bg1"/>
                </a:solidFill>
                <a:latin typeface="Comic Sans MS" panose="030F0702030302020204" pitchFamily="66" charset="0"/>
              </a:rPr>
              <a:t>a disordered sample can be considered as a random chain of effective resonant microcavities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he-IL" sz="2800" b="1" i="1">
                <a:solidFill>
                  <a:schemeClr val="bg1"/>
                </a:solidFill>
                <a:latin typeface="Comic Sans MS" panose="030F0702030302020204" pitchFamily="66" charset="0"/>
              </a:rPr>
              <a:t>parameters of these cavities can be retrieved from the measurements of the transmission and reflection</a:t>
            </a:r>
          </a:p>
        </p:txBody>
      </p:sp>
    </p:spTree>
    <p:extLst>
      <p:ext uri="{BB962C8B-B14F-4D97-AF65-F5344CB8AC3E}">
        <p14:creationId xmlns:p14="http://schemas.microsoft.com/office/powerpoint/2010/main" val="42248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2565401" y="260350"/>
            <a:ext cx="7078663" cy="4979988"/>
            <a:chOff x="656" y="164"/>
            <a:chExt cx="4459" cy="3137"/>
          </a:xfrm>
        </p:grpSpPr>
        <p:grpSp>
          <p:nvGrpSpPr>
            <p:cNvPr id="97287" name="Group 3"/>
            <p:cNvGrpSpPr>
              <a:grpSpLocks/>
            </p:cNvGrpSpPr>
            <p:nvPr/>
          </p:nvGrpSpPr>
          <p:grpSpPr bwMode="auto">
            <a:xfrm>
              <a:off x="814" y="164"/>
              <a:ext cx="3924" cy="923"/>
              <a:chOff x="662" y="642"/>
              <a:chExt cx="3924" cy="923"/>
            </a:xfrm>
          </p:grpSpPr>
          <p:sp>
            <p:nvSpPr>
              <p:cNvPr id="97294" name="Freeform 4"/>
              <p:cNvSpPr>
                <a:spLocks/>
              </p:cNvSpPr>
              <p:nvPr/>
            </p:nvSpPr>
            <p:spPr bwMode="auto">
              <a:xfrm>
                <a:off x="662" y="642"/>
                <a:ext cx="3924" cy="923"/>
              </a:xfrm>
              <a:custGeom>
                <a:avLst/>
                <a:gdLst>
                  <a:gd name="T0" fmla="*/ 109 w 3924"/>
                  <a:gd name="T1" fmla="*/ 369 h 923"/>
                  <a:gd name="T2" fmla="*/ 207 w 3924"/>
                  <a:gd name="T3" fmla="*/ 293 h 923"/>
                  <a:gd name="T4" fmla="*/ 826 w 3924"/>
                  <a:gd name="T5" fmla="*/ 184 h 923"/>
                  <a:gd name="T6" fmla="*/ 869 w 3924"/>
                  <a:gd name="T7" fmla="*/ 174 h 923"/>
                  <a:gd name="T8" fmla="*/ 989 w 3924"/>
                  <a:gd name="T9" fmla="*/ 163 h 923"/>
                  <a:gd name="T10" fmla="*/ 1087 w 3924"/>
                  <a:gd name="T11" fmla="*/ 130 h 923"/>
                  <a:gd name="T12" fmla="*/ 1326 w 3924"/>
                  <a:gd name="T13" fmla="*/ 76 h 923"/>
                  <a:gd name="T14" fmla="*/ 1608 w 3924"/>
                  <a:gd name="T15" fmla="*/ 0 h 923"/>
                  <a:gd name="T16" fmla="*/ 2597 w 3924"/>
                  <a:gd name="T17" fmla="*/ 76 h 923"/>
                  <a:gd name="T18" fmla="*/ 2891 w 3924"/>
                  <a:gd name="T19" fmla="*/ 108 h 923"/>
                  <a:gd name="T20" fmla="*/ 3087 w 3924"/>
                  <a:gd name="T21" fmla="*/ 163 h 923"/>
                  <a:gd name="T22" fmla="*/ 3358 w 3924"/>
                  <a:gd name="T23" fmla="*/ 250 h 923"/>
                  <a:gd name="T24" fmla="*/ 3641 w 3924"/>
                  <a:gd name="T25" fmla="*/ 347 h 923"/>
                  <a:gd name="T26" fmla="*/ 3826 w 3924"/>
                  <a:gd name="T27" fmla="*/ 413 h 923"/>
                  <a:gd name="T28" fmla="*/ 3847 w 3924"/>
                  <a:gd name="T29" fmla="*/ 619 h 923"/>
                  <a:gd name="T30" fmla="*/ 3326 w 3924"/>
                  <a:gd name="T31" fmla="*/ 847 h 923"/>
                  <a:gd name="T32" fmla="*/ 2815 w 3924"/>
                  <a:gd name="T33" fmla="*/ 837 h 923"/>
                  <a:gd name="T34" fmla="*/ 2576 w 3924"/>
                  <a:gd name="T35" fmla="*/ 782 h 923"/>
                  <a:gd name="T36" fmla="*/ 2380 w 3924"/>
                  <a:gd name="T37" fmla="*/ 739 h 923"/>
                  <a:gd name="T38" fmla="*/ 2054 w 3924"/>
                  <a:gd name="T39" fmla="*/ 750 h 923"/>
                  <a:gd name="T40" fmla="*/ 1348 w 3924"/>
                  <a:gd name="T41" fmla="*/ 826 h 923"/>
                  <a:gd name="T42" fmla="*/ 989 w 3924"/>
                  <a:gd name="T43" fmla="*/ 869 h 923"/>
                  <a:gd name="T44" fmla="*/ 424 w 3924"/>
                  <a:gd name="T45" fmla="*/ 923 h 923"/>
                  <a:gd name="T46" fmla="*/ 54 w 3924"/>
                  <a:gd name="T47" fmla="*/ 880 h 923"/>
                  <a:gd name="T48" fmla="*/ 11 w 3924"/>
                  <a:gd name="T49" fmla="*/ 630 h 923"/>
                  <a:gd name="T50" fmla="*/ 98 w 3924"/>
                  <a:gd name="T51" fmla="*/ 391 h 923"/>
                  <a:gd name="T52" fmla="*/ 109 w 3924"/>
                  <a:gd name="T53" fmla="*/ 369 h 9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24" h="923">
                    <a:moveTo>
                      <a:pt x="109" y="369"/>
                    </a:moveTo>
                    <a:cubicBezTo>
                      <a:pt x="144" y="345"/>
                      <a:pt x="172" y="316"/>
                      <a:pt x="207" y="293"/>
                    </a:cubicBezTo>
                    <a:cubicBezTo>
                      <a:pt x="309" y="138"/>
                      <a:pt x="747" y="186"/>
                      <a:pt x="826" y="184"/>
                    </a:cubicBezTo>
                    <a:cubicBezTo>
                      <a:pt x="840" y="181"/>
                      <a:pt x="854" y="176"/>
                      <a:pt x="869" y="174"/>
                    </a:cubicBezTo>
                    <a:cubicBezTo>
                      <a:pt x="909" y="169"/>
                      <a:pt x="950" y="170"/>
                      <a:pt x="989" y="163"/>
                    </a:cubicBezTo>
                    <a:cubicBezTo>
                      <a:pt x="1023" y="157"/>
                      <a:pt x="1054" y="138"/>
                      <a:pt x="1087" y="130"/>
                    </a:cubicBezTo>
                    <a:cubicBezTo>
                      <a:pt x="1162" y="92"/>
                      <a:pt x="1242" y="84"/>
                      <a:pt x="1326" y="76"/>
                    </a:cubicBezTo>
                    <a:cubicBezTo>
                      <a:pt x="1418" y="45"/>
                      <a:pt x="1516" y="32"/>
                      <a:pt x="1608" y="0"/>
                    </a:cubicBezTo>
                    <a:cubicBezTo>
                      <a:pt x="1937" y="47"/>
                      <a:pt x="2265" y="60"/>
                      <a:pt x="2597" y="76"/>
                    </a:cubicBezTo>
                    <a:cubicBezTo>
                      <a:pt x="2694" y="100"/>
                      <a:pt x="2795" y="82"/>
                      <a:pt x="2891" y="108"/>
                    </a:cubicBezTo>
                    <a:cubicBezTo>
                      <a:pt x="2957" y="126"/>
                      <a:pt x="3022" y="141"/>
                      <a:pt x="3087" y="163"/>
                    </a:cubicBezTo>
                    <a:cubicBezTo>
                      <a:pt x="3178" y="193"/>
                      <a:pt x="3264" y="236"/>
                      <a:pt x="3358" y="250"/>
                    </a:cubicBezTo>
                    <a:cubicBezTo>
                      <a:pt x="3447" y="292"/>
                      <a:pt x="3545" y="325"/>
                      <a:pt x="3641" y="347"/>
                    </a:cubicBezTo>
                    <a:cubicBezTo>
                      <a:pt x="3720" y="387"/>
                      <a:pt x="3742" y="399"/>
                      <a:pt x="3826" y="413"/>
                    </a:cubicBezTo>
                    <a:cubicBezTo>
                      <a:pt x="3924" y="461"/>
                      <a:pt x="3877" y="531"/>
                      <a:pt x="3847" y="619"/>
                    </a:cubicBezTo>
                    <a:cubicBezTo>
                      <a:pt x="3768" y="855"/>
                      <a:pt x="3531" y="823"/>
                      <a:pt x="3326" y="847"/>
                    </a:cubicBezTo>
                    <a:cubicBezTo>
                      <a:pt x="3156" y="844"/>
                      <a:pt x="2985" y="844"/>
                      <a:pt x="2815" y="837"/>
                    </a:cubicBezTo>
                    <a:cubicBezTo>
                      <a:pt x="2738" y="834"/>
                      <a:pt x="2655" y="793"/>
                      <a:pt x="2576" y="782"/>
                    </a:cubicBezTo>
                    <a:cubicBezTo>
                      <a:pt x="2512" y="761"/>
                      <a:pt x="2446" y="752"/>
                      <a:pt x="2380" y="739"/>
                    </a:cubicBezTo>
                    <a:cubicBezTo>
                      <a:pt x="2271" y="743"/>
                      <a:pt x="2163" y="744"/>
                      <a:pt x="2054" y="750"/>
                    </a:cubicBezTo>
                    <a:cubicBezTo>
                      <a:pt x="1818" y="763"/>
                      <a:pt x="1585" y="814"/>
                      <a:pt x="1348" y="826"/>
                    </a:cubicBezTo>
                    <a:cubicBezTo>
                      <a:pt x="1207" y="849"/>
                      <a:pt x="1143" y="860"/>
                      <a:pt x="989" y="869"/>
                    </a:cubicBezTo>
                    <a:cubicBezTo>
                      <a:pt x="810" y="905"/>
                      <a:pt x="606" y="914"/>
                      <a:pt x="424" y="923"/>
                    </a:cubicBezTo>
                    <a:cubicBezTo>
                      <a:pt x="315" y="915"/>
                      <a:pt x="168" y="918"/>
                      <a:pt x="54" y="880"/>
                    </a:cubicBezTo>
                    <a:cubicBezTo>
                      <a:pt x="0" y="795"/>
                      <a:pt x="18" y="756"/>
                      <a:pt x="11" y="630"/>
                    </a:cubicBezTo>
                    <a:cubicBezTo>
                      <a:pt x="20" y="502"/>
                      <a:pt x="0" y="457"/>
                      <a:pt x="98" y="391"/>
                    </a:cubicBezTo>
                    <a:cubicBezTo>
                      <a:pt x="123" y="354"/>
                      <a:pt x="129" y="349"/>
                      <a:pt x="109" y="369"/>
                    </a:cubicBez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97295" name="Object 5"/>
              <p:cNvGraphicFramePr>
                <a:graphicFrameLocks noChangeAspect="1"/>
              </p:cNvGraphicFramePr>
              <p:nvPr/>
            </p:nvGraphicFramePr>
            <p:xfrm>
              <a:off x="2496" y="645"/>
              <a:ext cx="531" cy="7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52" name="Equation" r:id="rId4" imgW="152268" imgH="215713" progId="Equation.3">
                      <p:embed/>
                    </p:oleObj>
                  </mc:Choice>
                  <mc:Fallback>
                    <p:oleObj name="Equation" r:id="rId4" imgW="152268" imgH="2157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6" y="645"/>
                            <a:ext cx="531" cy="7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7288" name="Group 6"/>
            <p:cNvGrpSpPr>
              <a:grpSpLocks/>
            </p:cNvGrpSpPr>
            <p:nvPr/>
          </p:nvGrpSpPr>
          <p:grpSpPr bwMode="auto">
            <a:xfrm>
              <a:off x="656" y="1086"/>
              <a:ext cx="4232" cy="1120"/>
              <a:chOff x="449" y="1488"/>
              <a:chExt cx="4232" cy="1120"/>
            </a:xfrm>
          </p:grpSpPr>
          <p:sp>
            <p:nvSpPr>
              <p:cNvPr id="97292" name="Freeform 7"/>
              <p:cNvSpPr>
                <a:spLocks/>
              </p:cNvSpPr>
              <p:nvPr/>
            </p:nvSpPr>
            <p:spPr bwMode="auto">
              <a:xfrm rot="236558">
                <a:off x="449" y="1488"/>
                <a:ext cx="4232" cy="1120"/>
              </a:xfrm>
              <a:custGeom>
                <a:avLst/>
                <a:gdLst>
                  <a:gd name="T0" fmla="*/ 181 w 4232"/>
                  <a:gd name="T1" fmla="*/ 490 h 1120"/>
                  <a:gd name="T2" fmla="*/ 279 w 4232"/>
                  <a:gd name="T3" fmla="*/ 447 h 1120"/>
                  <a:gd name="T4" fmla="*/ 410 w 4232"/>
                  <a:gd name="T5" fmla="*/ 436 h 1120"/>
                  <a:gd name="T6" fmla="*/ 703 w 4232"/>
                  <a:gd name="T7" fmla="*/ 370 h 1120"/>
                  <a:gd name="T8" fmla="*/ 855 w 4232"/>
                  <a:gd name="T9" fmla="*/ 349 h 1120"/>
                  <a:gd name="T10" fmla="*/ 1007 w 4232"/>
                  <a:gd name="T11" fmla="*/ 316 h 1120"/>
                  <a:gd name="T12" fmla="*/ 1801 w 4232"/>
                  <a:gd name="T13" fmla="*/ 240 h 1120"/>
                  <a:gd name="T14" fmla="*/ 2214 w 4232"/>
                  <a:gd name="T15" fmla="*/ 164 h 1120"/>
                  <a:gd name="T16" fmla="*/ 2355 w 4232"/>
                  <a:gd name="T17" fmla="*/ 131 h 1120"/>
                  <a:gd name="T18" fmla="*/ 2703 w 4232"/>
                  <a:gd name="T19" fmla="*/ 121 h 1120"/>
                  <a:gd name="T20" fmla="*/ 3214 w 4232"/>
                  <a:gd name="T21" fmla="*/ 55 h 1120"/>
                  <a:gd name="T22" fmla="*/ 3779 w 4232"/>
                  <a:gd name="T23" fmla="*/ 44 h 1120"/>
                  <a:gd name="T24" fmla="*/ 3964 w 4232"/>
                  <a:gd name="T25" fmla="*/ 153 h 1120"/>
                  <a:gd name="T26" fmla="*/ 3996 w 4232"/>
                  <a:gd name="T27" fmla="*/ 186 h 1120"/>
                  <a:gd name="T28" fmla="*/ 4029 w 4232"/>
                  <a:gd name="T29" fmla="*/ 207 h 1120"/>
                  <a:gd name="T30" fmla="*/ 4050 w 4232"/>
                  <a:gd name="T31" fmla="*/ 240 h 1120"/>
                  <a:gd name="T32" fmla="*/ 4116 w 4232"/>
                  <a:gd name="T33" fmla="*/ 284 h 1120"/>
                  <a:gd name="T34" fmla="*/ 4203 w 4232"/>
                  <a:gd name="T35" fmla="*/ 381 h 1120"/>
                  <a:gd name="T36" fmla="*/ 4224 w 4232"/>
                  <a:gd name="T37" fmla="*/ 447 h 1120"/>
                  <a:gd name="T38" fmla="*/ 4192 w 4232"/>
                  <a:gd name="T39" fmla="*/ 512 h 1120"/>
                  <a:gd name="T40" fmla="*/ 4159 w 4232"/>
                  <a:gd name="T41" fmla="*/ 523 h 1120"/>
                  <a:gd name="T42" fmla="*/ 4050 w 4232"/>
                  <a:gd name="T43" fmla="*/ 577 h 1120"/>
                  <a:gd name="T44" fmla="*/ 3920 w 4232"/>
                  <a:gd name="T45" fmla="*/ 675 h 1120"/>
                  <a:gd name="T46" fmla="*/ 3887 w 4232"/>
                  <a:gd name="T47" fmla="*/ 697 h 1120"/>
                  <a:gd name="T48" fmla="*/ 3431 w 4232"/>
                  <a:gd name="T49" fmla="*/ 653 h 1120"/>
                  <a:gd name="T50" fmla="*/ 3018 w 4232"/>
                  <a:gd name="T51" fmla="*/ 653 h 1120"/>
                  <a:gd name="T52" fmla="*/ 2953 w 4232"/>
                  <a:gd name="T53" fmla="*/ 675 h 1120"/>
                  <a:gd name="T54" fmla="*/ 2779 w 4232"/>
                  <a:gd name="T55" fmla="*/ 718 h 1120"/>
                  <a:gd name="T56" fmla="*/ 2692 w 4232"/>
                  <a:gd name="T57" fmla="*/ 751 h 1120"/>
                  <a:gd name="T58" fmla="*/ 2377 w 4232"/>
                  <a:gd name="T59" fmla="*/ 827 h 1120"/>
                  <a:gd name="T60" fmla="*/ 2279 w 4232"/>
                  <a:gd name="T61" fmla="*/ 870 h 1120"/>
                  <a:gd name="T62" fmla="*/ 2246 w 4232"/>
                  <a:gd name="T63" fmla="*/ 892 h 1120"/>
                  <a:gd name="T64" fmla="*/ 1942 w 4232"/>
                  <a:gd name="T65" fmla="*/ 979 h 1120"/>
                  <a:gd name="T66" fmla="*/ 1388 w 4232"/>
                  <a:gd name="T67" fmla="*/ 1120 h 1120"/>
                  <a:gd name="T68" fmla="*/ 1073 w 4232"/>
                  <a:gd name="T69" fmla="*/ 1110 h 1120"/>
                  <a:gd name="T70" fmla="*/ 953 w 4232"/>
                  <a:gd name="T71" fmla="*/ 1077 h 1120"/>
                  <a:gd name="T72" fmla="*/ 703 w 4232"/>
                  <a:gd name="T73" fmla="*/ 1044 h 1120"/>
                  <a:gd name="T74" fmla="*/ 279 w 4232"/>
                  <a:gd name="T75" fmla="*/ 979 h 1120"/>
                  <a:gd name="T76" fmla="*/ 203 w 4232"/>
                  <a:gd name="T77" fmla="*/ 957 h 1120"/>
                  <a:gd name="T78" fmla="*/ 181 w 4232"/>
                  <a:gd name="T79" fmla="*/ 914 h 1120"/>
                  <a:gd name="T80" fmla="*/ 127 w 4232"/>
                  <a:gd name="T81" fmla="*/ 849 h 1120"/>
                  <a:gd name="T82" fmla="*/ 84 w 4232"/>
                  <a:gd name="T83" fmla="*/ 816 h 1120"/>
                  <a:gd name="T84" fmla="*/ 40 w 4232"/>
                  <a:gd name="T85" fmla="*/ 751 h 1120"/>
                  <a:gd name="T86" fmla="*/ 29 w 4232"/>
                  <a:gd name="T87" fmla="*/ 631 h 1120"/>
                  <a:gd name="T88" fmla="*/ 127 w 4232"/>
                  <a:gd name="T89" fmla="*/ 577 h 1120"/>
                  <a:gd name="T90" fmla="*/ 192 w 4232"/>
                  <a:gd name="T91" fmla="*/ 534 h 1120"/>
                  <a:gd name="T92" fmla="*/ 236 w 4232"/>
                  <a:gd name="T93" fmla="*/ 457 h 11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232" h="1120">
                    <a:moveTo>
                      <a:pt x="181" y="490"/>
                    </a:moveTo>
                    <a:cubicBezTo>
                      <a:pt x="215" y="479"/>
                      <a:pt x="243" y="452"/>
                      <a:pt x="279" y="447"/>
                    </a:cubicBezTo>
                    <a:cubicBezTo>
                      <a:pt x="322" y="441"/>
                      <a:pt x="366" y="440"/>
                      <a:pt x="410" y="436"/>
                    </a:cubicBezTo>
                    <a:cubicBezTo>
                      <a:pt x="508" y="416"/>
                      <a:pt x="606" y="387"/>
                      <a:pt x="703" y="370"/>
                    </a:cubicBezTo>
                    <a:cubicBezTo>
                      <a:pt x="753" y="361"/>
                      <a:pt x="855" y="349"/>
                      <a:pt x="855" y="349"/>
                    </a:cubicBezTo>
                    <a:cubicBezTo>
                      <a:pt x="906" y="332"/>
                      <a:pt x="953" y="324"/>
                      <a:pt x="1007" y="316"/>
                    </a:cubicBezTo>
                    <a:cubicBezTo>
                      <a:pt x="1194" y="191"/>
                      <a:pt x="1715" y="242"/>
                      <a:pt x="1801" y="240"/>
                    </a:cubicBezTo>
                    <a:cubicBezTo>
                      <a:pt x="1937" y="223"/>
                      <a:pt x="2081" y="198"/>
                      <a:pt x="2214" y="164"/>
                    </a:cubicBezTo>
                    <a:cubicBezTo>
                      <a:pt x="2259" y="153"/>
                      <a:pt x="2309" y="133"/>
                      <a:pt x="2355" y="131"/>
                    </a:cubicBezTo>
                    <a:cubicBezTo>
                      <a:pt x="2471" y="125"/>
                      <a:pt x="2587" y="124"/>
                      <a:pt x="2703" y="121"/>
                    </a:cubicBezTo>
                    <a:cubicBezTo>
                      <a:pt x="2877" y="92"/>
                      <a:pt x="3037" y="64"/>
                      <a:pt x="3214" y="55"/>
                    </a:cubicBezTo>
                    <a:cubicBezTo>
                      <a:pt x="3429" y="0"/>
                      <a:pt x="3357" y="35"/>
                      <a:pt x="3779" y="44"/>
                    </a:cubicBezTo>
                    <a:cubicBezTo>
                      <a:pt x="3849" y="68"/>
                      <a:pt x="3899" y="121"/>
                      <a:pt x="3964" y="153"/>
                    </a:cubicBezTo>
                    <a:cubicBezTo>
                      <a:pt x="3975" y="164"/>
                      <a:pt x="3984" y="176"/>
                      <a:pt x="3996" y="186"/>
                    </a:cubicBezTo>
                    <a:cubicBezTo>
                      <a:pt x="4006" y="194"/>
                      <a:pt x="4020" y="198"/>
                      <a:pt x="4029" y="207"/>
                    </a:cubicBezTo>
                    <a:cubicBezTo>
                      <a:pt x="4038" y="216"/>
                      <a:pt x="4040" y="231"/>
                      <a:pt x="4050" y="240"/>
                    </a:cubicBezTo>
                    <a:cubicBezTo>
                      <a:pt x="4070" y="258"/>
                      <a:pt x="4097" y="265"/>
                      <a:pt x="4116" y="284"/>
                    </a:cubicBezTo>
                    <a:cubicBezTo>
                      <a:pt x="4148" y="316"/>
                      <a:pt x="4171" y="350"/>
                      <a:pt x="4203" y="381"/>
                    </a:cubicBezTo>
                    <a:cubicBezTo>
                      <a:pt x="4210" y="403"/>
                      <a:pt x="4232" y="425"/>
                      <a:pt x="4224" y="447"/>
                    </a:cubicBezTo>
                    <a:cubicBezTo>
                      <a:pt x="4217" y="467"/>
                      <a:pt x="4209" y="498"/>
                      <a:pt x="4192" y="512"/>
                    </a:cubicBezTo>
                    <a:cubicBezTo>
                      <a:pt x="4183" y="519"/>
                      <a:pt x="4169" y="518"/>
                      <a:pt x="4159" y="523"/>
                    </a:cubicBezTo>
                    <a:cubicBezTo>
                      <a:pt x="4123" y="541"/>
                      <a:pt x="4087" y="559"/>
                      <a:pt x="4050" y="577"/>
                    </a:cubicBezTo>
                    <a:cubicBezTo>
                      <a:pt x="4020" y="625"/>
                      <a:pt x="3967" y="643"/>
                      <a:pt x="3920" y="675"/>
                    </a:cubicBezTo>
                    <a:cubicBezTo>
                      <a:pt x="3909" y="682"/>
                      <a:pt x="3887" y="697"/>
                      <a:pt x="3887" y="697"/>
                    </a:cubicBezTo>
                    <a:cubicBezTo>
                      <a:pt x="3737" y="666"/>
                      <a:pt x="3584" y="660"/>
                      <a:pt x="3431" y="653"/>
                    </a:cubicBezTo>
                    <a:cubicBezTo>
                      <a:pt x="3257" y="633"/>
                      <a:pt x="3275" y="631"/>
                      <a:pt x="3018" y="653"/>
                    </a:cubicBezTo>
                    <a:cubicBezTo>
                      <a:pt x="2995" y="655"/>
                      <a:pt x="2975" y="669"/>
                      <a:pt x="2953" y="675"/>
                    </a:cubicBezTo>
                    <a:cubicBezTo>
                      <a:pt x="2895" y="689"/>
                      <a:pt x="2835" y="699"/>
                      <a:pt x="2779" y="718"/>
                    </a:cubicBezTo>
                    <a:cubicBezTo>
                      <a:pt x="2744" y="730"/>
                      <a:pt x="2726" y="742"/>
                      <a:pt x="2692" y="751"/>
                    </a:cubicBezTo>
                    <a:cubicBezTo>
                      <a:pt x="2587" y="778"/>
                      <a:pt x="2482" y="800"/>
                      <a:pt x="2377" y="827"/>
                    </a:cubicBezTo>
                    <a:cubicBezTo>
                      <a:pt x="2302" y="877"/>
                      <a:pt x="2396" y="819"/>
                      <a:pt x="2279" y="870"/>
                    </a:cubicBezTo>
                    <a:cubicBezTo>
                      <a:pt x="2267" y="875"/>
                      <a:pt x="2258" y="887"/>
                      <a:pt x="2246" y="892"/>
                    </a:cubicBezTo>
                    <a:cubicBezTo>
                      <a:pt x="2144" y="936"/>
                      <a:pt x="2053" y="965"/>
                      <a:pt x="1942" y="979"/>
                    </a:cubicBezTo>
                    <a:cubicBezTo>
                      <a:pt x="1763" y="1039"/>
                      <a:pt x="1578" y="1095"/>
                      <a:pt x="1388" y="1120"/>
                    </a:cubicBezTo>
                    <a:cubicBezTo>
                      <a:pt x="1283" y="1117"/>
                      <a:pt x="1178" y="1116"/>
                      <a:pt x="1073" y="1110"/>
                    </a:cubicBezTo>
                    <a:cubicBezTo>
                      <a:pt x="1034" y="1108"/>
                      <a:pt x="992" y="1085"/>
                      <a:pt x="953" y="1077"/>
                    </a:cubicBezTo>
                    <a:cubicBezTo>
                      <a:pt x="862" y="1059"/>
                      <a:pt x="804" y="1051"/>
                      <a:pt x="703" y="1044"/>
                    </a:cubicBezTo>
                    <a:cubicBezTo>
                      <a:pt x="558" y="1014"/>
                      <a:pt x="429" y="988"/>
                      <a:pt x="279" y="979"/>
                    </a:cubicBezTo>
                    <a:cubicBezTo>
                      <a:pt x="278" y="979"/>
                      <a:pt x="208" y="962"/>
                      <a:pt x="203" y="957"/>
                    </a:cubicBezTo>
                    <a:cubicBezTo>
                      <a:pt x="192" y="946"/>
                      <a:pt x="190" y="927"/>
                      <a:pt x="181" y="914"/>
                    </a:cubicBezTo>
                    <a:cubicBezTo>
                      <a:pt x="165" y="891"/>
                      <a:pt x="147" y="869"/>
                      <a:pt x="127" y="849"/>
                    </a:cubicBezTo>
                    <a:cubicBezTo>
                      <a:pt x="114" y="836"/>
                      <a:pt x="96" y="830"/>
                      <a:pt x="84" y="816"/>
                    </a:cubicBezTo>
                    <a:cubicBezTo>
                      <a:pt x="67" y="796"/>
                      <a:pt x="40" y="751"/>
                      <a:pt x="40" y="751"/>
                    </a:cubicBezTo>
                    <a:cubicBezTo>
                      <a:pt x="29" y="718"/>
                      <a:pt x="0" y="668"/>
                      <a:pt x="29" y="631"/>
                    </a:cubicBezTo>
                    <a:cubicBezTo>
                      <a:pt x="78" y="568"/>
                      <a:pt x="81" y="602"/>
                      <a:pt x="127" y="577"/>
                    </a:cubicBezTo>
                    <a:cubicBezTo>
                      <a:pt x="150" y="564"/>
                      <a:pt x="192" y="534"/>
                      <a:pt x="192" y="534"/>
                    </a:cubicBezTo>
                    <a:cubicBezTo>
                      <a:pt x="202" y="503"/>
                      <a:pt x="213" y="480"/>
                      <a:pt x="236" y="457"/>
                    </a:cubicBezTo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>
                <a:outerShdw dist="107763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97293" name="Object 8"/>
              <p:cNvGraphicFramePr>
                <a:graphicFrameLocks noChangeAspect="1"/>
              </p:cNvGraphicFramePr>
              <p:nvPr/>
            </p:nvGraphicFramePr>
            <p:xfrm>
              <a:off x="2454" y="1643"/>
              <a:ext cx="482" cy="5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53" name="Equation" r:id="rId6" imgW="177569" imgH="215619" progId="Equation.3">
                      <p:embed/>
                    </p:oleObj>
                  </mc:Choice>
                  <mc:Fallback>
                    <p:oleObj name="Equation" r:id="rId6" imgW="177569" imgH="21561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54" y="1643"/>
                            <a:ext cx="482" cy="5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7289" name="Group 9"/>
            <p:cNvGrpSpPr>
              <a:grpSpLocks/>
            </p:cNvGrpSpPr>
            <p:nvPr/>
          </p:nvGrpSpPr>
          <p:grpSpPr bwMode="auto">
            <a:xfrm>
              <a:off x="875" y="2197"/>
              <a:ext cx="4240" cy="1104"/>
              <a:chOff x="603" y="2577"/>
              <a:chExt cx="4240" cy="1104"/>
            </a:xfrm>
          </p:grpSpPr>
          <p:sp>
            <p:nvSpPr>
              <p:cNvPr id="97290" name="Freeform 10"/>
              <p:cNvSpPr>
                <a:spLocks/>
              </p:cNvSpPr>
              <p:nvPr/>
            </p:nvSpPr>
            <p:spPr bwMode="auto">
              <a:xfrm rot="10590916">
                <a:off x="603" y="2602"/>
                <a:ext cx="4240" cy="1079"/>
              </a:xfrm>
              <a:custGeom>
                <a:avLst/>
                <a:gdLst>
                  <a:gd name="T0" fmla="*/ 406 w 4512"/>
                  <a:gd name="T1" fmla="*/ 703 h 990"/>
                  <a:gd name="T2" fmla="*/ 650 w 4512"/>
                  <a:gd name="T3" fmla="*/ 753 h 990"/>
                  <a:gd name="T4" fmla="*/ 905 w 4512"/>
                  <a:gd name="T5" fmla="*/ 728 h 990"/>
                  <a:gd name="T6" fmla="*/ 1219 w 4512"/>
                  <a:gd name="T7" fmla="*/ 753 h 990"/>
                  <a:gd name="T8" fmla="*/ 1333 w 4512"/>
                  <a:gd name="T9" fmla="*/ 614 h 990"/>
                  <a:gd name="T10" fmla="*/ 1389 w 4512"/>
                  <a:gd name="T11" fmla="*/ 480 h 990"/>
                  <a:gd name="T12" fmla="*/ 1575 w 4512"/>
                  <a:gd name="T13" fmla="*/ 0 h 990"/>
                  <a:gd name="T14" fmla="*/ 1986 w 4512"/>
                  <a:gd name="T15" fmla="*/ 140 h 990"/>
                  <a:gd name="T16" fmla="*/ 2133 w 4512"/>
                  <a:gd name="T17" fmla="*/ 308 h 990"/>
                  <a:gd name="T18" fmla="*/ 2222 w 4512"/>
                  <a:gd name="T19" fmla="*/ 449 h 990"/>
                  <a:gd name="T20" fmla="*/ 2245 w 4512"/>
                  <a:gd name="T21" fmla="*/ 703 h 990"/>
                  <a:gd name="T22" fmla="*/ 2249 w 4512"/>
                  <a:gd name="T23" fmla="*/ 781 h 990"/>
                  <a:gd name="T24" fmla="*/ 2255 w 4512"/>
                  <a:gd name="T25" fmla="*/ 869 h 990"/>
                  <a:gd name="T26" fmla="*/ 2278 w 4512"/>
                  <a:gd name="T27" fmla="*/ 1598 h 990"/>
                  <a:gd name="T28" fmla="*/ 2271 w 4512"/>
                  <a:gd name="T29" fmla="*/ 1790 h 990"/>
                  <a:gd name="T30" fmla="*/ 2211 w 4512"/>
                  <a:gd name="T31" fmla="*/ 1963 h 990"/>
                  <a:gd name="T32" fmla="*/ 2118 w 4512"/>
                  <a:gd name="T33" fmla="*/ 2156 h 990"/>
                  <a:gd name="T34" fmla="*/ 1982 w 4512"/>
                  <a:gd name="T35" fmla="*/ 2187 h 990"/>
                  <a:gd name="T36" fmla="*/ 1647 w 4512"/>
                  <a:gd name="T37" fmla="*/ 2295 h 990"/>
                  <a:gd name="T38" fmla="*/ 1163 w 4512"/>
                  <a:gd name="T39" fmla="*/ 2212 h 990"/>
                  <a:gd name="T40" fmla="*/ 912 w 4512"/>
                  <a:gd name="T41" fmla="*/ 2295 h 990"/>
                  <a:gd name="T42" fmla="*/ 238 w 4512"/>
                  <a:gd name="T43" fmla="*/ 2156 h 990"/>
                  <a:gd name="T44" fmla="*/ 188 w 4512"/>
                  <a:gd name="T45" fmla="*/ 1963 h 990"/>
                  <a:gd name="T46" fmla="*/ 165 w 4512"/>
                  <a:gd name="T47" fmla="*/ 1877 h 990"/>
                  <a:gd name="T48" fmla="*/ 133 w 4512"/>
                  <a:gd name="T49" fmla="*/ 1816 h 990"/>
                  <a:gd name="T50" fmla="*/ 95 w 4512"/>
                  <a:gd name="T51" fmla="*/ 1682 h 990"/>
                  <a:gd name="T52" fmla="*/ 23 w 4512"/>
                  <a:gd name="T53" fmla="*/ 1399 h 990"/>
                  <a:gd name="T54" fmla="*/ 13 w 4512"/>
                  <a:gd name="T55" fmla="*/ 1234 h 990"/>
                  <a:gd name="T56" fmla="*/ 84 w 4512"/>
                  <a:gd name="T57" fmla="*/ 924 h 990"/>
                  <a:gd name="T58" fmla="*/ 105 w 4512"/>
                  <a:gd name="T59" fmla="*/ 869 h 990"/>
                  <a:gd name="T60" fmla="*/ 160 w 4512"/>
                  <a:gd name="T61" fmla="*/ 838 h 990"/>
                  <a:gd name="T62" fmla="*/ 270 w 4512"/>
                  <a:gd name="T63" fmla="*/ 815 h 990"/>
                  <a:gd name="T64" fmla="*/ 406 w 4512"/>
                  <a:gd name="T65" fmla="*/ 703 h 99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512" h="990">
                    <a:moveTo>
                      <a:pt x="806" y="272"/>
                    </a:moveTo>
                    <a:cubicBezTo>
                      <a:pt x="958" y="234"/>
                      <a:pt x="1129" y="280"/>
                      <a:pt x="1285" y="293"/>
                    </a:cubicBezTo>
                    <a:cubicBezTo>
                      <a:pt x="1462" y="282"/>
                      <a:pt x="1617" y="274"/>
                      <a:pt x="1795" y="282"/>
                    </a:cubicBezTo>
                    <a:cubicBezTo>
                      <a:pt x="2037" y="342"/>
                      <a:pt x="1878" y="304"/>
                      <a:pt x="2415" y="293"/>
                    </a:cubicBezTo>
                    <a:cubicBezTo>
                      <a:pt x="2480" y="282"/>
                      <a:pt x="2587" y="276"/>
                      <a:pt x="2643" y="239"/>
                    </a:cubicBezTo>
                    <a:cubicBezTo>
                      <a:pt x="2678" y="215"/>
                      <a:pt x="2711" y="197"/>
                      <a:pt x="2752" y="185"/>
                    </a:cubicBezTo>
                    <a:cubicBezTo>
                      <a:pt x="2856" y="100"/>
                      <a:pt x="2989" y="34"/>
                      <a:pt x="3121" y="0"/>
                    </a:cubicBezTo>
                    <a:cubicBezTo>
                      <a:pt x="3396" y="13"/>
                      <a:pt x="3664" y="23"/>
                      <a:pt x="3936" y="54"/>
                    </a:cubicBezTo>
                    <a:cubicBezTo>
                      <a:pt x="4035" y="79"/>
                      <a:pt x="4128" y="107"/>
                      <a:pt x="4230" y="119"/>
                    </a:cubicBezTo>
                    <a:cubicBezTo>
                      <a:pt x="4293" y="135"/>
                      <a:pt x="4349" y="138"/>
                      <a:pt x="4404" y="174"/>
                    </a:cubicBezTo>
                    <a:cubicBezTo>
                      <a:pt x="4438" y="226"/>
                      <a:pt x="4420" y="193"/>
                      <a:pt x="4447" y="272"/>
                    </a:cubicBezTo>
                    <a:cubicBezTo>
                      <a:pt x="4451" y="283"/>
                      <a:pt x="4454" y="293"/>
                      <a:pt x="4458" y="304"/>
                    </a:cubicBezTo>
                    <a:cubicBezTo>
                      <a:pt x="4462" y="315"/>
                      <a:pt x="4469" y="337"/>
                      <a:pt x="4469" y="337"/>
                    </a:cubicBezTo>
                    <a:cubicBezTo>
                      <a:pt x="4481" y="431"/>
                      <a:pt x="4497" y="525"/>
                      <a:pt x="4512" y="619"/>
                    </a:cubicBezTo>
                    <a:cubicBezTo>
                      <a:pt x="4509" y="644"/>
                      <a:pt x="4511" y="671"/>
                      <a:pt x="4502" y="695"/>
                    </a:cubicBezTo>
                    <a:cubicBezTo>
                      <a:pt x="4485" y="739"/>
                      <a:pt x="4420" y="747"/>
                      <a:pt x="4382" y="761"/>
                    </a:cubicBezTo>
                    <a:cubicBezTo>
                      <a:pt x="4362" y="769"/>
                      <a:pt x="4235" y="834"/>
                      <a:pt x="4197" y="837"/>
                    </a:cubicBezTo>
                    <a:cubicBezTo>
                      <a:pt x="4107" y="844"/>
                      <a:pt x="4016" y="844"/>
                      <a:pt x="3926" y="848"/>
                    </a:cubicBezTo>
                    <a:cubicBezTo>
                      <a:pt x="3705" y="866"/>
                      <a:pt x="3484" y="881"/>
                      <a:pt x="3263" y="891"/>
                    </a:cubicBezTo>
                    <a:cubicBezTo>
                      <a:pt x="2877" y="856"/>
                      <a:pt x="3029" y="868"/>
                      <a:pt x="2306" y="858"/>
                    </a:cubicBezTo>
                    <a:cubicBezTo>
                      <a:pt x="2134" y="864"/>
                      <a:pt x="1974" y="863"/>
                      <a:pt x="1806" y="891"/>
                    </a:cubicBezTo>
                    <a:cubicBezTo>
                      <a:pt x="1595" y="889"/>
                      <a:pt x="865" y="990"/>
                      <a:pt x="470" y="837"/>
                    </a:cubicBezTo>
                    <a:cubicBezTo>
                      <a:pt x="396" y="763"/>
                      <a:pt x="434" y="780"/>
                      <a:pt x="372" y="761"/>
                    </a:cubicBezTo>
                    <a:cubicBezTo>
                      <a:pt x="357" y="750"/>
                      <a:pt x="344" y="736"/>
                      <a:pt x="328" y="728"/>
                    </a:cubicBezTo>
                    <a:cubicBezTo>
                      <a:pt x="308" y="718"/>
                      <a:pt x="263" y="706"/>
                      <a:pt x="263" y="706"/>
                    </a:cubicBezTo>
                    <a:cubicBezTo>
                      <a:pt x="225" y="651"/>
                      <a:pt x="260" y="689"/>
                      <a:pt x="187" y="652"/>
                    </a:cubicBezTo>
                    <a:cubicBezTo>
                      <a:pt x="133" y="625"/>
                      <a:pt x="88" y="586"/>
                      <a:pt x="46" y="543"/>
                    </a:cubicBezTo>
                    <a:cubicBezTo>
                      <a:pt x="39" y="521"/>
                      <a:pt x="31" y="500"/>
                      <a:pt x="24" y="478"/>
                    </a:cubicBezTo>
                    <a:cubicBezTo>
                      <a:pt x="0" y="408"/>
                      <a:pt x="126" y="375"/>
                      <a:pt x="165" y="359"/>
                    </a:cubicBezTo>
                    <a:cubicBezTo>
                      <a:pt x="180" y="353"/>
                      <a:pt x="193" y="340"/>
                      <a:pt x="209" y="337"/>
                    </a:cubicBezTo>
                    <a:cubicBezTo>
                      <a:pt x="244" y="329"/>
                      <a:pt x="281" y="328"/>
                      <a:pt x="317" y="326"/>
                    </a:cubicBezTo>
                    <a:cubicBezTo>
                      <a:pt x="390" y="321"/>
                      <a:pt x="462" y="319"/>
                      <a:pt x="535" y="315"/>
                    </a:cubicBezTo>
                    <a:cubicBezTo>
                      <a:pt x="605" y="305"/>
                      <a:pt x="730" y="272"/>
                      <a:pt x="806" y="272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97291" name="Object 11"/>
              <p:cNvGraphicFramePr>
                <a:graphicFrameLocks noChangeAspect="1"/>
              </p:cNvGraphicFramePr>
              <p:nvPr/>
            </p:nvGraphicFramePr>
            <p:xfrm>
              <a:off x="3687" y="2577"/>
              <a:ext cx="442" cy="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54" name="Equation" r:id="rId8" imgW="165028" imgH="228501" progId="Equation.3">
                      <p:embed/>
                    </p:oleObj>
                  </mc:Choice>
                  <mc:Fallback>
                    <p:oleObj name="Equation" r:id="rId8" imgW="165028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87" y="2577"/>
                            <a:ext cx="442" cy="6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23916" name="Group 12"/>
          <p:cNvGrpSpPr>
            <a:grpSpLocks/>
          </p:cNvGrpSpPr>
          <p:nvPr/>
        </p:nvGrpSpPr>
        <p:grpSpPr bwMode="auto">
          <a:xfrm>
            <a:off x="1736725" y="615950"/>
            <a:ext cx="628650" cy="5302250"/>
            <a:chOff x="134" y="388"/>
            <a:chExt cx="396" cy="3340"/>
          </a:xfrm>
        </p:grpSpPr>
        <p:sp>
          <p:nvSpPr>
            <p:cNvPr id="97285" name="Line 13"/>
            <p:cNvSpPr>
              <a:spLocks noChangeShapeType="1"/>
            </p:cNvSpPr>
            <p:nvPr/>
          </p:nvSpPr>
          <p:spPr bwMode="auto">
            <a:xfrm flipV="1">
              <a:off x="500" y="435"/>
              <a:ext cx="0" cy="3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97286" name="Object 14"/>
            <p:cNvGraphicFramePr>
              <a:graphicFrameLocks noChangeAspect="1"/>
            </p:cNvGraphicFramePr>
            <p:nvPr/>
          </p:nvGraphicFramePr>
          <p:xfrm>
            <a:off x="134" y="388"/>
            <a:ext cx="396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5" name="Equation" r:id="rId10" imgW="126835" imgH="139518" progId="Equation.3">
                    <p:embed/>
                  </p:oleObj>
                </mc:Choice>
                <mc:Fallback>
                  <p:oleObj name="Equation" r:id="rId10" imgW="126835" imgH="1395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" y="388"/>
                          <a:ext cx="396" cy="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3919" name="Object 15"/>
          <p:cNvGraphicFramePr>
            <a:graphicFrameLocks noChangeAspect="1"/>
          </p:cNvGraphicFramePr>
          <p:nvPr/>
        </p:nvGraphicFramePr>
        <p:xfrm>
          <a:off x="6105526" y="5329239"/>
          <a:ext cx="3846513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12" imgW="774364" imgH="203112" progId="Equation.3">
                  <p:embed/>
                </p:oleObj>
              </mc:Choice>
              <mc:Fallback>
                <p:oleObj name="Equation" r:id="rId12" imgW="77436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6" y="5329239"/>
                        <a:ext cx="3846513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95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Oval 2"/>
          <p:cNvSpPr>
            <a:spLocks noChangeArrowheads="1"/>
          </p:cNvSpPr>
          <p:nvPr/>
        </p:nvSpPr>
        <p:spPr bwMode="auto">
          <a:xfrm>
            <a:off x="1943100" y="2209800"/>
            <a:ext cx="8305800" cy="6553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752600" y="5867400"/>
            <a:ext cx="8915400" cy="502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9332" name="Group 4"/>
          <p:cNvGrpSpPr>
            <a:grpSpLocks/>
          </p:cNvGrpSpPr>
          <p:nvPr/>
        </p:nvGrpSpPr>
        <p:grpSpPr bwMode="auto">
          <a:xfrm>
            <a:off x="2057401" y="3255964"/>
            <a:ext cx="309563" cy="801687"/>
            <a:chOff x="336" y="2039"/>
            <a:chExt cx="195" cy="505"/>
          </a:xfrm>
        </p:grpSpPr>
        <p:sp>
          <p:nvSpPr>
            <p:cNvPr id="99358" name="Freeform 5"/>
            <p:cNvSpPr>
              <a:spLocks/>
            </p:cNvSpPr>
            <p:nvPr/>
          </p:nvSpPr>
          <p:spPr bwMode="auto">
            <a:xfrm rot="-1427568">
              <a:off x="336" y="2039"/>
              <a:ext cx="195" cy="313"/>
            </a:xfrm>
            <a:custGeom>
              <a:avLst/>
              <a:gdLst>
                <a:gd name="T0" fmla="*/ 573 w 174"/>
                <a:gd name="T1" fmla="*/ 0 h 424"/>
                <a:gd name="T2" fmla="*/ 232 w 174"/>
                <a:gd name="T3" fmla="*/ 2 h 424"/>
                <a:gd name="T4" fmla="*/ 77 w 174"/>
                <a:gd name="T5" fmla="*/ 4 h 424"/>
                <a:gd name="T6" fmla="*/ 0 w 174"/>
                <a:gd name="T7" fmla="*/ 7 h 424"/>
                <a:gd name="T8" fmla="*/ 305 w 174"/>
                <a:gd name="T9" fmla="*/ 14 h 424"/>
                <a:gd name="T10" fmla="*/ 611 w 174"/>
                <a:gd name="T11" fmla="*/ 16 h 4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4" h="424">
                  <a:moveTo>
                    <a:pt x="163" y="0"/>
                  </a:moveTo>
                  <a:cubicBezTo>
                    <a:pt x="131" y="22"/>
                    <a:pt x="98" y="33"/>
                    <a:pt x="66" y="55"/>
                  </a:cubicBezTo>
                  <a:cubicBezTo>
                    <a:pt x="51" y="77"/>
                    <a:pt x="30" y="95"/>
                    <a:pt x="22" y="120"/>
                  </a:cubicBezTo>
                  <a:cubicBezTo>
                    <a:pt x="15" y="142"/>
                    <a:pt x="0" y="185"/>
                    <a:pt x="0" y="185"/>
                  </a:cubicBezTo>
                  <a:cubicBezTo>
                    <a:pt x="9" y="249"/>
                    <a:pt x="19" y="355"/>
                    <a:pt x="87" y="392"/>
                  </a:cubicBezTo>
                  <a:cubicBezTo>
                    <a:pt x="114" y="407"/>
                    <a:pt x="147" y="410"/>
                    <a:pt x="174" y="424"/>
                  </a:cubicBez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e-IL"/>
            </a:p>
          </p:txBody>
        </p:sp>
        <p:sp>
          <p:nvSpPr>
            <p:cNvPr id="99359" name="Line 6"/>
            <p:cNvSpPr>
              <a:spLocks noChangeShapeType="1"/>
            </p:cNvSpPr>
            <p:nvPr/>
          </p:nvSpPr>
          <p:spPr bwMode="auto">
            <a:xfrm>
              <a:off x="384" y="2304"/>
              <a:ext cx="144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e-IL"/>
            </a:p>
          </p:txBody>
        </p:sp>
      </p:grpSp>
      <p:grpSp>
        <p:nvGrpSpPr>
          <p:cNvPr id="99333" name="Group 7"/>
          <p:cNvGrpSpPr>
            <a:grpSpLocks/>
          </p:cNvGrpSpPr>
          <p:nvPr/>
        </p:nvGrpSpPr>
        <p:grpSpPr bwMode="auto">
          <a:xfrm>
            <a:off x="2133600" y="1371600"/>
            <a:ext cx="3429000" cy="2286000"/>
            <a:chOff x="384" y="864"/>
            <a:chExt cx="2160" cy="1440"/>
          </a:xfrm>
        </p:grpSpPr>
        <p:sp>
          <p:nvSpPr>
            <p:cNvPr id="99355" name="Line 8"/>
            <p:cNvSpPr>
              <a:spLocks noChangeShapeType="1"/>
            </p:cNvSpPr>
            <p:nvPr/>
          </p:nvSpPr>
          <p:spPr bwMode="auto">
            <a:xfrm rot="143619" flipV="1">
              <a:off x="384" y="1104"/>
              <a:ext cx="2160" cy="120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e-IL"/>
            </a:p>
          </p:txBody>
        </p:sp>
        <p:sp>
          <p:nvSpPr>
            <p:cNvPr id="99356" name="Line 9"/>
            <p:cNvSpPr>
              <a:spLocks noChangeShapeType="1"/>
            </p:cNvSpPr>
            <p:nvPr/>
          </p:nvSpPr>
          <p:spPr bwMode="auto">
            <a:xfrm flipV="1">
              <a:off x="384" y="864"/>
              <a:ext cx="1776" cy="1392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e-IL"/>
            </a:p>
          </p:txBody>
        </p:sp>
        <p:sp>
          <p:nvSpPr>
            <p:cNvPr id="99357" name="Freeform 10" descr="Wide upward diagonal"/>
            <p:cNvSpPr>
              <a:spLocks/>
            </p:cNvSpPr>
            <p:nvPr/>
          </p:nvSpPr>
          <p:spPr bwMode="auto">
            <a:xfrm>
              <a:off x="592" y="912"/>
              <a:ext cx="1712" cy="1256"/>
            </a:xfrm>
            <a:custGeom>
              <a:avLst/>
              <a:gdLst>
                <a:gd name="T0" fmla="*/ 1520 w 1712"/>
                <a:gd name="T1" fmla="*/ 0 h 1256"/>
                <a:gd name="T2" fmla="*/ 32 w 1712"/>
                <a:gd name="T3" fmla="*/ 1200 h 1256"/>
                <a:gd name="T4" fmla="*/ 1712 w 1712"/>
                <a:gd name="T5" fmla="*/ 336 h 12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2" h="1256">
                  <a:moveTo>
                    <a:pt x="1520" y="0"/>
                  </a:moveTo>
                  <a:cubicBezTo>
                    <a:pt x="760" y="572"/>
                    <a:pt x="0" y="1144"/>
                    <a:pt x="32" y="1200"/>
                  </a:cubicBezTo>
                  <a:cubicBezTo>
                    <a:pt x="64" y="1256"/>
                    <a:pt x="1432" y="480"/>
                    <a:pt x="1712" y="336"/>
                  </a:cubicBezTo>
                </a:path>
              </a:pathLst>
            </a:custGeom>
            <a:pattFill prst="wdUpDiag">
              <a:fgClr>
                <a:schemeClr val="accent1"/>
              </a:fgClr>
              <a:bgClr>
                <a:srgbClr val="FFFFFF"/>
              </a:bgClr>
            </a:patt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e-IL"/>
            </a:p>
          </p:txBody>
        </p:sp>
      </p:grpSp>
      <p:grpSp>
        <p:nvGrpSpPr>
          <p:cNvPr id="99334" name="Group 11"/>
          <p:cNvGrpSpPr>
            <a:grpSpLocks/>
          </p:cNvGrpSpPr>
          <p:nvPr/>
        </p:nvGrpSpPr>
        <p:grpSpPr bwMode="auto">
          <a:xfrm rot="3615417">
            <a:off x="9313863" y="2878138"/>
            <a:ext cx="538163" cy="573088"/>
            <a:chOff x="2349" y="1031"/>
            <a:chExt cx="339" cy="361"/>
          </a:xfrm>
        </p:grpSpPr>
        <p:sp>
          <p:nvSpPr>
            <p:cNvPr id="99353" name="Freeform 12"/>
            <p:cNvSpPr>
              <a:spLocks/>
            </p:cNvSpPr>
            <p:nvPr/>
          </p:nvSpPr>
          <p:spPr bwMode="auto">
            <a:xfrm rot="9372432">
              <a:off x="2349" y="1031"/>
              <a:ext cx="195" cy="313"/>
            </a:xfrm>
            <a:custGeom>
              <a:avLst/>
              <a:gdLst>
                <a:gd name="T0" fmla="*/ 573 w 174"/>
                <a:gd name="T1" fmla="*/ 0 h 424"/>
                <a:gd name="T2" fmla="*/ 232 w 174"/>
                <a:gd name="T3" fmla="*/ 2 h 424"/>
                <a:gd name="T4" fmla="*/ 77 w 174"/>
                <a:gd name="T5" fmla="*/ 4 h 424"/>
                <a:gd name="T6" fmla="*/ 0 w 174"/>
                <a:gd name="T7" fmla="*/ 7 h 424"/>
                <a:gd name="T8" fmla="*/ 305 w 174"/>
                <a:gd name="T9" fmla="*/ 14 h 424"/>
                <a:gd name="T10" fmla="*/ 611 w 174"/>
                <a:gd name="T11" fmla="*/ 16 h 4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4" h="424">
                  <a:moveTo>
                    <a:pt x="163" y="0"/>
                  </a:moveTo>
                  <a:cubicBezTo>
                    <a:pt x="131" y="22"/>
                    <a:pt x="98" y="33"/>
                    <a:pt x="66" y="55"/>
                  </a:cubicBezTo>
                  <a:cubicBezTo>
                    <a:pt x="51" y="77"/>
                    <a:pt x="30" y="95"/>
                    <a:pt x="22" y="120"/>
                  </a:cubicBezTo>
                  <a:cubicBezTo>
                    <a:pt x="15" y="142"/>
                    <a:pt x="0" y="185"/>
                    <a:pt x="0" y="185"/>
                  </a:cubicBezTo>
                  <a:cubicBezTo>
                    <a:pt x="9" y="249"/>
                    <a:pt x="19" y="355"/>
                    <a:pt x="87" y="392"/>
                  </a:cubicBezTo>
                  <a:cubicBezTo>
                    <a:pt x="114" y="407"/>
                    <a:pt x="147" y="410"/>
                    <a:pt x="174" y="424"/>
                  </a:cubicBez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e-IL"/>
            </a:p>
          </p:txBody>
        </p:sp>
        <p:sp>
          <p:nvSpPr>
            <p:cNvPr id="99354" name="Line 13"/>
            <p:cNvSpPr>
              <a:spLocks noChangeShapeType="1"/>
            </p:cNvSpPr>
            <p:nvPr/>
          </p:nvSpPr>
          <p:spPr bwMode="auto">
            <a:xfrm>
              <a:off x="2544" y="1152"/>
              <a:ext cx="144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e-IL"/>
            </a:p>
          </p:txBody>
        </p:sp>
      </p:grpSp>
      <p:sp>
        <p:nvSpPr>
          <p:cNvPr id="128014" name="Line 14"/>
          <p:cNvSpPr>
            <a:spLocks noChangeShapeType="1"/>
          </p:cNvSpPr>
          <p:nvPr/>
        </p:nvSpPr>
        <p:spPr bwMode="auto">
          <a:xfrm rot="10800000" flipH="1">
            <a:off x="2133600" y="914400"/>
            <a:ext cx="3505200" cy="27432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he-IL"/>
          </a:p>
        </p:txBody>
      </p:sp>
      <p:grpSp>
        <p:nvGrpSpPr>
          <p:cNvPr id="128015" name="Group 15"/>
          <p:cNvGrpSpPr>
            <a:grpSpLocks/>
          </p:cNvGrpSpPr>
          <p:nvPr/>
        </p:nvGrpSpPr>
        <p:grpSpPr bwMode="auto">
          <a:xfrm rot="-1347579">
            <a:off x="5427664" y="342900"/>
            <a:ext cx="3335337" cy="1409700"/>
            <a:chOff x="2880" y="432"/>
            <a:chExt cx="2247" cy="1194"/>
          </a:xfrm>
        </p:grpSpPr>
        <p:grpSp>
          <p:nvGrpSpPr>
            <p:cNvPr id="99339" name="Group 16"/>
            <p:cNvGrpSpPr>
              <a:grpSpLocks/>
            </p:cNvGrpSpPr>
            <p:nvPr/>
          </p:nvGrpSpPr>
          <p:grpSpPr bwMode="auto">
            <a:xfrm rot="2049087">
              <a:off x="2880" y="1056"/>
              <a:ext cx="1815" cy="570"/>
              <a:chOff x="1776" y="1056"/>
              <a:chExt cx="2694" cy="768"/>
            </a:xfrm>
          </p:grpSpPr>
          <p:sp>
            <p:nvSpPr>
              <p:cNvPr id="99347" name="Rectangle 17"/>
              <p:cNvSpPr>
                <a:spLocks noChangeArrowheads="1"/>
              </p:cNvSpPr>
              <p:nvPr/>
            </p:nvSpPr>
            <p:spPr bwMode="auto">
              <a:xfrm rot="-5400000">
                <a:off x="3007" y="174"/>
                <a:ext cx="214" cy="2591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CC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348" name="Rectangle 18"/>
              <p:cNvSpPr>
                <a:spLocks noChangeArrowheads="1"/>
              </p:cNvSpPr>
              <p:nvPr/>
            </p:nvSpPr>
            <p:spPr bwMode="auto">
              <a:xfrm rot="-5400000">
                <a:off x="3007" y="-40"/>
                <a:ext cx="214" cy="2591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CC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349" name="Rectangle 19"/>
              <p:cNvSpPr>
                <a:spLocks noChangeArrowheads="1"/>
              </p:cNvSpPr>
              <p:nvPr/>
            </p:nvSpPr>
            <p:spPr bwMode="auto">
              <a:xfrm rot="-5400000">
                <a:off x="3034" y="76"/>
                <a:ext cx="214" cy="2646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350" name="Rectangle 20"/>
              <p:cNvSpPr>
                <a:spLocks noChangeArrowheads="1"/>
              </p:cNvSpPr>
              <p:nvPr/>
            </p:nvSpPr>
            <p:spPr bwMode="auto">
              <a:xfrm rot="-5400000">
                <a:off x="3027" y="-195"/>
                <a:ext cx="143" cy="2646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351" name="Rectangle 21"/>
              <p:cNvSpPr>
                <a:spLocks noChangeArrowheads="1"/>
              </p:cNvSpPr>
              <p:nvPr/>
            </p:nvSpPr>
            <p:spPr bwMode="auto">
              <a:xfrm rot="-5400000">
                <a:off x="3111" y="297"/>
                <a:ext cx="71" cy="2646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352" name="Rectangle 22"/>
              <p:cNvSpPr>
                <a:spLocks noChangeArrowheads="1"/>
              </p:cNvSpPr>
              <p:nvPr/>
            </p:nvSpPr>
            <p:spPr bwMode="auto">
              <a:xfrm rot="-5400000">
                <a:off x="3048" y="456"/>
                <a:ext cx="144" cy="2591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CC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9340" name="Group 23"/>
            <p:cNvGrpSpPr>
              <a:grpSpLocks/>
            </p:cNvGrpSpPr>
            <p:nvPr/>
          </p:nvGrpSpPr>
          <p:grpSpPr bwMode="auto">
            <a:xfrm rot="1961983">
              <a:off x="3308" y="432"/>
              <a:ext cx="1819" cy="635"/>
              <a:chOff x="1817" y="150"/>
              <a:chExt cx="2653" cy="856"/>
            </a:xfrm>
          </p:grpSpPr>
          <p:sp>
            <p:nvSpPr>
              <p:cNvPr id="99341" name="Rectangle 24"/>
              <p:cNvSpPr>
                <a:spLocks noChangeArrowheads="1"/>
              </p:cNvSpPr>
              <p:nvPr/>
            </p:nvSpPr>
            <p:spPr bwMode="auto">
              <a:xfrm rot="-5400000">
                <a:off x="3041" y="-790"/>
                <a:ext cx="143" cy="2591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CC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342" name="Rectangle 25"/>
              <p:cNvSpPr>
                <a:spLocks noChangeArrowheads="1"/>
              </p:cNvSpPr>
              <p:nvPr/>
            </p:nvSpPr>
            <p:spPr bwMode="auto">
              <a:xfrm rot="-5400000">
                <a:off x="3006" y="-397"/>
                <a:ext cx="214" cy="2591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CC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343" name="Rectangle 26"/>
              <p:cNvSpPr>
                <a:spLocks noChangeArrowheads="1"/>
              </p:cNvSpPr>
              <p:nvPr/>
            </p:nvSpPr>
            <p:spPr bwMode="auto">
              <a:xfrm rot="-5400000">
                <a:off x="3006" y="-1039"/>
                <a:ext cx="214" cy="2591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CC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344" name="Rectangle 27"/>
              <p:cNvSpPr>
                <a:spLocks noChangeArrowheads="1"/>
              </p:cNvSpPr>
              <p:nvPr/>
            </p:nvSpPr>
            <p:spPr bwMode="auto">
              <a:xfrm rot="-5400000">
                <a:off x="3111" y="-903"/>
                <a:ext cx="71" cy="2646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345" name="Rectangle 28"/>
              <p:cNvSpPr>
                <a:spLocks noChangeArrowheads="1"/>
              </p:cNvSpPr>
              <p:nvPr/>
            </p:nvSpPr>
            <p:spPr bwMode="auto">
              <a:xfrm rot="-5400000">
                <a:off x="3033" y="-638"/>
                <a:ext cx="214" cy="2646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346" name="Rectangle 29"/>
              <p:cNvSpPr>
                <a:spLocks noChangeArrowheads="1"/>
              </p:cNvSpPr>
              <p:nvPr/>
            </p:nvSpPr>
            <p:spPr bwMode="auto">
              <a:xfrm rot="-5400000">
                <a:off x="3111" y="-375"/>
                <a:ext cx="71" cy="2646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28030" name="Line 30"/>
          <p:cNvSpPr>
            <a:spLocks noChangeShapeType="1"/>
          </p:cNvSpPr>
          <p:nvPr/>
        </p:nvSpPr>
        <p:spPr bwMode="auto">
          <a:xfrm rot="310682">
            <a:off x="8262939" y="1477964"/>
            <a:ext cx="1195387" cy="1487487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he-IL"/>
          </a:p>
        </p:txBody>
      </p:sp>
      <p:sp>
        <p:nvSpPr>
          <p:cNvPr id="128031" name="Freeform 31"/>
          <p:cNvSpPr>
            <a:spLocks/>
          </p:cNvSpPr>
          <p:nvPr/>
        </p:nvSpPr>
        <p:spPr bwMode="auto">
          <a:xfrm rot="625253">
            <a:off x="5734051" y="927101"/>
            <a:ext cx="2663825" cy="485775"/>
          </a:xfrm>
          <a:custGeom>
            <a:avLst/>
            <a:gdLst>
              <a:gd name="T0" fmla="*/ 0 w 3021"/>
              <a:gd name="T1" fmla="*/ 2147483646 h 522"/>
              <a:gd name="T2" fmla="*/ 2147483646 w 3021"/>
              <a:gd name="T3" fmla="*/ 2147483646 h 522"/>
              <a:gd name="T4" fmla="*/ 2147483646 w 3021"/>
              <a:gd name="T5" fmla="*/ 2147483646 h 522"/>
              <a:gd name="T6" fmla="*/ 2147483646 w 3021"/>
              <a:gd name="T7" fmla="*/ 2147483646 h 522"/>
              <a:gd name="T8" fmla="*/ 2147483646 w 3021"/>
              <a:gd name="T9" fmla="*/ 2147483646 h 522"/>
              <a:gd name="T10" fmla="*/ 2147483646 w 3021"/>
              <a:gd name="T11" fmla="*/ 2147483646 h 522"/>
              <a:gd name="T12" fmla="*/ 2147483646 w 3021"/>
              <a:gd name="T13" fmla="*/ 2147483646 h 522"/>
              <a:gd name="T14" fmla="*/ 2147483646 w 3021"/>
              <a:gd name="T15" fmla="*/ 2147483646 h 522"/>
              <a:gd name="T16" fmla="*/ 2147483646 w 3021"/>
              <a:gd name="T17" fmla="*/ 2147483646 h 522"/>
              <a:gd name="T18" fmla="*/ 2147483646 w 3021"/>
              <a:gd name="T19" fmla="*/ 2147483646 h 522"/>
              <a:gd name="T20" fmla="*/ 2147483646 w 3021"/>
              <a:gd name="T21" fmla="*/ 2147483646 h 522"/>
              <a:gd name="T22" fmla="*/ 2147483646 w 3021"/>
              <a:gd name="T23" fmla="*/ 2147483646 h 522"/>
              <a:gd name="T24" fmla="*/ 2147483646 w 3021"/>
              <a:gd name="T25" fmla="*/ 2147483646 h 522"/>
              <a:gd name="T26" fmla="*/ 2147483646 w 3021"/>
              <a:gd name="T27" fmla="*/ 2147483646 h 522"/>
              <a:gd name="T28" fmla="*/ 2147483646 w 3021"/>
              <a:gd name="T29" fmla="*/ 2147483646 h 522"/>
              <a:gd name="T30" fmla="*/ 2147483646 w 3021"/>
              <a:gd name="T31" fmla="*/ 2147483646 h 522"/>
              <a:gd name="T32" fmla="*/ 2147483646 w 3021"/>
              <a:gd name="T33" fmla="*/ 2147483646 h 522"/>
              <a:gd name="T34" fmla="*/ 2147483646 w 3021"/>
              <a:gd name="T35" fmla="*/ 2147483646 h 522"/>
              <a:gd name="T36" fmla="*/ 2147483646 w 3021"/>
              <a:gd name="T37" fmla="*/ 2147483646 h 522"/>
              <a:gd name="T38" fmla="*/ 2147483646 w 3021"/>
              <a:gd name="T39" fmla="*/ 2147483646 h 522"/>
              <a:gd name="T40" fmla="*/ 2147483646 w 3021"/>
              <a:gd name="T41" fmla="*/ 2147483646 h 522"/>
              <a:gd name="T42" fmla="*/ 2147483646 w 3021"/>
              <a:gd name="T43" fmla="*/ 2147483646 h 522"/>
              <a:gd name="T44" fmla="*/ 2147483646 w 3021"/>
              <a:gd name="T45" fmla="*/ 0 h 522"/>
              <a:gd name="T46" fmla="*/ 2147483646 w 3021"/>
              <a:gd name="T47" fmla="*/ 2147483646 h 522"/>
              <a:gd name="T48" fmla="*/ 2147483646 w 3021"/>
              <a:gd name="T49" fmla="*/ 2147483646 h 522"/>
              <a:gd name="T50" fmla="*/ 2147483646 w 3021"/>
              <a:gd name="T51" fmla="*/ 2147483646 h 522"/>
              <a:gd name="T52" fmla="*/ 2147483646 w 3021"/>
              <a:gd name="T53" fmla="*/ 2147483646 h 522"/>
              <a:gd name="T54" fmla="*/ 2147483646 w 3021"/>
              <a:gd name="T55" fmla="*/ 2147483646 h 522"/>
              <a:gd name="T56" fmla="*/ 2147483646 w 3021"/>
              <a:gd name="T57" fmla="*/ 2147483646 h 522"/>
              <a:gd name="T58" fmla="*/ 2147483646 w 3021"/>
              <a:gd name="T59" fmla="*/ 2147483646 h 522"/>
              <a:gd name="T60" fmla="*/ 2147483646 w 3021"/>
              <a:gd name="T61" fmla="*/ 2147483646 h 522"/>
              <a:gd name="T62" fmla="*/ 2147483646 w 3021"/>
              <a:gd name="T63" fmla="*/ 2147483646 h 522"/>
              <a:gd name="T64" fmla="*/ 2147483646 w 3021"/>
              <a:gd name="T65" fmla="*/ 2147483646 h 522"/>
              <a:gd name="T66" fmla="*/ 2147483646 w 3021"/>
              <a:gd name="T67" fmla="*/ 2147483646 h 522"/>
              <a:gd name="T68" fmla="*/ 2147483646 w 3021"/>
              <a:gd name="T69" fmla="*/ 2147483646 h 522"/>
              <a:gd name="T70" fmla="*/ 2147483646 w 3021"/>
              <a:gd name="T71" fmla="*/ 2147483646 h 5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021" h="522">
                <a:moveTo>
                  <a:pt x="0" y="261"/>
                </a:moveTo>
                <a:cubicBezTo>
                  <a:pt x="31" y="168"/>
                  <a:pt x="98" y="74"/>
                  <a:pt x="195" y="44"/>
                </a:cubicBezTo>
                <a:cubicBezTo>
                  <a:pt x="239" y="48"/>
                  <a:pt x="295" y="34"/>
                  <a:pt x="326" y="65"/>
                </a:cubicBezTo>
                <a:cubicBezTo>
                  <a:pt x="344" y="83"/>
                  <a:pt x="355" y="108"/>
                  <a:pt x="369" y="130"/>
                </a:cubicBezTo>
                <a:cubicBezTo>
                  <a:pt x="395" y="169"/>
                  <a:pt x="441" y="217"/>
                  <a:pt x="456" y="261"/>
                </a:cubicBezTo>
                <a:cubicBezTo>
                  <a:pt x="465" y="288"/>
                  <a:pt x="468" y="305"/>
                  <a:pt x="489" y="326"/>
                </a:cubicBezTo>
                <a:cubicBezTo>
                  <a:pt x="541" y="379"/>
                  <a:pt x="626" y="422"/>
                  <a:pt x="695" y="446"/>
                </a:cubicBezTo>
                <a:cubicBezTo>
                  <a:pt x="725" y="438"/>
                  <a:pt x="749" y="438"/>
                  <a:pt x="771" y="413"/>
                </a:cubicBezTo>
                <a:cubicBezTo>
                  <a:pt x="817" y="360"/>
                  <a:pt x="833" y="300"/>
                  <a:pt x="891" y="261"/>
                </a:cubicBezTo>
                <a:cubicBezTo>
                  <a:pt x="937" y="192"/>
                  <a:pt x="1023" y="151"/>
                  <a:pt x="1087" y="98"/>
                </a:cubicBezTo>
                <a:cubicBezTo>
                  <a:pt x="1109" y="80"/>
                  <a:pt x="1127" y="58"/>
                  <a:pt x="1152" y="44"/>
                </a:cubicBezTo>
                <a:cubicBezTo>
                  <a:pt x="1172" y="33"/>
                  <a:pt x="1217" y="22"/>
                  <a:pt x="1217" y="22"/>
                </a:cubicBezTo>
                <a:cubicBezTo>
                  <a:pt x="1270" y="61"/>
                  <a:pt x="1305" y="115"/>
                  <a:pt x="1358" y="152"/>
                </a:cubicBezTo>
                <a:cubicBezTo>
                  <a:pt x="1365" y="163"/>
                  <a:pt x="1371" y="176"/>
                  <a:pt x="1380" y="185"/>
                </a:cubicBezTo>
                <a:cubicBezTo>
                  <a:pt x="1389" y="194"/>
                  <a:pt x="1405" y="197"/>
                  <a:pt x="1413" y="207"/>
                </a:cubicBezTo>
                <a:cubicBezTo>
                  <a:pt x="1420" y="216"/>
                  <a:pt x="1416" y="230"/>
                  <a:pt x="1423" y="239"/>
                </a:cubicBezTo>
                <a:cubicBezTo>
                  <a:pt x="1438" y="258"/>
                  <a:pt x="1467" y="265"/>
                  <a:pt x="1489" y="272"/>
                </a:cubicBezTo>
                <a:cubicBezTo>
                  <a:pt x="1530" y="335"/>
                  <a:pt x="1568" y="355"/>
                  <a:pt x="1641" y="370"/>
                </a:cubicBezTo>
                <a:cubicBezTo>
                  <a:pt x="1652" y="377"/>
                  <a:pt x="1660" y="392"/>
                  <a:pt x="1673" y="391"/>
                </a:cubicBezTo>
                <a:cubicBezTo>
                  <a:pt x="1707" y="388"/>
                  <a:pt x="1771" y="359"/>
                  <a:pt x="1771" y="359"/>
                </a:cubicBezTo>
                <a:cubicBezTo>
                  <a:pt x="1815" y="326"/>
                  <a:pt x="1841" y="302"/>
                  <a:pt x="1858" y="250"/>
                </a:cubicBezTo>
                <a:cubicBezTo>
                  <a:pt x="1865" y="200"/>
                  <a:pt x="1874" y="64"/>
                  <a:pt x="1902" y="22"/>
                </a:cubicBezTo>
                <a:cubicBezTo>
                  <a:pt x="1909" y="11"/>
                  <a:pt x="1923" y="7"/>
                  <a:pt x="1934" y="0"/>
                </a:cubicBezTo>
                <a:cubicBezTo>
                  <a:pt x="1967" y="4"/>
                  <a:pt x="2000" y="3"/>
                  <a:pt x="2032" y="11"/>
                </a:cubicBezTo>
                <a:cubicBezTo>
                  <a:pt x="2071" y="21"/>
                  <a:pt x="2115" y="68"/>
                  <a:pt x="2152" y="87"/>
                </a:cubicBezTo>
                <a:cubicBezTo>
                  <a:pt x="2169" y="145"/>
                  <a:pt x="2176" y="204"/>
                  <a:pt x="2195" y="261"/>
                </a:cubicBezTo>
                <a:cubicBezTo>
                  <a:pt x="2203" y="317"/>
                  <a:pt x="2211" y="409"/>
                  <a:pt x="2249" y="456"/>
                </a:cubicBezTo>
                <a:cubicBezTo>
                  <a:pt x="2268" y="480"/>
                  <a:pt x="2315" y="522"/>
                  <a:pt x="2315" y="522"/>
                </a:cubicBezTo>
                <a:cubicBezTo>
                  <a:pt x="2356" y="508"/>
                  <a:pt x="2434" y="467"/>
                  <a:pt x="2434" y="467"/>
                </a:cubicBezTo>
                <a:cubicBezTo>
                  <a:pt x="2454" y="441"/>
                  <a:pt x="2473" y="412"/>
                  <a:pt x="2499" y="391"/>
                </a:cubicBezTo>
                <a:cubicBezTo>
                  <a:pt x="2532" y="363"/>
                  <a:pt x="2542" y="374"/>
                  <a:pt x="2575" y="337"/>
                </a:cubicBezTo>
                <a:cubicBezTo>
                  <a:pt x="2592" y="317"/>
                  <a:pt x="2619" y="272"/>
                  <a:pt x="2619" y="272"/>
                </a:cubicBezTo>
                <a:cubicBezTo>
                  <a:pt x="2646" y="141"/>
                  <a:pt x="2630" y="198"/>
                  <a:pt x="2662" y="98"/>
                </a:cubicBezTo>
                <a:cubicBezTo>
                  <a:pt x="2666" y="87"/>
                  <a:pt x="2684" y="91"/>
                  <a:pt x="2695" y="87"/>
                </a:cubicBezTo>
                <a:cubicBezTo>
                  <a:pt x="2802" y="105"/>
                  <a:pt x="2821" y="141"/>
                  <a:pt x="2880" y="228"/>
                </a:cubicBezTo>
                <a:cubicBezTo>
                  <a:pt x="2933" y="306"/>
                  <a:pt x="3021" y="203"/>
                  <a:pt x="2978" y="25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123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8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8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4" grpId="0" animBg="1"/>
      <p:bldP spid="128030" grpId="0" animBg="1"/>
      <p:bldP spid="1280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69"/>
          <p:cNvGrpSpPr>
            <a:grpSpLocks/>
          </p:cNvGrpSpPr>
          <p:nvPr/>
        </p:nvGrpSpPr>
        <p:grpSpPr bwMode="auto">
          <a:xfrm>
            <a:off x="1814514" y="-100013"/>
            <a:ext cx="9145587" cy="850901"/>
            <a:chOff x="1547814" y="4399740"/>
            <a:chExt cx="5904506" cy="2049128"/>
          </a:xfrm>
        </p:grpSpPr>
        <p:sp>
          <p:nvSpPr>
            <p:cNvPr id="101436" name="Rectangle 70"/>
            <p:cNvSpPr>
              <a:spLocks noChangeArrowheads="1"/>
            </p:cNvSpPr>
            <p:nvPr/>
          </p:nvSpPr>
          <p:spPr bwMode="auto">
            <a:xfrm>
              <a:off x="1547814" y="4399740"/>
              <a:ext cx="5904506" cy="99998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  <p:sp>
          <p:nvSpPr>
            <p:cNvPr id="101437" name="Text Box 42"/>
            <p:cNvSpPr txBox="1">
              <a:spLocks noChangeArrowheads="1"/>
            </p:cNvSpPr>
            <p:nvPr/>
          </p:nvSpPr>
          <p:spPr bwMode="auto">
            <a:xfrm>
              <a:off x="1547815" y="5223918"/>
              <a:ext cx="5267365" cy="122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he-IL" sz="2700">
                  <a:solidFill>
                    <a:srgbClr val="FF0000"/>
                  </a:solidFill>
                  <a:latin typeface="Comic Sans MS" panose="030F0702030302020204" pitchFamily="66" charset="0"/>
                </a:rPr>
                <a:t>transmission resonances vs eigenmodes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789238" y="1125538"/>
            <a:ext cx="6430962" cy="1295400"/>
            <a:chOff x="1266021" y="1628800"/>
            <a:chExt cx="6429395" cy="1296144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2377000" y="1819409"/>
              <a:ext cx="420743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>
              <a:off x="2377000" y="1747930"/>
              <a:ext cx="0" cy="1238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429" name="Group 80"/>
            <p:cNvGrpSpPr>
              <a:grpSpLocks/>
            </p:cNvGrpSpPr>
            <p:nvPr/>
          </p:nvGrpSpPr>
          <p:grpSpPr bwMode="auto">
            <a:xfrm>
              <a:off x="2398690" y="1628800"/>
              <a:ext cx="4186226" cy="377833"/>
              <a:chOff x="2781300" y="1827038"/>
              <a:chExt cx="3518892" cy="377826"/>
            </a:xfrm>
          </p:grpSpPr>
          <p:cxnSp>
            <p:nvCxnSpPr>
              <p:cNvPr id="82" name="Straight Connector 81"/>
              <p:cNvCxnSpPr/>
              <p:nvPr/>
            </p:nvCxnSpPr>
            <p:spPr bwMode="auto">
              <a:xfrm>
                <a:off x="6299789" y="1827038"/>
                <a:ext cx="0" cy="378035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 bwMode="auto">
              <a:xfrm>
                <a:off x="2781745" y="1827038"/>
                <a:ext cx="0" cy="378035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430" name="Group 79"/>
            <p:cNvGrpSpPr>
              <a:grpSpLocks/>
            </p:cNvGrpSpPr>
            <p:nvPr/>
          </p:nvGrpSpPr>
          <p:grpSpPr bwMode="auto">
            <a:xfrm>
              <a:off x="1266021" y="1740942"/>
              <a:ext cx="6429395" cy="9013"/>
              <a:chOff x="1049900" y="-4198399"/>
              <a:chExt cx="7032509" cy="35619"/>
            </a:xfrm>
          </p:grpSpPr>
          <p:sp>
            <p:nvSpPr>
              <p:cNvPr id="101432" name="Line 37"/>
              <p:cNvSpPr>
                <a:spLocks noChangeShapeType="1"/>
              </p:cNvSpPr>
              <p:nvPr/>
            </p:nvSpPr>
            <p:spPr bwMode="auto">
              <a:xfrm flipH="1" flipV="1">
                <a:off x="1049900" y="-4198399"/>
                <a:ext cx="1046542" cy="35619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1433" name="Line 40"/>
              <p:cNvSpPr>
                <a:spLocks noChangeShapeType="1"/>
              </p:cNvSpPr>
              <p:nvPr/>
            </p:nvSpPr>
            <p:spPr bwMode="auto">
              <a:xfrm>
                <a:off x="7063662" y="-4198395"/>
                <a:ext cx="1018747" cy="22102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aphicFrame>
          <p:nvGraphicFramePr>
            <p:cNvPr id="101431" name="Object 3"/>
            <p:cNvGraphicFramePr>
              <a:graphicFrameLocks noChangeAspect="1"/>
            </p:cNvGraphicFramePr>
            <p:nvPr/>
          </p:nvGraphicFramePr>
          <p:xfrm>
            <a:off x="1835150" y="2396307"/>
            <a:ext cx="5514975" cy="528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4" name="Equation" r:id="rId4" imgW="2514600" imgH="241300" progId="Equation.3">
                    <p:embed/>
                  </p:oleObj>
                </mc:Choice>
                <mc:Fallback>
                  <p:oleObj name="Equation" r:id="rId4" imgW="25146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5150" y="2396307"/>
                          <a:ext cx="5514975" cy="528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566989" y="2924176"/>
            <a:ext cx="6950075" cy="1609725"/>
            <a:chOff x="1169988" y="3429000"/>
            <a:chExt cx="6950075" cy="1608757"/>
          </a:xfrm>
        </p:grpSpPr>
        <p:graphicFrame>
          <p:nvGraphicFramePr>
            <p:cNvPr id="101413" name="Object 128"/>
            <p:cNvGraphicFramePr>
              <a:graphicFrameLocks noChangeAspect="1"/>
            </p:cNvGraphicFramePr>
            <p:nvPr/>
          </p:nvGraphicFramePr>
          <p:xfrm>
            <a:off x="1190625" y="3429000"/>
            <a:ext cx="477838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5" name="Equation" r:id="rId6" imgW="266584" imgH="228501" progId="Equation.3">
                    <p:embed/>
                  </p:oleObj>
                </mc:Choice>
                <mc:Fallback>
                  <p:oleObj name="Equation" r:id="rId6" imgW="266584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0625" y="3429000"/>
                          <a:ext cx="477838" cy="409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1414" name="Group 79"/>
            <p:cNvGrpSpPr>
              <a:grpSpLocks/>
            </p:cNvGrpSpPr>
            <p:nvPr/>
          </p:nvGrpSpPr>
          <p:grpSpPr bwMode="auto">
            <a:xfrm>
              <a:off x="1331640" y="3933056"/>
              <a:ext cx="6480720" cy="211138"/>
              <a:chOff x="993760" y="1230989"/>
              <a:chExt cx="7088649" cy="721396"/>
            </a:xfrm>
          </p:grpSpPr>
          <p:sp>
            <p:nvSpPr>
              <p:cNvPr id="101424" name="Line 34"/>
              <p:cNvSpPr>
                <a:spLocks noChangeShapeType="1"/>
              </p:cNvSpPr>
              <p:nvPr/>
            </p:nvSpPr>
            <p:spPr bwMode="auto">
              <a:xfrm flipV="1">
                <a:off x="993760" y="1253091"/>
                <a:ext cx="1119382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1425" name="Line 37"/>
              <p:cNvSpPr>
                <a:spLocks noChangeShapeType="1"/>
              </p:cNvSpPr>
              <p:nvPr/>
            </p:nvSpPr>
            <p:spPr bwMode="auto">
              <a:xfrm flipH="1" flipV="1">
                <a:off x="1049900" y="1916767"/>
                <a:ext cx="1046542" cy="3561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1426" name="Line 40"/>
              <p:cNvSpPr>
                <a:spLocks noChangeShapeType="1"/>
              </p:cNvSpPr>
              <p:nvPr/>
            </p:nvSpPr>
            <p:spPr bwMode="auto">
              <a:xfrm>
                <a:off x="7063662" y="1230989"/>
                <a:ext cx="1018747" cy="22103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aphicFrame>
          <p:nvGraphicFramePr>
            <p:cNvPr id="101415" name="Object 127"/>
            <p:cNvGraphicFramePr>
              <a:graphicFrameLocks noChangeAspect="1"/>
            </p:cNvGraphicFramePr>
            <p:nvPr/>
          </p:nvGraphicFramePr>
          <p:xfrm>
            <a:off x="7575550" y="4006850"/>
            <a:ext cx="544513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6" name="Equation" r:id="rId8" imgW="152268" imgH="164957" progId="">
                    <p:embed/>
                  </p:oleObj>
                </mc:Choice>
                <mc:Fallback>
                  <p:oleObj name="Equation" r:id="rId8" imgW="152268" imgH="16495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5550" y="4006850"/>
                          <a:ext cx="544513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416" name="Object 126"/>
            <p:cNvGraphicFramePr>
              <a:graphicFrameLocks noChangeAspect="1"/>
            </p:cNvGraphicFramePr>
            <p:nvPr/>
          </p:nvGraphicFramePr>
          <p:xfrm>
            <a:off x="1169988" y="4275138"/>
            <a:ext cx="468312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7" name="Equation" r:id="rId10" imgW="164885" imgH="164885" progId="Equation.3">
                    <p:embed/>
                  </p:oleObj>
                </mc:Choice>
                <mc:Fallback>
                  <p:oleObj name="Equation" r:id="rId10" imgW="164885" imgH="16488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9988" y="4275138"/>
                          <a:ext cx="468312" cy="280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6" name="Straight Connector 105"/>
            <p:cNvCxnSpPr/>
            <p:nvPr/>
          </p:nvCxnSpPr>
          <p:spPr bwMode="auto">
            <a:xfrm>
              <a:off x="2528888" y="3971599"/>
              <a:ext cx="4208462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auto">
            <a:xfrm>
              <a:off x="6737350" y="3892271"/>
              <a:ext cx="0" cy="1237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>
              <a:off x="2528888" y="3900204"/>
              <a:ext cx="0" cy="1237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420" name="Group 80"/>
            <p:cNvGrpSpPr>
              <a:grpSpLocks/>
            </p:cNvGrpSpPr>
            <p:nvPr/>
          </p:nvGrpSpPr>
          <p:grpSpPr bwMode="auto">
            <a:xfrm>
              <a:off x="2551090" y="3789040"/>
              <a:ext cx="4186226" cy="377833"/>
              <a:chOff x="2781300" y="1827038"/>
              <a:chExt cx="3518892" cy="377826"/>
            </a:xfrm>
          </p:grpSpPr>
          <p:cxnSp>
            <p:nvCxnSpPr>
              <p:cNvPr id="99" name="Straight Connector 98"/>
              <p:cNvCxnSpPr/>
              <p:nvPr/>
            </p:nvCxnSpPr>
            <p:spPr bwMode="auto">
              <a:xfrm>
                <a:off x="6300221" y="1827144"/>
                <a:ext cx="0" cy="377591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>
                <a:off x="2781319" y="1827144"/>
                <a:ext cx="0" cy="377591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01421" name="Object 122"/>
            <p:cNvGraphicFramePr>
              <a:graphicFrameLocks noChangeAspect="1"/>
            </p:cNvGraphicFramePr>
            <p:nvPr/>
          </p:nvGraphicFramePr>
          <p:xfrm>
            <a:off x="1689100" y="4509438"/>
            <a:ext cx="6156325" cy="528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8" name="Equation" r:id="rId12" imgW="2806700" imgH="241300" progId="Equation.3">
                    <p:embed/>
                  </p:oleObj>
                </mc:Choice>
                <mc:Fallback>
                  <p:oleObj name="Equation" r:id="rId12" imgW="28067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9100" y="4509438"/>
                          <a:ext cx="6156325" cy="528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1381" name="Object 12"/>
          <p:cNvGraphicFramePr>
            <a:graphicFrameLocks noChangeAspect="1"/>
          </p:cNvGraphicFramePr>
          <p:nvPr/>
        </p:nvGraphicFramePr>
        <p:xfrm>
          <a:off x="5762626" y="3009900"/>
          <a:ext cx="6651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14" imgW="114151" imgH="215619" progId="Equation.3">
                  <p:embed/>
                </p:oleObj>
              </mc:Choice>
              <mc:Fallback>
                <p:oleObj name="Equation" r:id="rId1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6" y="3009900"/>
                        <a:ext cx="6651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133"/>
          <p:cNvGraphicFramePr>
            <a:graphicFrameLocks noChangeAspect="1"/>
          </p:cNvGraphicFramePr>
          <p:nvPr/>
        </p:nvGraphicFramePr>
        <p:xfrm>
          <a:off x="4054475" y="4652963"/>
          <a:ext cx="35750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16" imgW="863225" imgH="241195" progId="Equation.3">
                  <p:embed/>
                </p:oleObj>
              </mc:Choice>
              <mc:Fallback>
                <p:oleObj name="Equation" r:id="rId16" imgW="86322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4652963"/>
                        <a:ext cx="3575050" cy="984250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079876" y="692150"/>
            <a:ext cx="4029075" cy="6311900"/>
            <a:chOff x="2555729" y="692696"/>
            <a:chExt cx="4029221" cy="6311472"/>
          </a:xfrm>
        </p:grpSpPr>
        <p:graphicFrame>
          <p:nvGraphicFramePr>
            <p:cNvPr id="101384" name="Object 11"/>
            <p:cNvGraphicFramePr>
              <a:graphicFrameLocks noChangeAspect="1"/>
            </p:cNvGraphicFramePr>
            <p:nvPr/>
          </p:nvGraphicFramePr>
          <p:xfrm>
            <a:off x="3887788" y="692696"/>
            <a:ext cx="468312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1" name="Equation" r:id="rId18" imgW="139700" imgH="228600" progId="Equation.3">
                    <p:embed/>
                  </p:oleObj>
                </mc:Choice>
                <mc:Fallback>
                  <p:oleObj name="Equation" r:id="rId18" imgW="1397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7788" y="692696"/>
                          <a:ext cx="468312" cy="771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1385" name="Group 78"/>
            <p:cNvGrpSpPr>
              <a:grpSpLocks/>
            </p:cNvGrpSpPr>
            <p:nvPr/>
          </p:nvGrpSpPr>
          <p:grpSpPr bwMode="auto">
            <a:xfrm>
              <a:off x="2711450" y="836712"/>
              <a:ext cx="3873500" cy="2751606"/>
              <a:chOff x="2711450" y="1343821"/>
              <a:chExt cx="3873500" cy="2751606"/>
            </a:xfrm>
          </p:grpSpPr>
          <p:cxnSp>
            <p:nvCxnSpPr>
              <p:cNvPr id="81" name="Straight Connector 80"/>
              <p:cNvCxnSpPr/>
              <p:nvPr/>
            </p:nvCxnSpPr>
            <p:spPr bwMode="auto">
              <a:xfrm>
                <a:off x="6584950" y="1739518"/>
                <a:ext cx="0" cy="12381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 bwMode="auto">
              <a:xfrm>
                <a:off x="2711310" y="1710945"/>
                <a:ext cx="0" cy="21588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 bwMode="auto">
              <a:xfrm>
                <a:off x="3206628" y="1710945"/>
                <a:ext cx="0" cy="21588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auto">
              <a:xfrm>
                <a:off x="3544778" y="1710945"/>
                <a:ext cx="0" cy="21588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>
                <a:off x="4541764" y="1706183"/>
                <a:ext cx="0" cy="21588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 bwMode="auto">
              <a:xfrm>
                <a:off x="3973419" y="1723644"/>
                <a:ext cx="0" cy="21588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 bwMode="auto">
              <a:xfrm>
                <a:off x="4965641" y="1706183"/>
                <a:ext cx="0" cy="21588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 bwMode="auto">
              <a:xfrm>
                <a:off x="5599077" y="1726819"/>
                <a:ext cx="0" cy="21588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 bwMode="auto">
              <a:xfrm>
                <a:off x="4395709" y="1706183"/>
                <a:ext cx="0" cy="21588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 bwMode="auto">
              <a:xfrm>
                <a:off x="5457784" y="1726819"/>
                <a:ext cx="0" cy="21588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 bwMode="auto">
              <a:xfrm>
                <a:off x="2911342" y="1698246"/>
                <a:ext cx="0" cy="21588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>
                <a:off x="6129322" y="1706183"/>
                <a:ext cx="0" cy="21588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 bwMode="auto">
              <a:xfrm>
                <a:off x="5810222" y="1717295"/>
                <a:ext cx="0" cy="21588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01400" name="Object 12"/>
              <p:cNvGraphicFramePr>
                <a:graphicFrameLocks noChangeAspect="1"/>
              </p:cNvGraphicFramePr>
              <p:nvPr/>
            </p:nvGraphicFramePr>
            <p:xfrm>
              <a:off x="5046663" y="1343821"/>
              <a:ext cx="395287" cy="552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92" name="Equation" r:id="rId20" imgW="165028" imgH="228501" progId="Equation.3">
                      <p:embed/>
                    </p:oleObj>
                  </mc:Choice>
                  <mc:Fallback>
                    <p:oleObj name="Equation" r:id="rId20" imgW="165028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46663" y="1343821"/>
                            <a:ext cx="395287" cy="5524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04" name="Straight Connector 103"/>
              <p:cNvCxnSpPr/>
              <p:nvPr/>
            </p:nvCxnSpPr>
            <p:spPr bwMode="auto">
              <a:xfrm>
                <a:off x="2863716" y="3863449"/>
                <a:ext cx="0" cy="21588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 bwMode="auto">
              <a:xfrm>
                <a:off x="3359033" y="3863449"/>
                <a:ext cx="0" cy="21588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 bwMode="auto">
              <a:xfrm>
                <a:off x="3697184" y="3863449"/>
                <a:ext cx="0" cy="21588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auto">
              <a:xfrm>
                <a:off x="4694170" y="3858687"/>
                <a:ext cx="0" cy="21588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auto">
              <a:xfrm>
                <a:off x="4125824" y="3876148"/>
                <a:ext cx="0" cy="21588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auto">
              <a:xfrm>
                <a:off x="5118047" y="3858687"/>
                <a:ext cx="0" cy="21588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 bwMode="auto">
              <a:xfrm>
                <a:off x="5751483" y="3879323"/>
                <a:ext cx="0" cy="21588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>
                <a:off x="4548114" y="3858687"/>
                <a:ext cx="0" cy="21588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 bwMode="auto">
              <a:xfrm>
                <a:off x="5610190" y="3879323"/>
                <a:ext cx="0" cy="21588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3063748" y="3850750"/>
                <a:ext cx="0" cy="21588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 bwMode="auto">
              <a:xfrm>
                <a:off x="6281727" y="3858687"/>
                <a:ext cx="0" cy="21588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 bwMode="auto">
              <a:xfrm>
                <a:off x="5962628" y="3869798"/>
                <a:ext cx="0" cy="21588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386" name="Rectangle 1"/>
            <p:cNvSpPr>
              <a:spLocks noChangeArrowheads="1"/>
            </p:cNvSpPr>
            <p:nvPr/>
          </p:nvSpPr>
          <p:spPr bwMode="auto">
            <a:xfrm>
              <a:off x="2555729" y="5780032"/>
              <a:ext cx="3725962" cy="1224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</p:grpSp>
    </p:spTree>
    <p:extLst>
      <p:ext uri="{BB962C8B-B14F-4D97-AF65-F5344CB8AC3E}">
        <p14:creationId xmlns:p14="http://schemas.microsoft.com/office/powerpoint/2010/main" val="18418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687889" y="4246564"/>
            <a:ext cx="2236787" cy="623887"/>
            <a:chOff x="3163887" y="4247299"/>
            <a:chExt cx="2236788" cy="623888"/>
          </a:xfrm>
        </p:grpSpPr>
        <p:graphicFrame>
          <p:nvGraphicFramePr>
            <p:cNvPr id="103440" name="Object 28"/>
            <p:cNvGraphicFramePr>
              <a:graphicFrameLocks noChangeAspect="1"/>
            </p:cNvGraphicFramePr>
            <p:nvPr/>
          </p:nvGraphicFramePr>
          <p:xfrm>
            <a:off x="3163887" y="4247299"/>
            <a:ext cx="2236788" cy="623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6" name="Equation" r:id="rId3" imgW="863225" imgH="241195" progId="Equation.3">
                    <p:embed/>
                  </p:oleObj>
                </mc:Choice>
                <mc:Fallback>
                  <p:oleObj name="Equation" r:id="rId3" imgW="863225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3887" y="4247299"/>
                          <a:ext cx="2236788" cy="623888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441" name="Object 1"/>
            <p:cNvGraphicFramePr>
              <a:graphicFrameLocks noChangeAspect="1"/>
            </p:cNvGraphicFramePr>
            <p:nvPr/>
          </p:nvGraphicFramePr>
          <p:xfrm>
            <a:off x="3923928" y="4257327"/>
            <a:ext cx="503238" cy="6118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7" name="Equation" r:id="rId5" imgW="126835" imgH="139518" progId="Equation.3">
                    <p:embed/>
                  </p:oleObj>
                </mc:Choice>
                <mc:Fallback>
                  <p:oleObj name="Equation" r:id="rId5" imgW="126835" imgH="1395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928" y="4257327"/>
                          <a:ext cx="503238" cy="61183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25664" y="5589589"/>
            <a:ext cx="7210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  <a:defRPr/>
            </a:pPr>
            <a:r>
              <a:rPr lang="en-US" altLang="he-IL" sz="2800" dirty="0">
                <a:solidFill>
                  <a:srgbClr val="008000"/>
                </a:solidFill>
                <a:latin typeface="Comic Sans MS" panose="030F0702030302020204" pitchFamily="66" charset="0"/>
              </a:rPr>
              <a:t>two types of QNM: </a:t>
            </a:r>
            <a:r>
              <a:rPr lang="en-US" altLang="he-IL" sz="2800" dirty="0">
                <a:solidFill>
                  <a:srgbClr val="0202C2"/>
                </a:solidFill>
                <a:latin typeface="Comic Sans MS" panose="030F0702030302020204" pitchFamily="66" charset="0"/>
              </a:rPr>
              <a:t>ordinary </a:t>
            </a:r>
            <a:r>
              <a:rPr lang="en-US" altLang="he-IL" sz="2800" dirty="0">
                <a:solidFill>
                  <a:srgbClr val="008000"/>
                </a:solidFill>
                <a:latin typeface="Comic Sans MS" panose="030F0702030302020204" pitchFamily="66" charset="0"/>
              </a:rPr>
              <a:t>and </a:t>
            </a:r>
            <a:r>
              <a:rPr lang="en-US" altLang="he-IL" sz="2800" dirty="0">
                <a:solidFill>
                  <a:schemeClr val="accent4"/>
                </a:solidFill>
                <a:latin typeface="Comic Sans MS" panose="030F0702030302020204" pitchFamily="66" charset="0"/>
              </a:rPr>
              <a:t>hidden</a:t>
            </a:r>
            <a:r>
              <a:rPr lang="en-US" altLang="he-IL" sz="2800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103428" name="Group 6"/>
          <p:cNvGrpSpPr>
            <a:grpSpLocks/>
          </p:cNvGrpSpPr>
          <p:nvPr/>
        </p:nvGrpSpPr>
        <p:grpSpPr bwMode="auto">
          <a:xfrm>
            <a:off x="3503614" y="549275"/>
            <a:ext cx="5183187" cy="3600450"/>
            <a:chOff x="2195513" y="1773238"/>
            <a:chExt cx="5183187" cy="3600450"/>
          </a:xfrm>
        </p:grpSpPr>
        <p:pic>
          <p:nvPicPr>
            <p:cNvPr id="103437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513" y="1773238"/>
              <a:ext cx="5183187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191000" y="4838701"/>
              <a:ext cx="668338" cy="327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graphicFrame>
          <p:nvGraphicFramePr>
            <p:cNvPr id="103439" name="Object 4"/>
            <p:cNvGraphicFramePr>
              <a:graphicFrameLocks noChangeAspect="1"/>
            </p:cNvGraphicFramePr>
            <p:nvPr/>
          </p:nvGraphicFramePr>
          <p:xfrm>
            <a:off x="4457601" y="4777383"/>
            <a:ext cx="304800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8" name="Equation" r:id="rId8" imgW="126725" imgH="177415" progId="Equation.3">
                    <p:embed/>
                  </p:oleObj>
                </mc:Choice>
                <mc:Fallback>
                  <p:oleObj name="Equation" r:id="rId8" imgW="126725" imgH="1774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7601" y="4777383"/>
                          <a:ext cx="304800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499101" y="5445126"/>
            <a:ext cx="1533525" cy="720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959600" y="5597526"/>
            <a:ext cx="1944688" cy="720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151314" y="-26988"/>
            <a:ext cx="2427287" cy="2136776"/>
            <a:chOff x="2627784" y="643532"/>
            <a:chExt cx="2426048" cy="2137398"/>
          </a:xfrm>
        </p:grpSpPr>
        <p:grpSp>
          <p:nvGrpSpPr>
            <p:cNvPr id="103432" name="Group 7"/>
            <p:cNvGrpSpPr>
              <a:grpSpLocks/>
            </p:cNvGrpSpPr>
            <p:nvPr/>
          </p:nvGrpSpPr>
          <p:grpSpPr bwMode="auto">
            <a:xfrm>
              <a:off x="4067173" y="643532"/>
              <a:ext cx="986659" cy="1080120"/>
              <a:chOff x="4097338" y="3208932"/>
              <a:chExt cx="615408" cy="1080120"/>
            </a:xfrm>
          </p:grpSpPr>
          <p:cxnSp>
            <p:nvCxnSpPr>
              <p:cNvPr id="13" name="Straight Arrow Connector 12"/>
              <p:cNvCxnSpPr/>
              <p:nvPr/>
            </p:nvCxnSpPr>
            <p:spPr bwMode="auto">
              <a:xfrm flipH="1">
                <a:off x="4097175" y="3210520"/>
                <a:ext cx="365187" cy="107822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4" name="Straight Arrow Connector 9"/>
              <p:cNvCxnSpPr/>
              <p:nvPr/>
            </p:nvCxnSpPr>
            <p:spPr bwMode="auto">
              <a:xfrm>
                <a:off x="4411888" y="3208932"/>
                <a:ext cx="300858" cy="107981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  <p:cxnSp>
          <p:nvCxnSpPr>
            <p:cNvPr id="15" name="Straight Arrow Connector 9"/>
            <p:cNvCxnSpPr/>
            <p:nvPr/>
          </p:nvCxnSpPr>
          <p:spPr bwMode="auto">
            <a:xfrm>
              <a:off x="4627013" y="643532"/>
              <a:ext cx="264977" cy="112745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7" name="Straight Arrow Connector 9"/>
            <p:cNvCxnSpPr/>
            <p:nvPr/>
          </p:nvCxnSpPr>
          <p:spPr bwMode="auto">
            <a:xfrm flipH="1">
              <a:off x="2627784" y="692759"/>
              <a:ext cx="2016682" cy="208817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323545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265238"/>
            <a:ext cx="89281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1"/>
          <p:cNvSpPr>
            <a:spLocks noChangeArrowheads="1"/>
          </p:cNvSpPr>
          <p:nvPr/>
        </p:nvSpPr>
        <p:spPr bwMode="auto">
          <a:xfrm>
            <a:off x="3792539" y="1484313"/>
            <a:ext cx="358775" cy="37449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sp>
        <p:nvSpPr>
          <p:cNvPr id="104452" name="TextBox 3"/>
          <p:cNvSpPr txBox="1">
            <a:spLocks noChangeArrowheads="1"/>
          </p:cNvSpPr>
          <p:nvPr/>
        </p:nvSpPr>
        <p:spPr bwMode="auto">
          <a:xfrm>
            <a:off x="2125664" y="260351"/>
            <a:ext cx="7210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2800">
                <a:solidFill>
                  <a:srgbClr val="FF0000"/>
                </a:solidFill>
                <a:latin typeface="Comic Sans MS" panose="030F0702030302020204" pitchFamily="66" charset="0"/>
              </a:rPr>
              <a:t>ordinary vs hidden </a:t>
            </a:r>
          </a:p>
        </p:txBody>
      </p:sp>
    </p:spTree>
    <p:extLst>
      <p:ext uri="{BB962C8B-B14F-4D97-AF65-F5344CB8AC3E}">
        <p14:creationId xmlns:p14="http://schemas.microsoft.com/office/powerpoint/2010/main" val="28571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95250"/>
            <a:ext cx="108140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55913" y="260351"/>
            <a:ext cx="1079500" cy="432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4" name="Rectangle 3"/>
          <p:cNvSpPr/>
          <p:nvPr/>
        </p:nvSpPr>
        <p:spPr>
          <a:xfrm>
            <a:off x="3935413" y="476251"/>
            <a:ext cx="1008062" cy="2760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4943476" y="1052513"/>
            <a:ext cx="1158875" cy="2735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7248525" y="1484314"/>
            <a:ext cx="935038" cy="3673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6102351" y="1557338"/>
            <a:ext cx="1146175" cy="2951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8183564" y="1341439"/>
            <a:ext cx="935037" cy="431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9048750" y="1484314"/>
            <a:ext cx="935038" cy="416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69962" y="869951"/>
            <a:ext cx="5157788" cy="5819775"/>
            <a:chOff x="1042952" y="1170245"/>
            <a:chExt cx="5157862" cy="5818804"/>
          </a:xfrm>
        </p:grpSpPr>
        <p:sp>
          <p:nvSpPr>
            <p:cNvPr id="11" name="Oval 10"/>
            <p:cNvSpPr/>
            <p:nvPr/>
          </p:nvSpPr>
          <p:spPr>
            <a:xfrm>
              <a:off x="2403460" y="1170245"/>
              <a:ext cx="3797354" cy="3422079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grpSp>
          <p:nvGrpSpPr>
            <p:cNvPr id="105512" name="Group 22"/>
            <p:cNvGrpSpPr>
              <a:grpSpLocks/>
            </p:cNvGrpSpPr>
            <p:nvPr/>
          </p:nvGrpSpPr>
          <p:grpSpPr bwMode="auto">
            <a:xfrm>
              <a:off x="1042952" y="5373713"/>
              <a:ext cx="3757666" cy="1615336"/>
              <a:chOff x="1042952" y="5373713"/>
              <a:chExt cx="3757666" cy="1615336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1042952" y="5373244"/>
                <a:ext cx="1608161" cy="522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he-IL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ballistic</a:t>
                </a:r>
                <a:r>
                  <a:rPr lang="en-US" altLang="he-IL" sz="2800" dirty="0"/>
                  <a:t> </a:t>
                </a:r>
                <a:endParaRPr lang="he-IL" sz="2800" dirty="0"/>
              </a:p>
            </p:txBody>
          </p:sp>
          <p:graphicFrame>
            <p:nvGraphicFramePr>
              <p:cNvPr id="105514" name="Object 20"/>
              <p:cNvGraphicFramePr>
                <a:graphicFrameLocks noChangeAspect="1"/>
              </p:cNvGraphicFramePr>
              <p:nvPr/>
            </p:nvGraphicFramePr>
            <p:xfrm>
              <a:off x="1867425" y="6465188"/>
              <a:ext cx="2933193" cy="5238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26" name="Equation" r:id="rId4" imgW="1282700" imgH="228600" progId="Equation.3">
                      <p:embed/>
                    </p:oleObj>
                  </mc:Choice>
                  <mc:Fallback>
                    <p:oleObj name="Equation" r:id="rId4" imgW="12827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67425" y="6465188"/>
                            <a:ext cx="2933193" cy="523861"/>
                          </a:xfrm>
                          <a:prstGeom prst="rect">
                            <a:avLst/>
                          </a:prstGeom>
                          <a:solidFill>
                            <a:srgbClr val="00CC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7573963" y="765176"/>
            <a:ext cx="3135312" cy="5851525"/>
            <a:chOff x="5262584" y="765246"/>
            <a:chExt cx="3135162" cy="5851706"/>
          </a:xfrm>
        </p:grpSpPr>
        <p:sp>
          <p:nvSpPr>
            <p:cNvPr id="18" name="Oval 17"/>
            <p:cNvSpPr/>
            <p:nvPr/>
          </p:nvSpPr>
          <p:spPr>
            <a:xfrm>
              <a:off x="7094471" y="765246"/>
              <a:ext cx="858796" cy="4896001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grpSp>
          <p:nvGrpSpPr>
            <p:cNvPr id="105508" name="Group 23"/>
            <p:cNvGrpSpPr>
              <a:grpSpLocks/>
            </p:cNvGrpSpPr>
            <p:nvPr/>
          </p:nvGrpSpPr>
          <p:grpSpPr bwMode="auto">
            <a:xfrm>
              <a:off x="5262584" y="5165576"/>
              <a:ext cx="3135162" cy="1451376"/>
              <a:chOff x="5262584" y="5165576"/>
              <a:chExt cx="3135162" cy="1451376"/>
            </a:xfrm>
          </p:grpSpPr>
          <p:sp>
            <p:nvSpPr>
              <p:cNvPr id="105509" name="Rectangle 15"/>
              <p:cNvSpPr>
                <a:spLocks noChangeArrowheads="1"/>
              </p:cNvSpPr>
              <p:nvPr/>
            </p:nvSpPr>
            <p:spPr bwMode="auto">
              <a:xfrm>
                <a:off x="6233371" y="5165576"/>
                <a:ext cx="21643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he-IL" sz="2800">
                    <a:solidFill>
                      <a:srgbClr val="FF3300"/>
                    </a:solidFill>
                    <a:latin typeface="Comic Sans MS" panose="030F0702030302020204" pitchFamily="66" charset="0"/>
                  </a:rPr>
                  <a:t>localization</a:t>
                </a:r>
                <a:r>
                  <a:rPr lang="en-US" altLang="he-IL" sz="2800">
                    <a:solidFill>
                      <a:srgbClr val="FF3300"/>
                    </a:solidFill>
                  </a:rPr>
                  <a:t> </a:t>
                </a:r>
                <a:endParaRPr lang="he-IL" altLang="he-IL" sz="2800">
                  <a:solidFill>
                    <a:srgbClr val="FF3300"/>
                  </a:solidFill>
                </a:endParaRPr>
              </a:p>
            </p:txBody>
          </p:sp>
          <p:graphicFrame>
            <p:nvGraphicFramePr>
              <p:cNvPr id="105510" name="Object 21"/>
              <p:cNvGraphicFramePr>
                <a:graphicFrameLocks noChangeAspect="1"/>
              </p:cNvGraphicFramePr>
              <p:nvPr/>
            </p:nvGraphicFramePr>
            <p:xfrm>
              <a:off x="5262584" y="6093061"/>
              <a:ext cx="2698405" cy="5238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27" name="Equation" r:id="rId6" imgW="1181100" imgH="228600" progId="Equation.3">
                      <p:embed/>
                    </p:oleObj>
                  </mc:Choice>
                  <mc:Fallback>
                    <p:oleObj name="Equation" r:id="rId6" imgW="11811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62584" y="6093061"/>
                            <a:ext cx="2698405" cy="523891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3228975" y="2185989"/>
            <a:ext cx="1714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2800">
                <a:solidFill>
                  <a:srgbClr val="00B050"/>
                </a:solidFill>
                <a:latin typeface="Comic Sans MS" panose="030F0702030302020204" pitchFamily="66" charset="0"/>
              </a:rPr>
              <a:t>ballistic</a:t>
            </a:r>
            <a:r>
              <a:rPr lang="en-US" altLang="he-IL" sz="2800">
                <a:solidFill>
                  <a:srgbClr val="0202C2"/>
                </a:solidFill>
                <a:latin typeface="Comic Sans MS" panose="030F0702030302020204" pitchFamily="66" charset="0"/>
              </a:rPr>
              <a:t> </a:t>
            </a:r>
            <a:r>
              <a:rPr lang="en-US" altLang="he-IL" sz="2800"/>
              <a:t> </a:t>
            </a:r>
            <a:endParaRPr lang="he-IL" altLang="he-IL" sz="2800"/>
          </a:p>
        </p:txBody>
      </p:sp>
      <p:grpSp>
        <p:nvGrpSpPr>
          <p:cNvPr id="105485" name="Group 46"/>
          <p:cNvGrpSpPr>
            <a:grpSpLocks/>
          </p:cNvGrpSpPr>
          <p:nvPr/>
        </p:nvGrpSpPr>
        <p:grpSpPr bwMode="auto">
          <a:xfrm>
            <a:off x="4583113" y="325439"/>
            <a:ext cx="3529012" cy="1189037"/>
            <a:chOff x="2381044" y="4066060"/>
            <a:chExt cx="4207180" cy="1161955"/>
          </a:xfrm>
        </p:grpSpPr>
        <p:grpSp>
          <p:nvGrpSpPr>
            <p:cNvPr id="105491" name="Group 47"/>
            <p:cNvGrpSpPr>
              <a:grpSpLocks/>
            </p:cNvGrpSpPr>
            <p:nvPr/>
          </p:nvGrpSpPr>
          <p:grpSpPr bwMode="auto">
            <a:xfrm>
              <a:off x="2381044" y="4388739"/>
              <a:ext cx="4207180" cy="243561"/>
              <a:chOff x="2381044" y="4388739"/>
              <a:chExt cx="4207180" cy="243561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2381044" y="4509744"/>
                <a:ext cx="420718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716028" y="4401150"/>
                <a:ext cx="0" cy="21563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209989" y="4401150"/>
                <a:ext cx="0" cy="21563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546866" y="4401150"/>
                <a:ext cx="0" cy="21563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544250" y="4396495"/>
                <a:ext cx="0" cy="21563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976479" y="4413560"/>
                <a:ext cx="0" cy="21563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968185" y="4396495"/>
                <a:ext cx="0" cy="21563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602196" y="4416663"/>
                <a:ext cx="0" cy="21563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98522" y="4396495"/>
                <a:ext cx="0" cy="21563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5462146" y="4416663"/>
                <a:ext cx="0" cy="21563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916640" y="4388739"/>
                <a:ext cx="0" cy="21563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134007" y="4396495"/>
                <a:ext cx="0" cy="21408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812271" y="4408906"/>
                <a:ext cx="0" cy="21408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05492" name="Object 50"/>
            <p:cNvGraphicFramePr>
              <a:graphicFrameLocks noChangeAspect="1"/>
            </p:cNvGraphicFramePr>
            <p:nvPr/>
          </p:nvGraphicFramePr>
          <p:xfrm>
            <a:off x="3738015" y="4491128"/>
            <a:ext cx="616977" cy="73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8" name="Equation" r:id="rId8" imgW="203112" imgH="241195" progId="Equation.3">
                    <p:embed/>
                  </p:oleObj>
                </mc:Choice>
                <mc:Fallback>
                  <p:oleObj name="Equation" r:id="rId8" imgW="203112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8015" y="4491128"/>
                          <a:ext cx="616977" cy="73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493" name="Object 51"/>
            <p:cNvGraphicFramePr>
              <a:graphicFrameLocks noChangeAspect="1"/>
            </p:cNvGraphicFramePr>
            <p:nvPr/>
          </p:nvGraphicFramePr>
          <p:xfrm>
            <a:off x="3653374" y="4066060"/>
            <a:ext cx="322773" cy="440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9" name="Equation" r:id="rId10" imgW="177646" imgH="241091" progId="Equation.3">
                    <p:embed/>
                  </p:oleObj>
                </mc:Choice>
                <mc:Fallback>
                  <p:oleObj name="Equation" r:id="rId10" imgW="177646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3374" y="4066060"/>
                          <a:ext cx="322773" cy="4401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5486" name="Rectangle 1"/>
          <p:cNvSpPr>
            <a:spLocks noChangeArrowheads="1"/>
          </p:cNvSpPr>
          <p:nvPr/>
        </p:nvSpPr>
        <p:spPr bwMode="auto">
          <a:xfrm>
            <a:off x="1200150" y="476251"/>
            <a:ext cx="1563688" cy="5400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graphicFrame>
        <p:nvGraphicFramePr>
          <p:cNvPr id="105487" name="Object 11"/>
          <p:cNvGraphicFramePr>
            <a:graphicFrameLocks noChangeAspect="1"/>
          </p:cNvGraphicFramePr>
          <p:nvPr/>
        </p:nvGraphicFramePr>
        <p:xfrm>
          <a:off x="1847850" y="260350"/>
          <a:ext cx="8636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12" imgW="520474" imgH="241195" progId="Equation.3">
                  <p:embed/>
                </p:oleObj>
              </mc:Choice>
              <mc:Fallback>
                <p:oleObj name="Equation" r:id="rId12" imgW="52047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260350"/>
                        <a:ext cx="8636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664200" y="904876"/>
            <a:ext cx="287338" cy="4365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graphicFrame>
        <p:nvGraphicFramePr>
          <p:cNvPr id="105489" name="Object 11"/>
          <p:cNvGraphicFramePr>
            <a:graphicFrameLocks noChangeAspect="1"/>
          </p:cNvGraphicFramePr>
          <p:nvPr/>
        </p:nvGraphicFramePr>
        <p:xfrm>
          <a:off x="1703388" y="692150"/>
          <a:ext cx="9271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14" imgW="558558" imgH="241195" progId="Equation.3">
                  <p:embed/>
                </p:oleObj>
              </mc:Choice>
              <mc:Fallback>
                <p:oleObj name="Equation" r:id="rId14" imgW="558558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692150"/>
                        <a:ext cx="9271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90" name="TextBox 42"/>
          <p:cNvSpPr txBox="1">
            <a:spLocks noChangeArrowheads="1"/>
          </p:cNvSpPr>
          <p:nvPr/>
        </p:nvSpPr>
        <p:spPr bwMode="auto">
          <a:xfrm>
            <a:off x="2414589" y="44450"/>
            <a:ext cx="7210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2000">
                <a:solidFill>
                  <a:srgbClr val="FF0000"/>
                </a:solidFill>
                <a:latin typeface="Comic Sans MS" panose="030F0702030302020204" pitchFamily="66" charset="0"/>
              </a:rPr>
              <a:t>ordinary vs hidden </a:t>
            </a:r>
          </a:p>
        </p:txBody>
      </p:sp>
    </p:spTree>
    <p:extLst>
      <p:ext uri="{BB962C8B-B14F-4D97-AF65-F5344CB8AC3E}">
        <p14:creationId xmlns:p14="http://schemas.microsoft.com/office/powerpoint/2010/main" val="15118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5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614738" y="1701801"/>
            <a:ext cx="5073650" cy="3940175"/>
            <a:chOff x="1263650" y="1124744"/>
            <a:chExt cx="6764338" cy="5256212"/>
          </a:xfrm>
        </p:grpSpPr>
        <p:pic>
          <p:nvPicPr>
            <p:cNvPr id="106524" name="Picture 3" descr="C:\Users\user\Desktop\Yura N res figs\QMEigenvalues.ep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650" y="1124744"/>
              <a:ext cx="6764338" cy="525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6525" name="Group 2"/>
            <p:cNvGrpSpPr>
              <a:grpSpLocks/>
            </p:cNvGrpSpPr>
            <p:nvPr/>
          </p:nvGrpSpPr>
          <p:grpSpPr bwMode="auto">
            <a:xfrm>
              <a:off x="2484438" y="5157316"/>
              <a:ext cx="4608512" cy="107950"/>
              <a:chOff x="2484438" y="5157788"/>
              <a:chExt cx="4608512" cy="107950"/>
            </a:xfrm>
          </p:grpSpPr>
          <p:sp>
            <p:nvSpPr>
              <p:cNvPr id="106526" name="Oval 6"/>
              <p:cNvSpPr>
                <a:spLocks noChangeArrowheads="1"/>
              </p:cNvSpPr>
              <p:nvPr/>
            </p:nvSpPr>
            <p:spPr bwMode="auto">
              <a:xfrm>
                <a:off x="2484438" y="5157788"/>
                <a:ext cx="71437" cy="71437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>
                  <a:spcBef>
                    <a:spcPct val="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106527" name="Oval 9"/>
              <p:cNvSpPr>
                <a:spLocks noChangeArrowheads="1"/>
              </p:cNvSpPr>
              <p:nvPr/>
            </p:nvSpPr>
            <p:spPr bwMode="auto">
              <a:xfrm>
                <a:off x="2771775" y="5157788"/>
                <a:ext cx="71438" cy="71437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>
                  <a:spcBef>
                    <a:spcPct val="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106528" name="Oval 10"/>
              <p:cNvSpPr>
                <a:spLocks noChangeArrowheads="1"/>
              </p:cNvSpPr>
              <p:nvPr/>
            </p:nvSpPr>
            <p:spPr bwMode="auto">
              <a:xfrm>
                <a:off x="3132138" y="5159375"/>
                <a:ext cx="71437" cy="73025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>
                  <a:spcBef>
                    <a:spcPct val="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106529" name="Oval 11"/>
              <p:cNvSpPr>
                <a:spLocks noChangeArrowheads="1"/>
              </p:cNvSpPr>
              <p:nvPr/>
            </p:nvSpPr>
            <p:spPr bwMode="auto">
              <a:xfrm>
                <a:off x="3492500" y="5157788"/>
                <a:ext cx="71438" cy="71437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>
                  <a:spcBef>
                    <a:spcPct val="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106530" name="Oval 12"/>
              <p:cNvSpPr>
                <a:spLocks noChangeArrowheads="1"/>
              </p:cNvSpPr>
              <p:nvPr/>
            </p:nvSpPr>
            <p:spPr bwMode="auto">
              <a:xfrm>
                <a:off x="3794125" y="5159375"/>
                <a:ext cx="73025" cy="73025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>
                  <a:spcBef>
                    <a:spcPct val="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106531" name="Oval 13"/>
              <p:cNvSpPr>
                <a:spLocks noChangeArrowheads="1"/>
              </p:cNvSpPr>
              <p:nvPr/>
            </p:nvSpPr>
            <p:spPr bwMode="auto">
              <a:xfrm>
                <a:off x="4500563" y="5159375"/>
                <a:ext cx="71437" cy="73025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>
                  <a:spcBef>
                    <a:spcPct val="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106532" name="Oval 14"/>
              <p:cNvSpPr>
                <a:spLocks noChangeArrowheads="1"/>
              </p:cNvSpPr>
              <p:nvPr/>
            </p:nvSpPr>
            <p:spPr bwMode="auto">
              <a:xfrm>
                <a:off x="4068763" y="5165725"/>
                <a:ext cx="71437" cy="71438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>
                  <a:spcBef>
                    <a:spcPct val="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106533" name="Oval 15"/>
              <p:cNvSpPr>
                <a:spLocks noChangeArrowheads="1"/>
              </p:cNvSpPr>
              <p:nvPr/>
            </p:nvSpPr>
            <p:spPr bwMode="auto">
              <a:xfrm>
                <a:off x="4859338" y="5157788"/>
                <a:ext cx="73025" cy="71437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>
                  <a:spcBef>
                    <a:spcPct val="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106534" name="Oval 16"/>
              <p:cNvSpPr>
                <a:spLocks noChangeArrowheads="1"/>
              </p:cNvSpPr>
              <p:nvPr/>
            </p:nvSpPr>
            <p:spPr bwMode="auto">
              <a:xfrm>
                <a:off x="5219700" y="5165725"/>
                <a:ext cx="73025" cy="71438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>
                  <a:spcBef>
                    <a:spcPct val="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106535" name="Oval 17"/>
              <p:cNvSpPr>
                <a:spLocks noChangeArrowheads="1"/>
              </p:cNvSpPr>
              <p:nvPr/>
            </p:nvSpPr>
            <p:spPr bwMode="auto">
              <a:xfrm>
                <a:off x="5580063" y="5168900"/>
                <a:ext cx="71437" cy="73025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>
                  <a:spcBef>
                    <a:spcPct val="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106536" name="Oval 18"/>
              <p:cNvSpPr>
                <a:spLocks noChangeArrowheads="1"/>
              </p:cNvSpPr>
              <p:nvPr/>
            </p:nvSpPr>
            <p:spPr bwMode="auto">
              <a:xfrm>
                <a:off x="6011863" y="5173663"/>
                <a:ext cx="73025" cy="71437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>
                  <a:spcBef>
                    <a:spcPct val="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106537" name="Oval 19"/>
              <p:cNvSpPr>
                <a:spLocks noChangeArrowheads="1"/>
              </p:cNvSpPr>
              <p:nvPr/>
            </p:nvSpPr>
            <p:spPr bwMode="auto">
              <a:xfrm>
                <a:off x="6300788" y="5176838"/>
                <a:ext cx="71437" cy="73025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>
                  <a:spcBef>
                    <a:spcPct val="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106538" name="Oval 20"/>
              <p:cNvSpPr>
                <a:spLocks noChangeArrowheads="1"/>
              </p:cNvSpPr>
              <p:nvPr/>
            </p:nvSpPr>
            <p:spPr bwMode="auto">
              <a:xfrm>
                <a:off x="7019925" y="5192713"/>
                <a:ext cx="73025" cy="73025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>
                  <a:spcBef>
                    <a:spcPct val="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106539" name="Oval 21"/>
              <p:cNvSpPr>
                <a:spLocks noChangeArrowheads="1"/>
              </p:cNvSpPr>
              <p:nvPr/>
            </p:nvSpPr>
            <p:spPr bwMode="auto">
              <a:xfrm>
                <a:off x="6659563" y="5157788"/>
                <a:ext cx="73025" cy="71437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>
                  <a:spcBef>
                    <a:spcPct val="0"/>
                  </a:spcBef>
                  <a:buFontTx/>
                  <a:buNone/>
                </a:pPr>
                <a:endParaRPr lang="he-IL" altLang="he-IL" sz="1800"/>
              </a:p>
            </p:txBody>
          </p:sp>
        </p:grpSp>
      </p:grp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4530725" y="4779963"/>
            <a:ext cx="3455988" cy="214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sp>
        <p:nvSpPr>
          <p:cNvPr id="5" name="Rectangle 4"/>
          <p:cNvSpPr/>
          <p:nvPr/>
        </p:nvSpPr>
        <p:spPr>
          <a:xfrm>
            <a:off x="5443539" y="4076700"/>
            <a:ext cx="147637" cy="573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4551364" y="2335214"/>
            <a:ext cx="3489325" cy="2389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4305301" y="1398588"/>
            <a:ext cx="352901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503" name="Group 1"/>
          <p:cNvGrpSpPr>
            <a:grpSpLocks/>
          </p:cNvGrpSpPr>
          <p:nvPr/>
        </p:nvGrpSpPr>
        <p:grpSpPr bwMode="auto">
          <a:xfrm>
            <a:off x="4586289" y="944564"/>
            <a:ext cx="2867025" cy="1189037"/>
            <a:chOff x="3062288" y="944563"/>
            <a:chExt cx="2867025" cy="1189037"/>
          </a:xfrm>
        </p:grpSpPr>
        <p:cxnSp>
          <p:nvCxnSpPr>
            <p:cNvPr id="71" name="Straight Connector 70"/>
            <p:cNvCxnSpPr/>
            <p:nvPr/>
          </p:nvCxnSpPr>
          <p:spPr bwMode="auto">
            <a:xfrm>
              <a:off x="3062288" y="1287463"/>
              <a:ext cx="0" cy="22066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>
              <a:off x="3476625" y="1287463"/>
              <a:ext cx="0" cy="22066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>
              <a:off x="3759200" y="1287463"/>
              <a:ext cx="0" cy="22066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 bwMode="auto">
            <a:xfrm>
              <a:off x="4595813" y="1282700"/>
              <a:ext cx="0" cy="22066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 bwMode="auto">
            <a:xfrm>
              <a:off x="4119563" y="1300163"/>
              <a:ext cx="0" cy="22066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 bwMode="auto">
            <a:xfrm>
              <a:off x="4951413" y="1282700"/>
              <a:ext cx="0" cy="22066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>
              <a:off x="5483225" y="1303338"/>
              <a:ext cx="0" cy="22066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>
              <a:off x="4473575" y="1282700"/>
              <a:ext cx="0" cy="22066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>
              <a:off x="5365750" y="1303338"/>
              <a:ext cx="0" cy="22066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>
              <a:off x="3230563" y="1274763"/>
              <a:ext cx="0" cy="22066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 bwMode="auto">
            <a:xfrm>
              <a:off x="5929313" y="1282700"/>
              <a:ext cx="0" cy="21907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 bwMode="auto">
            <a:xfrm>
              <a:off x="5659438" y="1295400"/>
              <a:ext cx="0" cy="21907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6521" name="Object 66"/>
            <p:cNvGraphicFramePr>
              <a:graphicFrameLocks noChangeAspect="1"/>
            </p:cNvGraphicFramePr>
            <p:nvPr/>
          </p:nvGraphicFramePr>
          <p:xfrm>
            <a:off x="4001223" y="1379446"/>
            <a:ext cx="354883" cy="754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8" name="Equation" r:id="rId4" imgW="139639" imgH="241195" progId="Equation.3">
                    <p:embed/>
                  </p:oleObj>
                </mc:Choice>
                <mc:Fallback>
                  <p:oleObj name="Equation" r:id="rId4" imgW="139639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1223" y="1379446"/>
                          <a:ext cx="354883" cy="754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522" name="Object 67"/>
            <p:cNvGraphicFramePr>
              <a:graphicFrameLocks noChangeAspect="1"/>
            </p:cNvGraphicFramePr>
            <p:nvPr/>
          </p:nvGraphicFramePr>
          <p:xfrm>
            <a:off x="3848540" y="944563"/>
            <a:ext cx="270744" cy="450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9" name="Equation" r:id="rId6" imgW="177646" imgH="241091" progId="Equation.3">
                    <p:embed/>
                  </p:oleObj>
                </mc:Choice>
                <mc:Fallback>
                  <p:oleObj name="Equation" r:id="rId6" imgW="177646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8540" y="944563"/>
                          <a:ext cx="270744" cy="450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523" name="Object 1"/>
            <p:cNvGraphicFramePr>
              <a:graphicFrameLocks noChangeAspect="1"/>
            </p:cNvGraphicFramePr>
            <p:nvPr/>
          </p:nvGraphicFramePr>
          <p:xfrm>
            <a:off x="3779911" y="1527452"/>
            <a:ext cx="377912" cy="4620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0" name="Equation" r:id="rId8" imgW="114201" imgH="139579" progId="Equation.3">
                    <p:embed/>
                  </p:oleObj>
                </mc:Choice>
                <mc:Fallback>
                  <p:oleObj name="Equation" r:id="rId8" imgW="114201" imgH="13957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911" y="1527452"/>
                          <a:ext cx="377912" cy="4620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6504" name="Group 2"/>
          <p:cNvGrpSpPr>
            <a:grpSpLocks/>
          </p:cNvGrpSpPr>
          <p:nvPr/>
        </p:nvGrpSpPr>
        <p:grpSpPr bwMode="auto">
          <a:xfrm>
            <a:off x="4295775" y="1212851"/>
            <a:ext cx="3519488" cy="377825"/>
            <a:chOff x="2781300" y="1827038"/>
            <a:chExt cx="3518892" cy="377826"/>
          </a:xfrm>
        </p:grpSpPr>
        <p:cxnSp>
          <p:nvCxnSpPr>
            <p:cNvPr id="85" name="Straight Connector 84"/>
            <p:cNvCxnSpPr/>
            <p:nvPr/>
          </p:nvCxnSpPr>
          <p:spPr bwMode="auto">
            <a:xfrm>
              <a:off x="6300192" y="1827038"/>
              <a:ext cx="0" cy="37782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 bwMode="auto">
            <a:xfrm>
              <a:off x="2781300" y="1827038"/>
              <a:ext cx="0" cy="37782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6505" name="Object 66"/>
          <p:cNvGraphicFramePr>
            <a:graphicFrameLocks noChangeAspect="1"/>
          </p:cNvGraphicFramePr>
          <p:nvPr/>
        </p:nvGraphicFramePr>
        <p:xfrm>
          <a:off x="3940175" y="698501"/>
          <a:ext cx="3556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10" imgW="139700" imgH="228600" progId="Equation.3">
                  <p:embed/>
                </p:oleObj>
              </mc:Choice>
              <mc:Fallback>
                <p:oleObj name="Equation" r:id="rId10" imgW="13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175" y="698501"/>
                        <a:ext cx="3556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6" name="Object 66"/>
          <p:cNvGraphicFramePr>
            <a:graphicFrameLocks noChangeAspect="1"/>
          </p:cNvGraphicFramePr>
          <p:nvPr/>
        </p:nvGraphicFramePr>
        <p:xfrm>
          <a:off x="7799388" y="863601"/>
          <a:ext cx="3556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12" imgW="139700" imgH="228600" progId="Equation.3">
                  <p:embed/>
                </p:oleObj>
              </mc:Choice>
              <mc:Fallback>
                <p:oleObj name="Equation" r:id="rId12" imgW="13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9388" y="863601"/>
                        <a:ext cx="3556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840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25538"/>
            <a:ext cx="8051800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2"/>
          <p:cNvSpPr>
            <a:spLocks noChangeArrowheads="1"/>
          </p:cNvSpPr>
          <p:nvPr/>
        </p:nvSpPr>
        <p:spPr bwMode="auto">
          <a:xfrm>
            <a:off x="6096001" y="836613"/>
            <a:ext cx="2303463" cy="10795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sp>
        <p:nvSpPr>
          <p:cNvPr id="107524" name="Rectangle 1"/>
          <p:cNvSpPr>
            <a:spLocks noChangeArrowheads="1"/>
          </p:cNvSpPr>
          <p:nvPr/>
        </p:nvSpPr>
        <p:spPr bwMode="auto">
          <a:xfrm>
            <a:off x="7824789" y="2420938"/>
            <a:ext cx="574675" cy="3603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sp>
        <p:nvSpPr>
          <p:cNvPr id="107525" name="Oval 2"/>
          <p:cNvSpPr>
            <a:spLocks noChangeArrowheads="1"/>
          </p:cNvSpPr>
          <p:nvPr/>
        </p:nvSpPr>
        <p:spPr bwMode="auto">
          <a:xfrm>
            <a:off x="3648075" y="2276476"/>
            <a:ext cx="215900" cy="288925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</p:spTree>
    <p:extLst>
      <p:ext uri="{BB962C8B-B14F-4D97-AF65-F5344CB8AC3E}">
        <p14:creationId xmlns:p14="http://schemas.microsoft.com/office/powerpoint/2010/main" val="269158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2"/>
          <p:cNvSpPr txBox="1">
            <a:spLocks noChangeArrowheads="1"/>
          </p:cNvSpPr>
          <p:nvPr/>
        </p:nvSpPr>
        <p:spPr bwMode="auto">
          <a:xfrm>
            <a:off x="1847851" y="106363"/>
            <a:ext cx="85693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he-IL" sz="2000">
                <a:solidFill>
                  <a:srgbClr val="FF0000"/>
                </a:solidFill>
                <a:latin typeface="Comic Sans MS" panose="030F0702030302020204" pitchFamily="66" charset="0"/>
              </a:rPr>
              <a:t>in 1-D disordered systems in ballistic and pre-localization regimes, </a:t>
            </a:r>
            <a:r>
              <a:rPr lang="en-US" altLang="he-IL" sz="2400">
                <a:solidFill>
                  <a:srgbClr val="FF0000"/>
                </a:solidFill>
                <a:latin typeface="Comic Sans MS" panose="030F0702030302020204" pitchFamily="66" charset="0"/>
              </a:rPr>
              <a:t>two types of QNM exist: </a:t>
            </a:r>
            <a:r>
              <a:rPr lang="en-US" altLang="he-IL" sz="2000">
                <a:solidFill>
                  <a:srgbClr val="FF0000"/>
                </a:solidFill>
                <a:latin typeface="Comic Sans MS" panose="030F0702030302020204" pitchFamily="66" charset="0"/>
              </a:rPr>
              <a:t>ordinary and hidden. </a:t>
            </a:r>
            <a:r>
              <a:rPr lang="en-US" altLang="he-IL" sz="2000">
                <a:latin typeface="Comic Sans MS" panose="030F0702030302020204" pitchFamily="66" charset="0"/>
              </a:rPr>
              <a:t>Unlike ordinary, the hidden modes: </a:t>
            </a:r>
            <a:r>
              <a:rPr lang="en-US" altLang="he-IL" sz="2000">
                <a:solidFill>
                  <a:srgbClr val="008000"/>
                </a:solidFill>
                <a:latin typeface="Comic Sans MS" panose="030F0702030302020204" pitchFamily="66" charset="0"/>
              </a:rPr>
              <a:t>are not associated with TRs; do not exhibit peaks of the intensity within the sample; their life-time is independent of the strength of disorder or even goes down when the disorder increases   </a:t>
            </a:r>
            <a:endParaRPr lang="he-IL" altLang="he-IL" sz="200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39750" y="-1122363"/>
            <a:ext cx="503237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grpSp>
        <p:nvGrpSpPr>
          <p:cNvPr id="89093" name="Group 4"/>
          <p:cNvGrpSpPr>
            <a:grpSpLocks/>
          </p:cNvGrpSpPr>
          <p:nvPr/>
        </p:nvGrpSpPr>
        <p:grpSpPr bwMode="auto">
          <a:xfrm>
            <a:off x="4438651" y="4221163"/>
            <a:ext cx="3744913" cy="2868612"/>
            <a:chOff x="539750" y="2133600"/>
            <a:chExt cx="3744913" cy="2868613"/>
          </a:xfrm>
        </p:grpSpPr>
        <p:pic>
          <p:nvPicPr>
            <p:cNvPr id="108560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2133600"/>
              <a:ext cx="3744913" cy="286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1979613" y="2420937"/>
              <a:ext cx="1439862" cy="2016126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</p:grpSp>
      <p:grpSp>
        <p:nvGrpSpPr>
          <p:cNvPr id="89094" name="Group 9"/>
          <p:cNvGrpSpPr>
            <a:grpSpLocks/>
          </p:cNvGrpSpPr>
          <p:nvPr/>
        </p:nvGrpSpPr>
        <p:grpSpPr bwMode="auto">
          <a:xfrm>
            <a:off x="5670551" y="2076451"/>
            <a:ext cx="4176713" cy="3167063"/>
            <a:chOff x="4211638" y="2206625"/>
            <a:chExt cx="4176712" cy="2517775"/>
          </a:xfrm>
        </p:grpSpPr>
        <p:grpSp>
          <p:nvGrpSpPr>
            <p:cNvPr id="108555" name="Group 3"/>
            <p:cNvGrpSpPr>
              <a:grpSpLocks/>
            </p:cNvGrpSpPr>
            <p:nvPr/>
          </p:nvGrpSpPr>
          <p:grpSpPr bwMode="auto">
            <a:xfrm>
              <a:off x="4211638" y="2206625"/>
              <a:ext cx="4176712" cy="1692275"/>
              <a:chOff x="1547664" y="980728"/>
              <a:chExt cx="6057452" cy="4440836"/>
            </a:xfrm>
          </p:grpSpPr>
          <p:pic>
            <p:nvPicPr>
              <p:cNvPr id="108558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7664" y="980728"/>
                <a:ext cx="6057452" cy="4440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Oval 5"/>
              <p:cNvSpPr/>
              <p:nvPr/>
            </p:nvSpPr>
            <p:spPr>
              <a:xfrm>
                <a:off x="5436314" y="3646750"/>
                <a:ext cx="193396" cy="503398"/>
              </a:xfrm>
              <a:prstGeom prst="ellipse">
                <a:avLst/>
              </a:prstGeom>
              <a:solidFill>
                <a:srgbClr val="66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6659562" y="4508590"/>
              <a:ext cx="433388" cy="2158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108557" name="Rectangle 8"/>
            <p:cNvSpPr>
              <a:spLocks noChangeArrowheads="1"/>
            </p:cNvSpPr>
            <p:nvPr/>
          </p:nvSpPr>
          <p:spPr bwMode="auto">
            <a:xfrm>
              <a:off x="5868144" y="2206625"/>
              <a:ext cx="288032" cy="15824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063750" y="2076451"/>
            <a:ext cx="3606800" cy="2505075"/>
            <a:chOff x="539750" y="2076450"/>
            <a:chExt cx="3606800" cy="2505075"/>
          </a:xfrm>
        </p:grpSpPr>
        <p:pic>
          <p:nvPicPr>
            <p:cNvPr id="10855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2076450"/>
              <a:ext cx="3606800" cy="250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8552" name="Group 7"/>
            <p:cNvGrpSpPr>
              <a:grpSpLocks/>
            </p:cNvGrpSpPr>
            <p:nvPr/>
          </p:nvGrpSpPr>
          <p:grpSpPr bwMode="auto">
            <a:xfrm>
              <a:off x="1979712" y="2361035"/>
              <a:ext cx="645665" cy="419893"/>
              <a:chOff x="4097338" y="3209925"/>
              <a:chExt cx="584200" cy="839788"/>
            </a:xfrm>
          </p:grpSpPr>
          <p:cxnSp>
            <p:nvCxnSpPr>
              <p:cNvPr id="15" name="Straight Arrow Connector 14"/>
              <p:cNvCxnSpPr/>
              <p:nvPr/>
            </p:nvCxnSpPr>
            <p:spPr bwMode="auto">
              <a:xfrm rot="10800000" flipV="1">
                <a:off x="4097248" y="3209081"/>
                <a:ext cx="366275" cy="33020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6" name="Straight Arrow Connector 9"/>
              <p:cNvCxnSpPr/>
              <p:nvPr/>
            </p:nvCxnSpPr>
            <p:spPr bwMode="auto">
              <a:xfrm rot="16200000" flipH="1">
                <a:off x="4133327" y="3501932"/>
                <a:ext cx="841376" cy="25567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</p:spTree>
    <p:extLst>
      <p:ext uri="{BB962C8B-B14F-4D97-AF65-F5344CB8AC3E}">
        <p14:creationId xmlns:p14="http://schemas.microsoft.com/office/powerpoint/2010/main" val="338374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5"/>
          <p:cNvGrpSpPr>
            <a:grpSpLocks/>
          </p:cNvGrpSpPr>
          <p:nvPr/>
        </p:nvGrpSpPr>
        <p:grpSpPr bwMode="auto">
          <a:xfrm>
            <a:off x="2927351" y="547689"/>
            <a:ext cx="6994525" cy="4105275"/>
            <a:chOff x="971600" y="188640"/>
            <a:chExt cx="11233248" cy="6669360"/>
          </a:xfrm>
        </p:grpSpPr>
        <p:pic>
          <p:nvPicPr>
            <p:cNvPr id="10957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17416"/>
              <a:ext cx="10967402" cy="6388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303039" y="565178"/>
              <a:ext cx="4535622" cy="2805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26249" y="3283471"/>
              <a:ext cx="2450102" cy="4332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8653458" y="3306610"/>
              <a:ext cx="6669360" cy="4334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71600" y="6349931"/>
              <a:ext cx="2447553" cy="4332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</p:grpSp>
      <p:sp>
        <p:nvSpPr>
          <p:cNvPr id="109571" name="TextBox 1"/>
          <p:cNvSpPr txBox="1">
            <a:spLocks noChangeArrowheads="1"/>
          </p:cNvSpPr>
          <p:nvPr/>
        </p:nvSpPr>
        <p:spPr bwMode="auto">
          <a:xfrm>
            <a:off x="4008439" y="484188"/>
            <a:ext cx="567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>
                <a:solidFill>
                  <a:srgbClr val="0202C2"/>
                </a:solidFill>
                <a:latin typeface="Comic Sans MS" panose="030F0702030302020204" pitchFamily="66" charset="0"/>
              </a:rPr>
              <a:t>quasi -1D random systems  </a:t>
            </a:r>
            <a:endParaRPr lang="he-IL" altLang="he-IL">
              <a:solidFill>
                <a:srgbClr val="0202C2"/>
              </a:solidFill>
              <a:latin typeface="Comic Sans MS" panose="030F0702030302020204" pitchFamily="66" charset="0"/>
            </a:endParaRPr>
          </a:p>
        </p:txBody>
      </p:sp>
      <p:sp>
        <p:nvSpPr>
          <p:cNvPr id="109572" name="Rectangle 1"/>
          <p:cNvSpPr>
            <a:spLocks noChangeArrowheads="1"/>
          </p:cNvSpPr>
          <p:nvPr/>
        </p:nvSpPr>
        <p:spPr bwMode="auto">
          <a:xfrm>
            <a:off x="3570289" y="4787901"/>
            <a:ext cx="5189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4000">
                <a:solidFill>
                  <a:srgbClr val="FF0000"/>
                </a:solidFill>
                <a:latin typeface="Comic Sans MS" panose="030F0702030302020204" pitchFamily="66" charset="0"/>
              </a:rPr>
              <a:t>ordinary and hidden</a:t>
            </a:r>
            <a:endParaRPr lang="he-IL" altLang="he-IL" sz="4000"/>
          </a:p>
        </p:txBody>
      </p:sp>
    </p:spTree>
    <p:extLst>
      <p:ext uri="{BB962C8B-B14F-4D97-AF65-F5344CB8AC3E}">
        <p14:creationId xmlns:p14="http://schemas.microsoft.com/office/powerpoint/2010/main" val="425633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Fig9a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-242888"/>
            <a:ext cx="6629400" cy="513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83" name="Group 6"/>
          <p:cNvGrpSpPr>
            <a:grpSpLocks/>
          </p:cNvGrpSpPr>
          <p:nvPr/>
        </p:nvGrpSpPr>
        <p:grpSpPr bwMode="auto">
          <a:xfrm>
            <a:off x="4151314" y="404814"/>
            <a:ext cx="4338637" cy="4230687"/>
            <a:chOff x="1617" y="935"/>
            <a:chExt cx="2733" cy="2665"/>
          </a:xfrm>
        </p:grpSpPr>
        <p:sp>
          <p:nvSpPr>
            <p:cNvPr id="71761" name="Rectangle 7"/>
            <p:cNvSpPr>
              <a:spLocks noChangeArrowheads="1"/>
            </p:cNvSpPr>
            <p:nvPr/>
          </p:nvSpPr>
          <p:spPr bwMode="auto">
            <a:xfrm>
              <a:off x="2762" y="1071"/>
              <a:ext cx="454" cy="1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762" name="Rectangle 8"/>
            <p:cNvSpPr>
              <a:spLocks noChangeArrowheads="1"/>
            </p:cNvSpPr>
            <p:nvPr/>
          </p:nvSpPr>
          <p:spPr bwMode="auto">
            <a:xfrm>
              <a:off x="1617" y="2314"/>
              <a:ext cx="907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763" name="Rectangle 9"/>
            <p:cNvSpPr>
              <a:spLocks noChangeArrowheads="1"/>
            </p:cNvSpPr>
            <p:nvPr/>
          </p:nvSpPr>
          <p:spPr bwMode="auto">
            <a:xfrm>
              <a:off x="1617" y="2722"/>
              <a:ext cx="408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764" name="Rectangle 10"/>
            <p:cNvSpPr>
              <a:spLocks noChangeArrowheads="1"/>
            </p:cNvSpPr>
            <p:nvPr/>
          </p:nvSpPr>
          <p:spPr bwMode="auto">
            <a:xfrm>
              <a:off x="3533" y="1933"/>
              <a:ext cx="817" cy="1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71765" name="Group 11"/>
            <p:cNvGrpSpPr>
              <a:grpSpLocks/>
            </p:cNvGrpSpPr>
            <p:nvPr/>
          </p:nvGrpSpPr>
          <p:grpSpPr bwMode="auto">
            <a:xfrm>
              <a:off x="2580" y="2795"/>
              <a:ext cx="1193" cy="805"/>
              <a:chOff x="2551" y="2795"/>
              <a:chExt cx="1193" cy="805"/>
            </a:xfrm>
          </p:grpSpPr>
          <p:sp>
            <p:nvSpPr>
              <p:cNvPr id="71767" name="Rectangle 12"/>
              <p:cNvSpPr>
                <a:spLocks noChangeArrowheads="1"/>
              </p:cNvSpPr>
              <p:nvPr/>
            </p:nvSpPr>
            <p:spPr bwMode="auto">
              <a:xfrm>
                <a:off x="2688" y="3408"/>
                <a:ext cx="1056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768" name="Rectangle 13"/>
              <p:cNvSpPr>
                <a:spLocks noChangeArrowheads="1"/>
              </p:cNvSpPr>
              <p:nvPr/>
            </p:nvSpPr>
            <p:spPr bwMode="auto">
              <a:xfrm>
                <a:off x="2551" y="2858"/>
                <a:ext cx="182" cy="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769" name="Rectangle 14"/>
              <p:cNvSpPr>
                <a:spLocks noChangeArrowheads="1"/>
              </p:cNvSpPr>
              <p:nvPr/>
            </p:nvSpPr>
            <p:spPr bwMode="auto">
              <a:xfrm>
                <a:off x="3198" y="2886"/>
                <a:ext cx="181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770" name="Rectangle 15"/>
              <p:cNvSpPr>
                <a:spLocks noChangeArrowheads="1"/>
              </p:cNvSpPr>
              <p:nvPr/>
            </p:nvSpPr>
            <p:spPr bwMode="auto">
              <a:xfrm>
                <a:off x="3424" y="2795"/>
                <a:ext cx="91" cy="1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71766" name="Line 16"/>
            <p:cNvSpPr>
              <a:spLocks noChangeShapeType="1"/>
            </p:cNvSpPr>
            <p:nvPr/>
          </p:nvSpPr>
          <p:spPr bwMode="auto">
            <a:xfrm>
              <a:off x="1628" y="935"/>
              <a:ext cx="0" cy="23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71684" name="Line 17"/>
          <p:cNvSpPr>
            <a:spLocks noChangeShapeType="1"/>
          </p:cNvSpPr>
          <p:nvPr/>
        </p:nvSpPr>
        <p:spPr bwMode="auto">
          <a:xfrm>
            <a:off x="5953125" y="3068639"/>
            <a:ext cx="71438" cy="7207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1685" name="Freeform 18"/>
          <p:cNvSpPr>
            <a:spLocks/>
          </p:cNvSpPr>
          <p:nvPr/>
        </p:nvSpPr>
        <p:spPr bwMode="auto">
          <a:xfrm>
            <a:off x="6672264" y="3429001"/>
            <a:ext cx="71437" cy="365125"/>
          </a:xfrm>
          <a:custGeom>
            <a:avLst/>
            <a:gdLst>
              <a:gd name="T0" fmla="*/ 2147483646 w 29"/>
              <a:gd name="T1" fmla="*/ 0 h 139"/>
              <a:gd name="T2" fmla="*/ 2147483646 w 29"/>
              <a:gd name="T3" fmla="*/ 2147483646 h 139"/>
              <a:gd name="T4" fmla="*/ 0 w 29"/>
              <a:gd name="T5" fmla="*/ 2147483646 h 13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" h="139">
                <a:moveTo>
                  <a:pt x="29" y="0"/>
                </a:moveTo>
                <a:cubicBezTo>
                  <a:pt x="27" y="22"/>
                  <a:pt x="27" y="44"/>
                  <a:pt x="22" y="66"/>
                </a:cubicBezTo>
                <a:cubicBezTo>
                  <a:pt x="17" y="91"/>
                  <a:pt x="0" y="139"/>
                  <a:pt x="0" y="139"/>
                </a:cubicBezTo>
              </a:path>
            </a:pathLst>
          </a:custGeom>
          <a:noFill/>
          <a:ln w="381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grpSp>
        <p:nvGrpSpPr>
          <p:cNvPr id="71686" name="Group 19"/>
          <p:cNvGrpSpPr>
            <a:grpSpLocks/>
          </p:cNvGrpSpPr>
          <p:nvPr/>
        </p:nvGrpSpPr>
        <p:grpSpPr bwMode="auto">
          <a:xfrm>
            <a:off x="4248151" y="4076700"/>
            <a:ext cx="3935413" cy="865188"/>
            <a:chOff x="1716" y="3249"/>
            <a:chExt cx="2479" cy="545"/>
          </a:xfrm>
        </p:grpSpPr>
        <p:grpSp>
          <p:nvGrpSpPr>
            <p:cNvPr id="71712" name="Group 20"/>
            <p:cNvGrpSpPr>
              <a:grpSpLocks/>
            </p:cNvGrpSpPr>
            <p:nvPr/>
          </p:nvGrpSpPr>
          <p:grpSpPr bwMode="auto">
            <a:xfrm>
              <a:off x="2427" y="3520"/>
              <a:ext cx="408" cy="273"/>
              <a:chOff x="2562" y="3657"/>
              <a:chExt cx="703" cy="273"/>
            </a:xfrm>
          </p:grpSpPr>
          <p:grpSp>
            <p:nvGrpSpPr>
              <p:cNvPr id="71754" name="Group 21"/>
              <p:cNvGrpSpPr>
                <a:grpSpLocks/>
              </p:cNvGrpSpPr>
              <p:nvPr/>
            </p:nvGrpSpPr>
            <p:grpSpPr bwMode="auto">
              <a:xfrm>
                <a:off x="2562" y="3657"/>
                <a:ext cx="703" cy="273"/>
                <a:chOff x="2650" y="4155"/>
                <a:chExt cx="703" cy="273"/>
              </a:xfrm>
            </p:grpSpPr>
            <p:sp>
              <p:nvSpPr>
                <p:cNvPr id="71758" name="Rectangle 22"/>
                <p:cNvSpPr>
                  <a:spLocks noChangeArrowheads="1"/>
                </p:cNvSpPr>
                <p:nvPr/>
              </p:nvSpPr>
              <p:spPr bwMode="auto">
                <a:xfrm>
                  <a:off x="2650" y="4155"/>
                  <a:ext cx="301" cy="273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1759" name="Rectangle 23"/>
                <p:cNvSpPr>
                  <a:spLocks noChangeArrowheads="1"/>
                </p:cNvSpPr>
                <p:nvPr/>
              </p:nvSpPr>
              <p:spPr bwMode="auto">
                <a:xfrm>
                  <a:off x="3152" y="4155"/>
                  <a:ext cx="201" cy="27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1760" name="Rectangle 24"/>
                <p:cNvSpPr>
                  <a:spLocks noChangeArrowheads="1"/>
                </p:cNvSpPr>
                <p:nvPr/>
              </p:nvSpPr>
              <p:spPr bwMode="auto">
                <a:xfrm>
                  <a:off x="2951" y="4155"/>
                  <a:ext cx="201" cy="273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71755" name="Rectangle 25"/>
              <p:cNvSpPr>
                <a:spLocks noChangeArrowheads="1"/>
              </p:cNvSpPr>
              <p:nvPr/>
            </p:nvSpPr>
            <p:spPr bwMode="auto">
              <a:xfrm>
                <a:off x="2562" y="3657"/>
                <a:ext cx="91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756" name="Rectangle 26"/>
              <p:cNvSpPr>
                <a:spLocks noChangeArrowheads="1"/>
              </p:cNvSpPr>
              <p:nvPr/>
            </p:nvSpPr>
            <p:spPr bwMode="auto">
              <a:xfrm>
                <a:off x="2880" y="3657"/>
                <a:ext cx="91" cy="272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757" name="Rectangle 27"/>
              <p:cNvSpPr>
                <a:spLocks noChangeArrowheads="1"/>
              </p:cNvSpPr>
              <p:nvPr/>
            </p:nvSpPr>
            <p:spPr bwMode="auto">
              <a:xfrm>
                <a:off x="3152" y="3657"/>
                <a:ext cx="91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71713" name="Group 28"/>
            <p:cNvGrpSpPr>
              <a:grpSpLocks/>
            </p:cNvGrpSpPr>
            <p:nvPr/>
          </p:nvGrpSpPr>
          <p:grpSpPr bwMode="auto">
            <a:xfrm>
              <a:off x="1716" y="3250"/>
              <a:ext cx="665" cy="274"/>
              <a:chOff x="1610" y="3112"/>
              <a:chExt cx="937" cy="274"/>
            </a:xfrm>
          </p:grpSpPr>
          <p:sp>
            <p:nvSpPr>
              <p:cNvPr id="71742" name="Rectangle 29"/>
              <p:cNvSpPr>
                <a:spLocks noChangeArrowheads="1"/>
              </p:cNvSpPr>
              <p:nvPr/>
            </p:nvSpPr>
            <p:spPr bwMode="auto">
              <a:xfrm>
                <a:off x="1912" y="3112"/>
                <a:ext cx="200" cy="27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743" name="Rectangle 30"/>
              <p:cNvSpPr>
                <a:spLocks noChangeArrowheads="1"/>
              </p:cNvSpPr>
              <p:nvPr/>
            </p:nvSpPr>
            <p:spPr bwMode="auto">
              <a:xfrm>
                <a:off x="1610" y="3112"/>
                <a:ext cx="302" cy="273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744" name="Rectangle 31"/>
              <p:cNvSpPr>
                <a:spLocks noChangeArrowheads="1"/>
              </p:cNvSpPr>
              <p:nvPr/>
            </p:nvSpPr>
            <p:spPr bwMode="auto">
              <a:xfrm>
                <a:off x="2112" y="3112"/>
                <a:ext cx="292" cy="273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745" name="Rectangle 32"/>
              <p:cNvSpPr>
                <a:spLocks noChangeArrowheads="1"/>
              </p:cNvSpPr>
              <p:nvPr/>
            </p:nvSpPr>
            <p:spPr bwMode="auto">
              <a:xfrm>
                <a:off x="2404" y="3112"/>
                <a:ext cx="143" cy="273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71746" name="Group 33"/>
              <p:cNvGrpSpPr>
                <a:grpSpLocks/>
              </p:cNvGrpSpPr>
              <p:nvPr/>
            </p:nvGrpSpPr>
            <p:grpSpPr bwMode="auto">
              <a:xfrm>
                <a:off x="1791" y="3113"/>
                <a:ext cx="566" cy="273"/>
                <a:chOff x="1791" y="3113"/>
                <a:chExt cx="566" cy="273"/>
              </a:xfrm>
            </p:grpSpPr>
            <p:grpSp>
              <p:nvGrpSpPr>
                <p:cNvPr id="71747" name="Group 34"/>
                <p:cNvGrpSpPr>
                  <a:grpSpLocks/>
                </p:cNvGrpSpPr>
                <p:nvPr/>
              </p:nvGrpSpPr>
              <p:grpSpPr bwMode="auto">
                <a:xfrm>
                  <a:off x="1791" y="3113"/>
                  <a:ext cx="566" cy="273"/>
                  <a:chOff x="2650" y="4155"/>
                  <a:chExt cx="703" cy="273"/>
                </a:xfrm>
              </p:grpSpPr>
              <p:sp>
                <p:nvSpPr>
                  <p:cNvPr id="71751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650" y="4155"/>
                    <a:ext cx="301" cy="273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folHlink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r" rtl="1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71752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4155"/>
                    <a:ext cx="201" cy="273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folHlink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r" rtl="1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71753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951" y="4155"/>
                    <a:ext cx="201" cy="273"/>
                  </a:xfrm>
                  <a:prstGeom prst="rect">
                    <a:avLst/>
                  </a:prstGeom>
                  <a:solidFill>
                    <a:srgbClr val="CC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r" rtl="1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71748" name="Rectangle 38"/>
                <p:cNvSpPr>
                  <a:spLocks noChangeArrowheads="1"/>
                </p:cNvSpPr>
                <p:nvPr/>
              </p:nvSpPr>
              <p:spPr bwMode="auto">
                <a:xfrm>
                  <a:off x="1791" y="3113"/>
                  <a:ext cx="73" cy="2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1749" name="Rectangle 39"/>
                <p:cNvSpPr>
                  <a:spLocks noChangeArrowheads="1"/>
                </p:cNvSpPr>
                <p:nvPr/>
              </p:nvSpPr>
              <p:spPr bwMode="auto">
                <a:xfrm>
                  <a:off x="2047" y="3113"/>
                  <a:ext cx="73" cy="272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1750" name="Rectangle 40"/>
                <p:cNvSpPr>
                  <a:spLocks noChangeArrowheads="1"/>
                </p:cNvSpPr>
                <p:nvPr/>
              </p:nvSpPr>
              <p:spPr bwMode="auto">
                <a:xfrm>
                  <a:off x="2266" y="3113"/>
                  <a:ext cx="73" cy="2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grpSp>
          <p:nvGrpSpPr>
            <p:cNvPr id="71714" name="Group 41"/>
            <p:cNvGrpSpPr>
              <a:grpSpLocks/>
            </p:cNvGrpSpPr>
            <p:nvPr/>
          </p:nvGrpSpPr>
          <p:grpSpPr bwMode="auto">
            <a:xfrm>
              <a:off x="3515" y="3249"/>
              <a:ext cx="680" cy="275"/>
              <a:chOff x="3518" y="3112"/>
              <a:chExt cx="904" cy="275"/>
            </a:xfrm>
          </p:grpSpPr>
          <p:sp>
            <p:nvSpPr>
              <p:cNvPr id="71731" name="Rectangle 42"/>
              <p:cNvSpPr>
                <a:spLocks noChangeArrowheads="1"/>
              </p:cNvSpPr>
              <p:nvPr/>
            </p:nvSpPr>
            <p:spPr bwMode="auto">
              <a:xfrm>
                <a:off x="3820" y="3112"/>
                <a:ext cx="401" cy="273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732" name="Rectangle 43"/>
              <p:cNvSpPr>
                <a:spLocks noChangeArrowheads="1"/>
              </p:cNvSpPr>
              <p:nvPr/>
            </p:nvSpPr>
            <p:spPr bwMode="auto">
              <a:xfrm>
                <a:off x="3518" y="3112"/>
                <a:ext cx="100" cy="273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733" name="Rectangle 44"/>
              <p:cNvSpPr>
                <a:spLocks noChangeArrowheads="1"/>
              </p:cNvSpPr>
              <p:nvPr/>
            </p:nvSpPr>
            <p:spPr bwMode="auto">
              <a:xfrm>
                <a:off x="3618" y="3112"/>
                <a:ext cx="202" cy="273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734" name="Rectangle 45"/>
              <p:cNvSpPr>
                <a:spLocks noChangeArrowheads="1"/>
              </p:cNvSpPr>
              <p:nvPr/>
            </p:nvSpPr>
            <p:spPr bwMode="auto">
              <a:xfrm>
                <a:off x="4221" y="3112"/>
                <a:ext cx="201" cy="273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71735" name="Group 46"/>
              <p:cNvGrpSpPr>
                <a:grpSpLocks/>
              </p:cNvGrpSpPr>
              <p:nvPr/>
            </p:nvGrpSpPr>
            <p:grpSpPr bwMode="auto">
              <a:xfrm rot="10800000">
                <a:off x="3766" y="3113"/>
                <a:ext cx="566" cy="273"/>
                <a:chOff x="2650" y="4155"/>
                <a:chExt cx="703" cy="273"/>
              </a:xfrm>
            </p:grpSpPr>
            <p:sp>
              <p:nvSpPr>
                <p:cNvPr id="71739" name="Rectangle 47"/>
                <p:cNvSpPr>
                  <a:spLocks noChangeArrowheads="1"/>
                </p:cNvSpPr>
                <p:nvPr/>
              </p:nvSpPr>
              <p:spPr bwMode="auto">
                <a:xfrm>
                  <a:off x="2650" y="4155"/>
                  <a:ext cx="301" cy="273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1740" name="Rectangle 48"/>
                <p:cNvSpPr>
                  <a:spLocks noChangeArrowheads="1"/>
                </p:cNvSpPr>
                <p:nvPr/>
              </p:nvSpPr>
              <p:spPr bwMode="auto">
                <a:xfrm>
                  <a:off x="3152" y="4155"/>
                  <a:ext cx="201" cy="27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1741" name="Rectangle 49"/>
                <p:cNvSpPr>
                  <a:spLocks noChangeArrowheads="1"/>
                </p:cNvSpPr>
                <p:nvPr/>
              </p:nvSpPr>
              <p:spPr bwMode="auto">
                <a:xfrm>
                  <a:off x="2951" y="4155"/>
                  <a:ext cx="201" cy="273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71736" name="Rectangle 50"/>
              <p:cNvSpPr>
                <a:spLocks noChangeArrowheads="1"/>
              </p:cNvSpPr>
              <p:nvPr/>
            </p:nvSpPr>
            <p:spPr bwMode="auto">
              <a:xfrm rot="10800000">
                <a:off x="4258" y="3115"/>
                <a:ext cx="73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737" name="Rectangle 51"/>
              <p:cNvSpPr>
                <a:spLocks noChangeArrowheads="1"/>
              </p:cNvSpPr>
              <p:nvPr/>
            </p:nvSpPr>
            <p:spPr bwMode="auto">
              <a:xfrm rot="10800000">
                <a:off x="4001" y="3115"/>
                <a:ext cx="73" cy="27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738" name="Rectangle 52"/>
              <p:cNvSpPr>
                <a:spLocks noChangeArrowheads="1"/>
              </p:cNvSpPr>
              <p:nvPr/>
            </p:nvSpPr>
            <p:spPr bwMode="auto">
              <a:xfrm rot="10800000">
                <a:off x="3782" y="3115"/>
                <a:ext cx="73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71715" name="Group 53"/>
            <p:cNvGrpSpPr>
              <a:grpSpLocks/>
            </p:cNvGrpSpPr>
            <p:nvPr/>
          </p:nvGrpSpPr>
          <p:grpSpPr bwMode="auto">
            <a:xfrm>
              <a:off x="3197" y="3521"/>
              <a:ext cx="317" cy="273"/>
              <a:chOff x="2562" y="3657"/>
              <a:chExt cx="703" cy="273"/>
            </a:xfrm>
          </p:grpSpPr>
          <p:grpSp>
            <p:nvGrpSpPr>
              <p:cNvPr id="71724" name="Group 54"/>
              <p:cNvGrpSpPr>
                <a:grpSpLocks/>
              </p:cNvGrpSpPr>
              <p:nvPr/>
            </p:nvGrpSpPr>
            <p:grpSpPr bwMode="auto">
              <a:xfrm>
                <a:off x="2562" y="3657"/>
                <a:ext cx="703" cy="273"/>
                <a:chOff x="2650" y="4155"/>
                <a:chExt cx="703" cy="273"/>
              </a:xfrm>
            </p:grpSpPr>
            <p:sp>
              <p:nvSpPr>
                <p:cNvPr id="71728" name="Rectangle 55"/>
                <p:cNvSpPr>
                  <a:spLocks noChangeArrowheads="1"/>
                </p:cNvSpPr>
                <p:nvPr/>
              </p:nvSpPr>
              <p:spPr bwMode="auto">
                <a:xfrm>
                  <a:off x="2650" y="4155"/>
                  <a:ext cx="301" cy="273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1729" name="Rectangle 56"/>
                <p:cNvSpPr>
                  <a:spLocks noChangeArrowheads="1"/>
                </p:cNvSpPr>
                <p:nvPr/>
              </p:nvSpPr>
              <p:spPr bwMode="auto">
                <a:xfrm>
                  <a:off x="3152" y="4155"/>
                  <a:ext cx="201" cy="27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1730" name="Rectangle 57"/>
                <p:cNvSpPr>
                  <a:spLocks noChangeArrowheads="1"/>
                </p:cNvSpPr>
                <p:nvPr/>
              </p:nvSpPr>
              <p:spPr bwMode="auto">
                <a:xfrm>
                  <a:off x="2951" y="4155"/>
                  <a:ext cx="201" cy="273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71725" name="Rectangle 58"/>
              <p:cNvSpPr>
                <a:spLocks noChangeArrowheads="1"/>
              </p:cNvSpPr>
              <p:nvPr/>
            </p:nvSpPr>
            <p:spPr bwMode="auto">
              <a:xfrm>
                <a:off x="2562" y="3657"/>
                <a:ext cx="91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726" name="Rectangle 59"/>
              <p:cNvSpPr>
                <a:spLocks noChangeArrowheads="1"/>
              </p:cNvSpPr>
              <p:nvPr/>
            </p:nvSpPr>
            <p:spPr bwMode="auto">
              <a:xfrm>
                <a:off x="2880" y="3657"/>
                <a:ext cx="91" cy="272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727" name="Rectangle 60"/>
              <p:cNvSpPr>
                <a:spLocks noChangeArrowheads="1"/>
              </p:cNvSpPr>
              <p:nvPr/>
            </p:nvSpPr>
            <p:spPr bwMode="auto">
              <a:xfrm>
                <a:off x="3152" y="3657"/>
                <a:ext cx="91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71716" name="Group 61"/>
            <p:cNvGrpSpPr>
              <a:grpSpLocks/>
            </p:cNvGrpSpPr>
            <p:nvPr/>
          </p:nvGrpSpPr>
          <p:grpSpPr bwMode="auto">
            <a:xfrm>
              <a:off x="2835" y="3249"/>
              <a:ext cx="363" cy="273"/>
              <a:chOff x="2562" y="3657"/>
              <a:chExt cx="703" cy="273"/>
            </a:xfrm>
          </p:grpSpPr>
          <p:grpSp>
            <p:nvGrpSpPr>
              <p:cNvPr id="71717" name="Group 62"/>
              <p:cNvGrpSpPr>
                <a:grpSpLocks/>
              </p:cNvGrpSpPr>
              <p:nvPr/>
            </p:nvGrpSpPr>
            <p:grpSpPr bwMode="auto">
              <a:xfrm>
                <a:off x="2562" y="3657"/>
                <a:ext cx="703" cy="273"/>
                <a:chOff x="2650" y="4155"/>
                <a:chExt cx="703" cy="273"/>
              </a:xfrm>
            </p:grpSpPr>
            <p:sp>
              <p:nvSpPr>
                <p:cNvPr id="71721" name="Rectangle 63"/>
                <p:cNvSpPr>
                  <a:spLocks noChangeArrowheads="1"/>
                </p:cNvSpPr>
                <p:nvPr/>
              </p:nvSpPr>
              <p:spPr bwMode="auto">
                <a:xfrm>
                  <a:off x="2650" y="4155"/>
                  <a:ext cx="301" cy="273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1722" name="Rectangle 64"/>
                <p:cNvSpPr>
                  <a:spLocks noChangeArrowheads="1"/>
                </p:cNvSpPr>
                <p:nvPr/>
              </p:nvSpPr>
              <p:spPr bwMode="auto">
                <a:xfrm>
                  <a:off x="3152" y="4155"/>
                  <a:ext cx="201" cy="27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1723" name="Rectangle 65"/>
                <p:cNvSpPr>
                  <a:spLocks noChangeArrowheads="1"/>
                </p:cNvSpPr>
                <p:nvPr/>
              </p:nvSpPr>
              <p:spPr bwMode="auto">
                <a:xfrm>
                  <a:off x="2951" y="4155"/>
                  <a:ext cx="201" cy="273"/>
                </a:xfrm>
                <a:prstGeom prst="rect">
                  <a:avLst/>
                </a:prstGeom>
                <a:solidFill>
                  <a:srgbClr val="CC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71718" name="Rectangle 66"/>
              <p:cNvSpPr>
                <a:spLocks noChangeArrowheads="1"/>
              </p:cNvSpPr>
              <p:nvPr/>
            </p:nvSpPr>
            <p:spPr bwMode="auto">
              <a:xfrm>
                <a:off x="2562" y="3657"/>
                <a:ext cx="91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719" name="Rectangle 67"/>
              <p:cNvSpPr>
                <a:spLocks noChangeArrowheads="1"/>
              </p:cNvSpPr>
              <p:nvPr/>
            </p:nvSpPr>
            <p:spPr bwMode="auto">
              <a:xfrm>
                <a:off x="2880" y="3657"/>
                <a:ext cx="91" cy="272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720" name="Rectangle 68"/>
              <p:cNvSpPr>
                <a:spLocks noChangeArrowheads="1"/>
              </p:cNvSpPr>
              <p:nvPr/>
            </p:nvSpPr>
            <p:spPr bwMode="auto">
              <a:xfrm>
                <a:off x="3152" y="3657"/>
                <a:ext cx="91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71687" name="Rectangle 70"/>
          <p:cNvSpPr>
            <a:spLocks noChangeArrowheads="1"/>
          </p:cNvSpPr>
          <p:nvPr/>
        </p:nvSpPr>
        <p:spPr bwMode="auto">
          <a:xfrm>
            <a:off x="5448301" y="3213101"/>
            <a:ext cx="144463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688" name="Rectangle 74"/>
          <p:cNvSpPr>
            <a:spLocks noChangeArrowheads="1"/>
          </p:cNvSpPr>
          <p:nvPr/>
        </p:nvSpPr>
        <p:spPr bwMode="auto">
          <a:xfrm>
            <a:off x="6959601" y="260350"/>
            <a:ext cx="1800225" cy="865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752828" name="Group 188"/>
          <p:cNvGrpSpPr>
            <a:grpSpLocks/>
          </p:cNvGrpSpPr>
          <p:nvPr/>
        </p:nvGrpSpPr>
        <p:grpSpPr bwMode="auto">
          <a:xfrm>
            <a:off x="4235450" y="1989138"/>
            <a:ext cx="4154488" cy="2087562"/>
            <a:chOff x="1708" y="1253"/>
            <a:chExt cx="2617" cy="1315"/>
          </a:xfrm>
        </p:grpSpPr>
        <p:sp>
          <p:nvSpPr>
            <p:cNvPr id="71692" name="Line 189"/>
            <p:cNvSpPr>
              <a:spLocks noChangeShapeType="1"/>
            </p:cNvSpPr>
            <p:nvPr/>
          </p:nvSpPr>
          <p:spPr bwMode="auto">
            <a:xfrm flipV="1">
              <a:off x="3191" y="1685"/>
              <a:ext cx="2" cy="853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71693" name="Line 190"/>
            <p:cNvSpPr>
              <a:spLocks noChangeShapeType="1"/>
            </p:cNvSpPr>
            <p:nvPr/>
          </p:nvSpPr>
          <p:spPr bwMode="auto">
            <a:xfrm>
              <a:off x="2486" y="2523"/>
              <a:ext cx="401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71694" name="Line 191"/>
            <p:cNvSpPr>
              <a:spLocks noChangeShapeType="1"/>
            </p:cNvSpPr>
            <p:nvPr/>
          </p:nvSpPr>
          <p:spPr bwMode="auto">
            <a:xfrm>
              <a:off x="2887" y="1661"/>
              <a:ext cx="317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71695" name="Line 192"/>
            <p:cNvSpPr>
              <a:spLocks noChangeShapeType="1"/>
            </p:cNvSpPr>
            <p:nvPr/>
          </p:nvSpPr>
          <p:spPr bwMode="auto">
            <a:xfrm flipV="1">
              <a:off x="3243" y="2523"/>
              <a:ext cx="356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71696" name="Line 193"/>
            <p:cNvSpPr>
              <a:spLocks noChangeShapeType="1"/>
            </p:cNvSpPr>
            <p:nvPr/>
          </p:nvSpPr>
          <p:spPr bwMode="auto">
            <a:xfrm>
              <a:off x="1708" y="2523"/>
              <a:ext cx="401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71697" name="Rectangle 194" descr="Light downward diagonal"/>
            <p:cNvSpPr>
              <a:spLocks noChangeArrowheads="1"/>
            </p:cNvSpPr>
            <p:nvPr/>
          </p:nvSpPr>
          <p:spPr bwMode="auto">
            <a:xfrm>
              <a:off x="2116" y="1253"/>
              <a:ext cx="356" cy="1287"/>
            </a:xfrm>
            <a:prstGeom prst="rect">
              <a:avLst/>
            </a:prstGeom>
            <a:pattFill prst="ltDnDiag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698" name="Rectangle 195" descr="Light downward diagonal"/>
            <p:cNvSpPr>
              <a:spLocks noChangeArrowheads="1"/>
            </p:cNvSpPr>
            <p:nvPr/>
          </p:nvSpPr>
          <p:spPr bwMode="auto">
            <a:xfrm>
              <a:off x="2887" y="1661"/>
              <a:ext cx="272" cy="907"/>
            </a:xfrm>
            <a:prstGeom prst="rect">
              <a:avLst/>
            </a:prstGeom>
            <a:pattFill prst="ltDnDiag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71699" name="Group 196"/>
            <p:cNvGrpSpPr>
              <a:grpSpLocks/>
            </p:cNvGrpSpPr>
            <p:nvPr/>
          </p:nvGrpSpPr>
          <p:grpSpPr bwMode="auto">
            <a:xfrm>
              <a:off x="3560" y="1253"/>
              <a:ext cx="765" cy="1285"/>
              <a:chOff x="3703" y="1253"/>
              <a:chExt cx="719" cy="1285"/>
            </a:xfrm>
          </p:grpSpPr>
          <p:sp>
            <p:nvSpPr>
              <p:cNvPr id="71705" name="Line 197"/>
              <p:cNvSpPr>
                <a:spLocks noChangeShapeType="1"/>
              </p:cNvSpPr>
              <p:nvPr/>
            </p:nvSpPr>
            <p:spPr bwMode="auto">
              <a:xfrm>
                <a:off x="4021" y="2523"/>
                <a:ext cx="401" cy="0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pSp>
            <p:nvGrpSpPr>
              <p:cNvPr id="71706" name="Group 198"/>
              <p:cNvGrpSpPr>
                <a:grpSpLocks/>
              </p:cNvGrpSpPr>
              <p:nvPr/>
            </p:nvGrpSpPr>
            <p:grpSpPr bwMode="auto">
              <a:xfrm>
                <a:off x="3703" y="1253"/>
                <a:ext cx="364" cy="1285"/>
                <a:chOff x="3606" y="1298"/>
                <a:chExt cx="364" cy="1285"/>
              </a:xfrm>
            </p:grpSpPr>
            <p:sp>
              <p:nvSpPr>
                <p:cNvPr id="71707" name="Rectangle 199" descr="Light downward diagonal"/>
                <p:cNvSpPr>
                  <a:spLocks noChangeArrowheads="1"/>
                </p:cNvSpPr>
                <p:nvPr/>
              </p:nvSpPr>
              <p:spPr bwMode="auto">
                <a:xfrm>
                  <a:off x="3651" y="1298"/>
                  <a:ext cx="317" cy="1285"/>
                </a:xfrm>
                <a:prstGeom prst="rect">
                  <a:avLst/>
                </a:prstGeom>
                <a:pattFill prst="ltDnDiag">
                  <a:fgClr>
                    <a:schemeClr val="bg2"/>
                  </a:fgClr>
                  <a:bgClr>
                    <a:srgbClr val="FFFFFF"/>
                  </a:bgClr>
                </a:patt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grpSp>
              <p:nvGrpSpPr>
                <p:cNvPr id="71708" name="Group 200"/>
                <p:cNvGrpSpPr>
                  <a:grpSpLocks/>
                </p:cNvGrpSpPr>
                <p:nvPr/>
              </p:nvGrpSpPr>
              <p:grpSpPr bwMode="auto">
                <a:xfrm>
                  <a:off x="3606" y="1298"/>
                  <a:ext cx="364" cy="1252"/>
                  <a:chOff x="2082" y="1298"/>
                  <a:chExt cx="364" cy="1252"/>
                </a:xfrm>
              </p:grpSpPr>
              <p:sp>
                <p:nvSpPr>
                  <p:cNvPr id="71709" name="Line 2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82" y="1308"/>
                    <a:ext cx="0" cy="1242"/>
                  </a:xfrm>
                  <a:prstGeom prst="line">
                    <a:avLst/>
                  </a:prstGeom>
                  <a:noFill/>
                  <a:ln w="57150">
                    <a:solidFill>
                      <a:srgbClr val="0033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71710" name="Line 2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46" y="1298"/>
                    <a:ext cx="0" cy="1252"/>
                  </a:xfrm>
                  <a:prstGeom prst="line">
                    <a:avLst/>
                  </a:prstGeom>
                  <a:noFill/>
                  <a:ln w="57150">
                    <a:solidFill>
                      <a:srgbClr val="0033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71711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2082" y="1298"/>
                    <a:ext cx="364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33CC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71700" name="Group 204"/>
            <p:cNvGrpSpPr>
              <a:grpSpLocks/>
            </p:cNvGrpSpPr>
            <p:nvPr/>
          </p:nvGrpSpPr>
          <p:grpSpPr bwMode="auto">
            <a:xfrm>
              <a:off x="2116" y="1253"/>
              <a:ext cx="364" cy="1252"/>
              <a:chOff x="2082" y="1298"/>
              <a:chExt cx="364" cy="1252"/>
            </a:xfrm>
          </p:grpSpPr>
          <p:sp>
            <p:nvSpPr>
              <p:cNvPr id="71702" name="Line 205"/>
              <p:cNvSpPr>
                <a:spLocks noChangeShapeType="1"/>
              </p:cNvSpPr>
              <p:nvPr/>
            </p:nvSpPr>
            <p:spPr bwMode="auto">
              <a:xfrm flipV="1">
                <a:off x="2082" y="1308"/>
                <a:ext cx="0" cy="1242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1703" name="Line 206"/>
              <p:cNvSpPr>
                <a:spLocks noChangeShapeType="1"/>
              </p:cNvSpPr>
              <p:nvPr/>
            </p:nvSpPr>
            <p:spPr bwMode="auto">
              <a:xfrm flipV="1">
                <a:off x="2446" y="1298"/>
                <a:ext cx="0" cy="1252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71704" name="Line 207"/>
              <p:cNvSpPr>
                <a:spLocks noChangeShapeType="1"/>
              </p:cNvSpPr>
              <p:nvPr/>
            </p:nvSpPr>
            <p:spPr bwMode="auto">
              <a:xfrm>
                <a:off x="2082" y="1298"/>
                <a:ext cx="364" cy="0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71701" name="Line 208"/>
            <p:cNvSpPr>
              <a:spLocks noChangeShapeType="1"/>
            </p:cNvSpPr>
            <p:nvPr/>
          </p:nvSpPr>
          <p:spPr bwMode="auto">
            <a:xfrm flipV="1">
              <a:off x="2887" y="1685"/>
              <a:ext cx="2" cy="855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graphicFrame>
        <p:nvGraphicFramePr>
          <p:cNvPr id="71690" name="Object 73"/>
          <p:cNvGraphicFramePr>
            <a:graphicFrameLocks noChangeAspect="1"/>
          </p:cNvGraphicFramePr>
          <p:nvPr/>
        </p:nvGraphicFramePr>
        <p:xfrm>
          <a:off x="5456238" y="115889"/>
          <a:ext cx="830262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431613" imgH="241195" progId="Equation.3">
                  <p:embed/>
                </p:oleObj>
              </mc:Choice>
              <mc:Fallback>
                <p:oleObj name="Equation" r:id="rId4" imgW="431613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238" y="115889"/>
                        <a:ext cx="830262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1" name="Object 73"/>
          <p:cNvGraphicFramePr>
            <a:graphicFrameLocks noChangeAspect="1"/>
          </p:cNvGraphicFramePr>
          <p:nvPr/>
        </p:nvGraphicFramePr>
        <p:xfrm>
          <a:off x="6638926" y="173039"/>
          <a:ext cx="8540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6" imgW="444307" imgH="241195" progId="Equation.3">
                  <p:embed/>
                </p:oleObj>
              </mc:Choice>
              <mc:Fallback>
                <p:oleObj name="Equation" r:id="rId6" imgW="44430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926" y="173039"/>
                        <a:ext cx="854075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2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703638" y="2211388"/>
            <a:ext cx="4121150" cy="2730500"/>
            <a:chOff x="1576388" y="2399283"/>
            <a:chExt cx="5156200" cy="4126061"/>
          </a:xfrm>
        </p:grpSpPr>
        <p:pic>
          <p:nvPicPr>
            <p:cNvPr id="110615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613" y="2399283"/>
              <a:ext cx="4879975" cy="110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16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788" y="3701777"/>
              <a:ext cx="5003800" cy="10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17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988" y="4869160"/>
              <a:ext cx="4981575" cy="776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18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388" y="5869707"/>
              <a:ext cx="5156200" cy="65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0595" name="TextBox 1"/>
          <p:cNvSpPr txBox="1">
            <a:spLocks noChangeArrowheads="1"/>
          </p:cNvSpPr>
          <p:nvPr/>
        </p:nvSpPr>
        <p:spPr bwMode="auto">
          <a:xfrm>
            <a:off x="3792539" y="188913"/>
            <a:ext cx="410368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3600">
                <a:solidFill>
                  <a:srgbClr val="0070C0"/>
                </a:solidFill>
                <a:latin typeface="Comic Sans MS" panose="030F0702030302020204" pitchFamily="66" charset="0"/>
              </a:rPr>
              <a:t> electron systems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2800">
                <a:solidFill>
                  <a:srgbClr val="008000"/>
                </a:solidFill>
                <a:latin typeface="Comic Sans MS" panose="030F0702030302020204" pitchFamily="66" charset="0"/>
              </a:rPr>
              <a:t>wire coupled to leads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he-IL" sz="2000">
                <a:solidFill>
                  <a:srgbClr val="0070C0"/>
                </a:solidFill>
                <a:latin typeface="Comic Sans MS" panose="030F0702030302020204" pitchFamily="66" charset="0"/>
              </a:rPr>
              <a:t>       </a:t>
            </a:r>
            <a:r>
              <a:rPr lang="en-US" altLang="he-IL" sz="2400">
                <a:solidFill>
                  <a:srgbClr val="FF0000"/>
                </a:solidFill>
                <a:latin typeface="Comic Sans MS" panose="030F0702030302020204" pitchFamily="66" charset="0"/>
              </a:rPr>
              <a:t>tight-binding model</a:t>
            </a:r>
            <a:endParaRPr lang="he-IL" altLang="he-IL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0596" name="Group 3"/>
          <p:cNvGrpSpPr>
            <a:grpSpLocks/>
          </p:cNvGrpSpPr>
          <p:nvPr/>
        </p:nvGrpSpPr>
        <p:grpSpPr bwMode="auto">
          <a:xfrm>
            <a:off x="2025650" y="1744664"/>
            <a:ext cx="7958138" cy="244475"/>
            <a:chOff x="501008" y="1888653"/>
            <a:chExt cx="7959424" cy="244476"/>
          </a:xfrm>
        </p:grpSpPr>
        <p:grpSp>
          <p:nvGrpSpPr>
            <p:cNvPr id="110599" name="Group 8"/>
            <p:cNvGrpSpPr>
              <a:grpSpLocks/>
            </p:cNvGrpSpPr>
            <p:nvPr/>
          </p:nvGrpSpPr>
          <p:grpSpPr bwMode="auto">
            <a:xfrm>
              <a:off x="2376489" y="1888653"/>
              <a:ext cx="4208462" cy="244476"/>
              <a:chOff x="2380507" y="4388505"/>
              <a:chExt cx="4208049" cy="24461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380167" y="4509224"/>
                <a:ext cx="4208729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715150" y="4401212"/>
                <a:ext cx="0" cy="21602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210482" y="4401212"/>
                <a:ext cx="0" cy="21602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548641" y="4401212"/>
                <a:ext cx="0" cy="21602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545654" y="4396447"/>
                <a:ext cx="0" cy="21602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977293" y="4413920"/>
                <a:ext cx="0" cy="21602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969543" y="4396447"/>
                <a:ext cx="0" cy="21602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602996" y="4417096"/>
                <a:ext cx="0" cy="21602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399595" y="4396447"/>
                <a:ext cx="0" cy="21602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461700" y="4417096"/>
                <a:ext cx="0" cy="21602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915188" y="4388505"/>
                <a:ext cx="0" cy="21602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133255" y="4396447"/>
                <a:ext cx="0" cy="21602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814147" y="4407566"/>
                <a:ext cx="0" cy="21602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Straight Connector 2"/>
            <p:cNvCxnSpPr/>
            <p:nvPr/>
          </p:nvCxnSpPr>
          <p:spPr>
            <a:xfrm>
              <a:off x="6585291" y="2009303"/>
              <a:ext cx="1875141" cy="0"/>
            </a:xfrm>
            <a:prstGeom prst="line">
              <a:avLst/>
            </a:prstGeom>
            <a:ln w="571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01008" y="2009303"/>
              <a:ext cx="1875141" cy="0"/>
            </a:xfrm>
            <a:prstGeom prst="line">
              <a:avLst/>
            </a:prstGeom>
            <a:ln w="571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4224339" y="1196975"/>
            <a:ext cx="3311525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432175" y="5168901"/>
            <a:ext cx="5189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4000">
                <a:solidFill>
                  <a:srgbClr val="FF0000"/>
                </a:solidFill>
                <a:latin typeface="Comic Sans MS" panose="030F0702030302020204" pitchFamily="66" charset="0"/>
              </a:rPr>
              <a:t>ordinary and hidden</a:t>
            </a:r>
            <a:endParaRPr lang="he-IL" altLang="he-IL" sz="4000"/>
          </a:p>
        </p:txBody>
      </p:sp>
    </p:spTree>
    <p:extLst>
      <p:ext uri="{BB962C8B-B14F-4D97-AF65-F5344CB8AC3E}">
        <p14:creationId xmlns:p14="http://schemas.microsoft.com/office/powerpoint/2010/main" val="154816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2927350" y="765176"/>
          <a:ext cx="6121400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3" imgW="1727200" imgH="457200" progId="Equation.3">
                  <p:embed/>
                </p:oleObj>
              </mc:Choice>
              <mc:Fallback>
                <p:oleObj name="Equation" r:id="rId3" imgW="1727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765176"/>
                        <a:ext cx="6121400" cy="170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19" name="Object 1"/>
          <p:cNvGraphicFramePr>
            <a:graphicFrameLocks noChangeAspect="1"/>
          </p:cNvGraphicFramePr>
          <p:nvPr/>
        </p:nvGraphicFramePr>
        <p:xfrm>
          <a:off x="3114676" y="3133726"/>
          <a:ext cx="5573713" cy="190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5" imgW="1637589" imgH="533169" progId="Equation.3">
                  <p:embed/>
                </p:oleObj>
              </mc:Choice>
              <mc:Fallback>
                <p:oleObj name="Equation" r:id="rId5" imgW="1637589" imgH="5331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6" y="3133726"/>
                        <a:ext cx="5573713" cy="1903413"/>
                      </a:xfrm>
                      <a:prstGeom prst="rect">
                        <a:avLst/>
                      </a:prstGeom>
                      <a:solidFill>
                        <a:srgbClr val="FF66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45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Object 35"/>
          <p:cNvGraphicFramePr>
            <a:graphicFrameLocks noChangeAspect="1"/>
          </p:cNvGraphicFramePr>
          <p:nvPr/>
        </p:nvGraphicFramePr>
        <p:xfrm>
          <a:off x="3503613" y="908051"/>
          <a:ext cx="250666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3" imgW="1269449" imgH="291973" progId="Equation.3">
                  <p:embed/>
                </p:oleObj>
              </mc:Choice>
              <mc:Fallback>
                <p:oleObj name="Equation" r:id="rId3" imgW="1269449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908051"/>
                        <a:ext cx="2506662" cy="576263"/>
                      </a:xfrm>
                      <a:prstGeom prst="rect">
                        <a:avLst/>
                      </a:prstGeom>
                      <a:solidFill>
                        <a:srgbClr val="00CC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6" name="Rectangle 1"/>
          <p:cNvSpPr>
            <a:spLocks noChangeArrowheads="1"/>
          </p:cNvSpPr>
          <p:nvPr/>
        </p:nvSpPr>
        <p:spPr bwMode="auto">
          <a:xfrm>
            <a:off x="3179763" y="4572000"/>
            <a:ext cx="500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1800">
                <a:solidFill>
                  <a:srgbClr val="0202C2"/>
                </a:solidFill>
                <a:latin typeface="cmr10" panose="020B0500000000000000" pitchFamily="34" charset="0"/>
              </a:rPr>
              <a:t>7.2. A random polynomial with a simple answer</a:t>
            </a:r>
            <a:endParaRPr lang="he-IL" altLang="he-IL" sz="1800">
              <a:solidFill>
                <a:srgbClr val="0202C2"/>
              </a:solidFill>
            </a:endParaRPr>
          </a:p>
        </p:txBody>
      </p:sp>
      <p:grpSp>
        <p:nvGrpSpPr>
          <p:cNvPr id="41997" name="Group 5"/>
          <p:cNvGrpSpPr>
            <a:grpSpLocks/>
          </p:cNvGrpSpPr>
          <p:nvPr/>
        </p:nvGrpSpPr>
        <p:grpSpPr bwMode="auto">
          <a:xfrm>
            <a:off x="1847851" y="3357563"/>
            <a:ext cx="8424863" cy="1090612"/>
            <a:chOff x="395536" y="4138840"/>
            <a:chExt cx="8424936" cy="1090360"/>
          </a:xfrm>
        </p:grpSpPr>
        <p:sp>
          <p:nvSpPr>
            <p:cNvPr id="112656" name="Rectangle 2"/>
            <p:cNvSpPr>
              <a:spLocks noChangeArrowheads="1"/>
            </p:cNvSpPr>
            <p:nvPr/>
          </p:nvSpPr>
          <p:spPr bwMode="auto">
            <a:xfrm>
              <a:off x="1348507" y="4138840"/>
              <a:ext cx="67692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he-IL" sz="1400"/>
                <a:t>   BULLETIN OF THE AMERICAN MATHEMATICAL SOCIETY  </a:t>
              </a:r>
              <a:r>
                <a:rPr lang="en-US" altLang="he-IL" sz="1400" b="1"/>
                <a:t>32</a:t>
              </a:r>
              <a:r>
                <a:rPr lang="en-US" altLang="he-IL" sz="1400"/>
                <a:t>, 1995, p. 1 - 37</a:t>
              </a:r>
              <a:endParaRPr lang="he-IL" altLang="he-IL" sz="1400"/>
            </a:p>
          </p:txBody>
        </p:sp>
        <p:sp>
          <p:nvSpPr>
            <p:cNvPr id="112657" name="Rectangle 3"/>
            <p:cNvSpPr>
              <a:spLocks noChangeArrowheads="1"/>
            </p:cNvSpPr>
            <p:nvPr/>
          </p:nvSpPr>
          <p:spPr bwMode="auto">
            <a:xfrm>
              <a:off x="2447188" y="4509120"/>
              <a:ext cx="34932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i-FI" altLang="he-IL" sz="1400" i="1"/>
                <a:t>ALAN EDELMAN  AND  ERIC KOSTLAN</a:t>
              </a:r>
              <a:endParaRPr lang="he-IL" altLang="he-IL" sz="1400" i="1"/>
            </a:p>
          </p:txBody>
        </p:sp>
        <p:sp>
          <p:nvSpPr>
            <p:cNvPr id="112658" name="Rectangle 4"/>
            <p:cNvSpPr>
              <a:spLocks noChangeArrowheads="1"/>
            </p:cNvSpPr>
            <p:nvPr/>
          </p:nvSpPr>
          <p:spPr bwMode="auto">
            <a:xfrm>
              <a:off x="395536" y="4859868"/>
              <a:ext cx="84249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he-IL" sz="1800" b="1">
                  <a:solidFill>
                    <a:srgbClr val="FF0000"/>
                  </a:solidFill>
                  <a:latin typeface="cmbx10" panose="020B0500000000000000" pitchFamily="34" charset="0"/>
                </a:rPr>
                <a:t>HOW MANY ZEROS OF A RANDOM POLYNOMIAL ARE REAL?</a:t>
              </a:r>
              <a:endParaRPr lang="he-IL" altLang="he-IL" sz="180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12645" name="Object 1"/>
          <p:cNvGraphicFramePr>
            <a:graphicFrameLocks noChangeAspect="1"/>
          </p:cNvGraphicFramePr>
          <p:nvPr/>
        </p:nvGraphicFramePr>
        <p:xfrm>
          <a:off x="7104064" y="754063"/>
          <a:ext cx="17049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5" imgW="863225" imgH="444307" progId="Equation.3">
                  <p:embed/>
                </p:oleObj>
              </mc:Choice>
              <mc:Fallback>
                <p:oleObj name="Equation" r:id="rId5" imgW="863225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4" y="754063"/>
                        <a:ext cx="1704975" cy="874712"/>
                      </a:xfrm>
                      <a:prstGeom prst="rect">
                        <a:avLst/>
                      </a:prstGeom>
                      <a:solidFill>
                        <a:srgbClr val="00CC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216275" y="5175250"/>
            <a:ext cx="5799138" cy="1265238"/>
            <a:chOff x="1479392" y="2636912"/>
            <a:chExt cx="5798512" cy="1263774"/>
          </a:xfrm>
        </p:grpSpPr>
        <p:pic>
          <p:nvPicPr>
            <p:cNvPr id="112654" name="Picture 3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9392" y="2636912"/>
              <a:ext cx="3216879" cy="1263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55" name="Picture 3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852936"/>
              <a:ext cx="2201848" cy="64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144838" y="2151064"/>
            <a:ext cx="5688012" cy="917575"/>
            <a:chOff x="2123728" y="1556792"/>
            <a:chExt cx="5688632" cy="917575"/>
          </a:xfrm>
        </p:grpSpPr>
        <p:grpSp>
          <p:nvGrpSpPr>
            <p:cNvPr id="112650" name="Group 2"/>
            <p:cNvGrpSpPr>
              <a:grpSpLocks/>
            </p:cNvGrpSpPr>
            <p:nvPr/>
          </p:nvGrpSpPr>
          <p:grpSpPr bwMode="auto">
            <a:xfrm>
              <a:off x="2123728" y="1556792"/>
              <a:ext cx="3348037" cy="917575"/>
              <a:chOff x="719907" y="2780928"/>
              <a:chExt cx="3348037" cy="917575"/>
            </a:xfrm>
          </p:grpSpPr>
          <p:sp>
            <p:nvSpPr>
              <p:cNvPr id="112652" name="Rounded Rectangle 10"/>
              <p:cNvSpPr>
                <a:spLocks noChangeArrowheads="1"/>
              </p:cNvSpPr>
              <p:nvPr/>
            </p:nvSpPr>
            <p:spPr bwMode="auto">
              <a:xfrm>
                <a:off x="719907" y="2780928"/>
                <a:ext cx="3348037" cy="917575"/>
              </a:xfrm>
              <a:prstGeom prst="roundRect">
                <a:avLst>
                  <a:gd name="adj" fmla="val 16667"/>
                </a:avLst>
              </a:prstGeom>
              <a:noFill/>
              <a:ln w="571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graphicFrame>
            <p:nvGraphicFramePr>
              <p:cNvPr id="112653" name="Object 39"/>
              <p:cNvGraphicFramePr>
                <a:graphicFrameLocks noChangeAspect="1"/>
              </p:cNvGraphicFramePr>
              <p:nvPr/>
            </p:nvGraphicFramePr>
            <p:xfrm>
              <a:off x="937742" y="2957686"/>
              <a:ext cx="2914650" cy="631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96" name="Equation" r:id="rId9" imgW="1333500" imgH="292100" progId="Equation.3">
                      <p:embed/>
                    </p:oleObj>
                  </mc:Choice>
                  <mc:Fallback>
                    <p:oleObj name="Equation" r:id="rId9" imgW="1333500" imgH="2921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7742" y="2957686"/>
                            <a:ext cx="2914650" cy="631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12651" name="Object 5"/>
            <p:cNvGraphicFramePr>
              <a:graphicFrameLocks noChangeAspect="1"/>
            </p:cNvGraphicFramePr>
            <p:nvPr/>
          </p:nvGraphicFramePr>
          <p:xfrm>
            <a:off x="5672410" y="1700808"/>
            <a:ext cx="2139950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7" name="Equation" r:id="rId11" imgW="787400" imgH="228600" progId="Equation.3">
                    <p:embed/>
                  </p:oleObj>
                </mc:Choice>
                <mc:Fallback>
                  <p:oleObj name="Equation" r:id="rId11" imgW="787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2410" y="1700808"/>
                          <a:ext cx="2139950" cy="620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648" name="Rectangle 4"/>
          <p:cNvSpPr>
            <a:spLocks noChangeArrowheads="1"/>
          </p:cNvSpPr>
          <p:nvPr/>
        </p:nvSpPr>
        <p:spPr bwMode="auto">
          <a:xfrm>
            <a:off x="2071688" y="188914"/>
            <a:ext cx="8424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2800" b="1">
                <a:solidFill>
                  <a:srgbClr val="FF0000"/>
                </a:solidFill>
                <a:latin typeface="cmbx10" panose="020B0500000000000000" pitchFamily="34" charset="0"/>
              </a:rPr>
              <a:t>analytical calculations, weak scattering</a:t>
            </a:r>
            <a:endParaRPr lang="he-IL" altLang="he-IL" sz="2800">
              <a:solidFill>
                <a:srgbClr val="FF0000"/>
              </a:solidFill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6600826" y="4572001"/>
            <a:ext cx="790575" cy="44132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</p:spTree>
    <p:extLst>
      <p:ext uri="{BB962C8B-B14F-4D97-AF65-F5344CB8AC3E}">
        <p14:creationId xmlns:p14="http://schemas.microsoft.com/office/powerpoint/2010/main" val="65493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6" grpId="0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8"/>
          <p:cNvGraphicFramePr>
            <a:graphicFrameLocks noChangeAspect="1"/>
          </p:cNvGraphicFramePr>
          <p:nvPr/>
        </p:nvGraphicFramePr>
        <p:xfrm>
          <a:off x="4405314" y="3500439"/>
          <a:ext cx="3748087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3" imgW="1384300" imgH="508000" progId="Equation.3">
                  <p:embed/>
                </p:oleObj>
              </mc:Choice>
              <mc:Fallback>
                <p:oleObj name="Equation" r:id="rId3" imgW="1384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4" y="3500439"/>
                        <a:ext cx="3748087" cy="1368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113463" y="1125539"/>
            <a:ext cx="1135062" cy="1062037"/>
          </a:xfrm>
          <a:prstGeom prst="ellipse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endParaRPr lang="en-US" altLang="he-IL" sz="1800"/>
          </a:p>
        </p:txBody>
      </p:sp>
      <p:graphicFrame>
        <p:nvGraphicFramePr>
          <p:cNvPr id="113668" name="Object 29"/>
          <p:cNvGraphicFramePr>
            <a:graphicFrameLocks noChangeAspect="1"/>
          </p:cNvGraphicFramePr>
          <p:nvPr/>
        </p:nvGraphicFramePr>
        <p:xfrm>
          <a:off x="4956176" y="1125538"/>
          <a:ext cx="31972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5" imgW="1409088" imgH="444307" progId="Equation.3">
                  <p:embed/>
                </p:oleObj>
              </mc:Choice>
              <mc:Fallback>
                <p:oleObj name="Equation" r:id="rId5" imgW="1409088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76" y="1125538"/>
                        <a:ext cx="31972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560639" y="1916114"/>
            <a:ext cx="3552825" cy="1120775"/>
            <a:chOff x="1036638" y="1916513"/>
            <a:chExt cx="3552873" cy="1120375"/>
          </a:xfrm>
        </p:grpSpPr>
        <p:cxnSp>
          <p:nvCxnSpPr>
            <p:cNvPr id="3" name="Straight Arrow Connector 2"/>
            <p:cNvCxnSpPr/>
            <p:nvPr/>
          </p:nvCxnSpPr>
          <p:spPr>
            <a:xfrm flipH="1">
              <a:off x="2124090" y="1916513"/>
              <a:ext cx="2465421" cy="50464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3672" name="Object 3"/>
            <p:cNvGraphicFramePr>
              <a:graphicFrameLocks noChangeAspect="1"/>
            </p:cNvGraphicFramePr>
            <p:nvPr/>
          </p:nvGraphicFramePr>
          <p:xfrm>
            <a:off x="1036638" y="2452522"/>
            <a:ext cx="1936749" cy="584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8" name="Equation" r:id="rId7" imgW="927100" imgH="279400" progId="Equation.3">
                    <p:embed/>
                  </p:oleObj>
                </mc:Choice>
                <mc:Fallback>
                  <p:oleObj name="Equation" r:id="rId7" imgW="9271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6638" y="2452522"/>
                          <a:ext cx="1936749" cy="584366"/>
                        </a:xfrm>
                        <a:prstGeom prst="rect">
                          <a:avLst/>
                        </a:prstGeom>
                        <a:solidFill>
                          <a:srgbClr val="66FF3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16726" y="3446464"/>
            <a:ext cx="13366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</p:spTree>
    <p:extLst>
      <p:ext uri="{BB962C8B-B14F-4D97-AF65-F5344CB8AC3E}">
        <p14:creationId xmlns:p14="http://schemas.microsoft.com/office/powerpoint/2010/main" val="361208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graphene-lattice-onSubstrate-3D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-100013"/>
            <a:ext cx="9144000" cy="692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735638" y="2349500"/>
            <a:ext cx="1008062" cy="1079500"/>
            <a:chOff x="2653" y="1480"/>
            <a:chExt cx="635" cy="680"/>
          </a:xfrm>
        </p:grpSpPr>
        <p:sp>
          <p:nvSpPr>
            <p:cNvPr id="114703" name="Oval 17"/>
            <p:cNvSpPr>
              <a:spLocks noChangeArrowheads="1"/>
            </p:cNvSpPr>
            <p:nvPr/>
          </p:nvSpPr>
          <p:spPr bwMode="auto">
            <a:xfrm>
              <a:off x="3152" y="2024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he-IL" sz="1800"/>
            </a:p>
          </p:txBody>
        </p:sp>
        <p:sp>
          <p:nvSpPr>
            <p:cNvPr id="114704" name="Oval 19"/>
            <p:cNvSpPr>
              <a:spLocks noChangeArrowheads="1"/>
            </p:cNvSpPr>
            <p:nvPr/>
          </p:nvSpPr>
          <p:spPr bwMode="auto">
            <a:xfrm>
              <a:off x="2653" y="1752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he-IL" sz="1800"/>
            </a:p>
          </p:txBody>
        </p:sp>
        <p:sp>
          <p:nvSpPr>
            <p:cNvPr id="114705" name="Oval 20"/>
            <p:cNvSpPr>
              <a:spLocks noChangeArrowheads="1"/>
            </p:cNvSpPr>
            <p:nvPr/>
          </p:nvSpPr>
          <p:spPr bwMode="auto">
            <a:xfrm>
              <a:off x="3107" y="1480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he-IL" sz="1800"/>
            </a:p>
          </p:txBody>
        </p:sp>
      </p:grp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3360739" y="4159250"/>
            <a:ext cx="5976937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he-IL" sz="3600" b="1">
                <a:solidFill>
                  <a:srgbClr val="FF3300"/>
                </a:solidFill>
                <a:latin typeface="Comic Sans MS" panose="030F0702030302020204" pitchFamily="66" charset="0"/>
              </a:rPr>
              <a:t>four valent electrons</a:t>
            </a:r>
            <a:r>
              <a:rPr lang="en-US" altLang="he-IL" sz="1800">
                <a:latin typeface="Comic Sans MS" panose="030F0702030302020204" pitchFamily="66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he-IL" sz="4400" b="1">
                <a:solidFill>
                  <a:schemeClr val="bg1"/>
                </a:solidFill>
                <a:latin typeface="Comic Sans MS" panose="030F0702030302020204" pitchFamily="66" charset="0"/>
              </a:rPr>
              <a:t>3+1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6240463" y="1844676"/>
            <a:ext cx="1008062" cy="1152525"/>
            <a:chOff x="2971" y="1162"/>
            <a:chExt cx="635" cy="726"/>
          </a:xfrm>
        </p:grpSpPr>
        <p:sp>
          <p:nvSpPr>
            <p:cNvPr id="114700" name="Oval 16"/>
            <p:cNvSpPr>
              <a:spLocks noChangeArrowheads="1"/>
            </p:cNvSpPr>
            <p:nvPr/>
          </p:nvSpPr>
          <p:spPr bwMode="auto">
            <a:xfrm>
              <a:off x="2971" y="175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he-IL" sz="1800"/>
            </a:p>
          </p:txBody>
        </p:sp>
        <p:sp>
          <p:nvSpPr>
            <p:cNvPr id="114701" name="Oval 31"/>
            <p:cNvSpPr>
              <a:spLocks noChangeArrowheads="1"/>
            </p:cNvSpPr>
            <p:nvPr/>
          </p:nvSpPr>
          <p:spPr bwMode="auto">
            <a:xfrm>
              <a:off x="2971" y="116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he-IL" sz="1800"/>
            </a:p>
          </p:txBody>
        </p:sp>
        <p:sp>
          <p:nvSpPr>
            <p:cNvPr id="114702" name="Oval 32"/>
            <p:cNvSpPr>
              <a:spLocks noChangeArrowheads="1"/>
            </p:cNvSpPr>
            <p:nvPr/>
          </p:nvSpPr>
          <p:spPr bwMode="auto">
            <a:xfrm>
              <a:off x="3470" y="148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he-IL" sz="1800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311901" y="2133600"/>
            <a:ext cx="720725" cy="719138"/>
            <a:chOff x="3016" y="1344"/>
            <a:chExt cx="454" cy="453"/>
          </a:xfrm>
        </p:grpSpPr>
        <p:sp>
          <p:nvSpPr>
            <p:cNvPr id="114697" name="Line 34"/>
            <p:cNvSpPr>
              <a:spLocks noChangeShapeType="1"/>
            </p:cNvSpPr>
            <p:nvPr/>
          </p:nvSpPr>
          <p:spPr bwMode="auto">
            <a:xfrm flipV="1">
              <a:off x="3061" y="1570"/>
              <a:ext cx="91" cy="2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14698" name="Line 36"/>
            <p:cNvSpPr>
              <a:spLocks noChangeShapeType="1"/>
            </p:cNvSpPr>
            <p:nvPr/>
          </p:nvSpPr>
          <p:spPr bwMode="auto">
            <a:xfrm>
              <a:off x="3243" y="1525"/>
              <a:ext cx="22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14699" name="Line 37"/>
            <p:cNvSpPr>
              <a:spLocks noChangeShapeType="1"/>
            </p:cNvSpPr>
            <p:nvPr/>
          </p:nvSpPr>
          <p:spPr bwMode="auto">
            <a:xfrm rot="7775197" flipV="1">
              <a:off x="3084" y="1276"/>
              <a:ext cx="91" cy="22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49191" name="Text Box 39"/>
          <p:cNvSpPr txBox="1">
            <a:spLocks noChangeArrowheads="1"/>
          </p:cNvSpPr>
          <p:nvPr/>
        </p:nvSpPr>
        <p:spPr bwMode="auto">
          <a:xfrm>
            <a:off x="3432176" y="5805489"/>
            <a:ext cx="51847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b="1">
                <a:solidFill>
                  <a:schemeClr val="bg1"/>
                </a:solidFill>
                <a:latin typeface="Comic Sans MS" panose="030F0702030302020204" pitchFamily="66" charset="0"/>
              </a:rPr>
              <a:t>tight-binding Hamiltonian</a:t>
            </a:r>
          </a:p>
        </p:txBody>
      </p:sp>
      <p:sp>
        <p:nvSpPr>
          <p:cNvPr id="114696" name="TextBox 4"/>
          <p:cNvSpPr txBox="1">
            <a:spLocks noChangeArrowheads="1"/>
          </p:cNvSpPr>
          <p:nvPr/>
        </p:nvSpPr>
        <p:spPr bwMode="auto">
          <a:xfrm>
            <a:off x="2208214" y="188914"/>
            <a:ext cx="777557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he-IL" sz="4000">
                <a:solidFill>
                  <a:schemeClr val="bg1"/>
                </a:solidFill>
                <a:latin typeface="Baskerville Old Face" panose="02020602080505020303" pitchFamily="18" charset="0"/>
              </a:rPr>
              <a:t>Localization of electrons in disordered graphene super-lattices</a:t>
            </a:r>
            <a:endParaRPr lang="he-IL" altLang="he-IL" sz="400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0" grpId="0"/>
      <p:bldP spid="4919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1" name="Text Box 45"/>
          <p:cNvSpPr txBox="1">
            <a:spLocks noChangeArrowheads="1"/>
          </p:cNvSpPr>
          <p:nvPr/>
        </p:nvSpPr>
        <p:spPr bwMode="auto">
          <a:xfrm>
            <a:off x="2063751" y="5373689"/>
            <a:ext cx="8569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>
                <a:solidFill>
                  <a:srgbClr val="FF0000"/>
                </a:solidFill>
              </a:rPr>
              <a:t>Dirac points</a:t>
            </a:r>
            <a:r>
              <a:rPr lang="en-US" altLang="he-IL"/>
              <a:t> </a:t>
            </a:r>
            <a:r>
              <a:rPr lang="en-US" altLang="he-IL">
                <a:solidFill>
                  <a:schemeClr val="folHlink"/>
                </a:solidFill>
              </a:rPr>
              <a:t>– point-like transparency zones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432175" y="476251"/>
            <a:ext cx="6948488" cy="4987925"/>
            <a:chOff x="1202" y="300"/>
            <a:chExt cx="4377" cy="3142"/>
          </a:xfrm>
        </p:grpSpPr>
        <p:grpSp>
          <p:nvGrpSpPr>
            <p:cNvPr id="115723" name="Group 48"/>
            <p:cNvGrpSpPr>
              <a:grpSpLocks/>
            </p:cNvGrpSpPr>
            <p:nvPr/>
          </p:nvGrpSpPr>
          <p:grpSpPr bwMode="auto">
            <a:xfrm>
              <a:off x="1202" y="300"/>
              <a:ext cx="4377" cy="3142"/>
              <a:chOff x="1202" y="300"/>
              <a:chExt cx="4377" cy="3142"/>
            </a:xfrm>
          </p:grpSpPr>
          <p:grpSp>
            <p:nvGrpSpPr>
              <p:cNvPr id="115726" name="Group 44"/>
              <p:cNvGrpSpPr>
                <a:grpSpLocks/>
              </p:cNvGrpSpPr>
              <p:nvPr/>
            </p:nvGrpSpPr>
            <p:grpSpPr bwMode="auto">
              <a:xfrm>
                <a:off x="1202" y="300"/>
                <a:ext cx="4377" cy="3142"/>
                <a:chOff x="1202" y="300"/>
                <a:chExt cx="4377" cy="3142"/>
              </a:xfrm>
            </p:grpSpPr>
            <p:grpSp>
              <p:nvGrpSpPr>
                <p:cNvPr id="115728" name="Group 42"/>
                <p:cNvGrpSpPr>
                  <a:grpSpLocks/>
                </p:cNvGrpSpPr>
                <p:nvPr/>
              </p:nvGrpSpPr>
              <p:grpSpPr bwMode="auto">
                <a:xfrm>
                  <a:off x="1202" y="300"/>
                  <a:ext cx="4377" cy="3142"/>
                  <a:chOff x="1202" y="300"/>
                  <a:chExt cx="4377" cy="3142"/>
                </a:xfrm>
              </p:grpSpPr>
              <p:grpSp>
                <p:nvGrpSpPr>
                  <p:cNvPr id="115730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1202" y="346"/>
                    <a:ext cx="4377" cy="3096"/>
                    <a:chOff x="0" y="-29"/>
                    <a:chExt cx="5760" cy="4247"/>
                  </a:xfrm>
                </p:grpSpPr>
                <p:grpSp>
                  <p:nvGrpSpPr>
                    <p:cNvPr id="115732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-29"/>
                      <a:ext cx="5760" cy="4247"/>
                      <a:chOff x="0" y="-46"/>
                      <a:chExt cx="5760" cy="4247"/>
                    </a:xfrm>
                  </p:grpSpPr>
                  <p:pic>
                    <p:nvPicPr>
                      <p:cNvPr id="115734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" y="-46"/>
                        <a:ext cx="5602" cy="4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115735" name="Rectangle 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3657"/>
                        <a:ext cx="4468" cy="5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he-IL" sz="1800"/>
                      </a:p>
                    </p:txBody>
                  </p:sp>
                </p:grpSp>
                <p:sp>
                  <p:nvSpPr>
                    <p:cNvPr id="115733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7" y="3294"/>
                      <a:ext cx="1588" cy="6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he-IL" sz="180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115731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300"/>
                    <a:ext cx="1724" cy="2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he-IL" sz="1800"/>
                  </a:p>
                </p:txBody>
              </p:sp>
            </p:grpSp>
            <p:sp>
              <p:nvSpPr>
                <p:cNvPr id="11572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243" y="2568"/>
                  <a:ext cx="908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he-IL">
                      <a:solidFill>
                        <a:srgbClr val="FF0000"/>
                      </a:solidFill>
                    </a:rPr>
                    <a:t>2004</a:t>
                  </a:r>
                </a:p>
              </p:txBody>
            </p:sp>
          </p:grpSp>
          <p:sp>
            <p:nvSpPr>
              <p:cNvPr id="115727" name="Line 46"/>
              <p:cNvSpPr>
                <a:spLocks noChangeShapeType="1"/>
              </p:cNvSpPr>
              <p:nvPr/>
            </p:nvSpPr>
            <p:spPr bwMode="auto">
              <a:xfrm>
                <a:off x="4150" y="1616"/>
                <a:ext cx="127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115724" name="Rectangle 49"/>
            <p:cNvSpPr>
              <a:spLocks noChangeArrowheads="1"/>
            </p:cNvSpPr>
            <p:nvPr/>
          </p:nvSpPr>
          <p:spPr bwMode="auto">
            <a:xfrm>
              <a:off x="4604" y="482"/>
              <a:ext cx="90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he-IL" sz="1800"/>
            </a:p>
          </p:txBody>
        </p:sp>
        <p:graphicFrame>
          <p:nvGraphicFramePr>
            <p:cNvPr id="115725" name="Object 50"/>
            <p:cNvGraphicFramePr>
              <a:graphicFrameLocks noChangeAspect="1"/>
            </p:cNvGraphicFramePr>
            <p:nvPr/>
          </p:nvGraphicFramePr>
          <p:xfrm>
            <a:off x="4775" y="436"/>
            <a:ext cx="237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6" name="משוואה" r:id="rId4" imgW="177492" imgH="177492" progId="Equation.3">
                    <p:embed/>
                  </p:oleObj>
                </mc:Choice>
                <mc:Fallback>
                  <p:oleObj name="משוואה" r:id="rId4" imgW="177492" imgH="17749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5" y="436"/>
                          <a:ext cx="237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5716" name="Group 2"/>
          <p:cNvGrpSpPr>
            <a:grpSpLocks/>
          </p:cNvGrpSpPr>
          <p:nvPr/>
        </p:nvGrpSpPr>
        <p:grpSpPr bwMode="auto">
          <a:xfrm>
            <a:off x="2027239" y="765176"/>
            <a:ext cx="2124075" cy="3586163"/>
            <a:chOff x="503189" y="764704"/>
            <a:chExt cx="2124595" cy="3587045"/>
          </a:xfrm>
        </p:grpSpPr>
        <p:sp>
          <p:nvSpPr>
            <p:cNvPr id="115717" name="Text Box 26"/>
            <p:cNvSpPr txBox="1">
              <a:spLocks noChangeArrowheads="1"/>
            </p:cNvSpPr>
            <p:nvPr/>
          </p:nvSpPr>
          <p:spPr bwMode="auto">
            <a:xfrm>
              <a:off x="503189" y="3212976"/>
              <a:ext cx="1332334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>
                  <a:solidFill>
                    <a:srgbClr val="FF3300"/>
                  </a:solidFill>
                </a:rPr>
                <a:t>1947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 sz="2400">
                  <a:solidFill>
                    <a:srgbClr val="0202C2"/>
                  </a:solidFill>
                </a:rPr>
                <a:t>Wallace</a:t>
              </a:r>
            </a:p>
          </p:txBody>
        </p:sp>
        <p:sp>
          <p:nvSpPr>
            <p:cNvPr id="115718" name="Rectangle 60"/>
            <p:cNvSpPr>
              <a:spLocks noChangeArrowheads="1"/>
            </p:cNvSpPr>
            <p:nvPr/>
          </p:nvSpPr>
          <p:spPr bwMode="auto">
            <a:xfrm rot="10800000">
              <a:off x="1475829" y="1700808"/>
              <a:ext cx="576263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he-IL" sz="1800"/>
            </a:p>
          </p:txBody>
        </p:sp>
        <p:grpSp>
          <p:nvGrpSpPr>
            <p:cNvPr id="115719" name="Group 61"/>
            <p:cNvGrpSpPr>
              <a:grpSpLocks/>
            </p:cNvGrpSpPr>
            <p:nvPr/>
          </p:nvGrpSpPr>
          <p:grpSpPr bwMode="auto">
            <a:xfrm>
              <a:off x="611560" y="764704"/>
              <a:ext cx="1730375" cy="1511300"/>
              <a:chOff x="385" y="890"/>
              <a:chExt cx="1090" cy="952"/>
            </a:xfrm>
          </p:grpSpPr>
          <p:pic>
            <p:nvPicPr>
              <p:cNvPr id="115721" name="Picture 2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" y="890"/>
                <a:ext cx="1090" cy="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722" name="Rectangle 60"/>
              <p:cNvSpPr>
                <a:spLocks noChangeArrowheads="1"/>
              </p:cNvSpPr>
              <p:nvPr/>
            </p:nvSpPr>
            <p:spPr bwMode="auto">
              <a:xfrm>
                <a:off x="793" y="1615"/>
                <a:ext cx="363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</p:grpSp>
        <p:pic>
          <p:nvPicPr>
            <p:cNvPr id="115720" name="Picture 2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684" y="1916832"/>
              <a:ext cx="1943100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774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D:\Talks&amp;Presentations\Paris &amp; Marseilles 2012\Graphene figures\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412876"/>
            <a:ext cx="4859338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D:\Talks&amp;Presentations\Paris &amp; Marseilles 2012\Graphene figures\Fi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6" y="1484314"/>
            <a:ext cx="475297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0" name="Rectangle 5"/>
          <p:cNvSpPr>
            <a:spLocks noChangeArrowheads="1"/>
          </p:cNvSpPr>
          <p:nvPr/>
        </p:nvSpPr>
        <p:spPr bwMode="auto">
          <a:xfrm>
            <a:off x="4224339" y="1412875"/>
            <a:ext cx="1366837" cy="50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800"/>
          </a:p>
        </p:txBody>
      </p:sp>
      <p:sp>
        <p:nvSpPr>
          <p:cNvPr id="116741" name="TextBox 6"/>
          <p:cNvSpPr txBox="1">
            <a:spLocks noChangeArrowheads="1"/>
          </p:cNvSpPr>
          <p:nvPr/>
        </p:nvSpPr>
        <p:spPr bwMode="auto">
          <a:xfrm>
            <a:off x="3792538" y="1444625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2000" i="1">
                <a:latin typeface="Comic Sans MS" panose="030F0702030302020204" pitchFamily="66" charset="0"/>
              </a:rPr>
              <a:t>W-V</a:t>
            </a:r>
          </a:p>
        </p:txBody>
      </p:sp>
      <p:graphicFrame>
        <p:nvGraphicFramePr>
          <p:cNvPr id="116742" name="Object 2"/>
          <p:cNvGraphicFramePr>
            <a:graphicFrameLocks noChangeAspect="1"/>
          </p:cNvGraphicFramePr>
          <p:nvPr/>
        </p:nvGraphicFramePr>
        <p:xfrm>
          <a:off x="2668589" y="5318125"/>
          <a:ext cx="34686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5" imgW="1574800" imgH="254000" progId="Equation.3">
                  <p:embed/>
                </p:oleObj>
              </mc:Choice>
              <mc:Fallback>
                <p:oleObj name="Equation" r:id="rId5" imgW="1574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9" y="5318125"/>
                        <a:ext cx="346868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205663" y="5373688"/>
          <a:ext cx="25717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7" imgW="1167893" imgH="253890" progId="Equation.3">
                  <p:embed/>
                </p:oleObj>
              </mc:Choice>
              <mc:Fallback>
                <p:oleObj name="Equation" r:id="rId7" imgW="1167893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5663" y="5373688"/>
                        <a:ext cx="25717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9767888" y="1484314"/>
            <a:ext cx="576262" cy="6492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e-IL" sz="180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175500" y="3487738"/>
            <a:ext cx="2376488" cy="1670050"/>
            <a:chOff x="3560" y="2151"/>
            <a:chExt cx="1497" cy="1052"/>
          </a:xfrm>
        </p:grpSpPr>
        <p:grpSp>
          <p:nvGrpSpPr>
            <p:cNvPr id="116756" name="Group 13"/>
            <p:cNvGrpSpPr>
              <a:grpSpLocks/>
            </p:cNvGrpSpPr>
            <p:nvPr/>
          </p:nvGrpSpPr>
          <p:grpSpPr bwMode="auto">
            <a:xfrm>
              <a:off x="3560" y="2151"/>
              <a:ext cx="1497" cy="1052"/>
              <a:chOff x="3560" y="2151"/>
              <a:chExt cx="1497" cy="1052"/>
            </a:xfrm>
          </p:grpSpPr>
          <p:sp>
            <p:nvSpPr>
              <p:cNvPr id="116758" name="Rectangle 10"/>
              <p:cNvSpPr>
                <a:spLocks noChangeArrowheads="1"/>
              </p:cNvSpPr>
              <p:nvPr/>
            </p:nvSpPr>
            <p:spPr bwMode="auto">
              <a:xfrm>
                <a:off x="3560" y="2523"/>
                <a:ext cx="1497" cy="6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he-IL" sz="1800"/>
              </a:p>
            </p:txBody>
          </p:sp>
          <p:sp>
            <p:nvSpPr>
              <p:cNvPr id="116759" name="Oval 11"/>
              <p:cNvSpPr>
                <a:spLocks noChangeArrowheads="1"/>
              </p:cNvSpPr>
              <p:nvPr/>
            </p:nvSpPr>
            <p:spPr bwMode="auto">
              <a:xfrm rot="3653335">
                <a:off x="4228" y="2333"/>
                <a:ext cx="499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he-IL" sz="1800"/>
              </a:p>
            </p:txBody>
          </p:sp>
          <p:sp>
            <p:nvSpPr>
              <p:cNvPr id="116760" name="Oval 12"/>
              <p:cNvSpPr>
                <a:spLocks noChangeArrowheads="1"/>
              </p:cNvSpPr>
              <p:nvPr/>
            </p:nvSpPr>
            <p:spPr bwMode="auto">
              <a:xfrm rot="7395435">
                <a:off x="3923" y="2342"/>
                <a:ext cx="499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he-IL" sz="1800"/>
              </a:p>
            </p:txBody>
          </p:sp>
        </p:grpSp>
        <p:sp>
          <p:nvSpPr>
            <p:cNvPr id="116757" name="Rectangle 14"/>
            <p:cNvSpPr>
              <a:spLocks noChangeArrowheads="1"/>
            </p:cNvSpPr>
            <p:nvPr/>
          </p:nvSpPr>
          <p:spPr bwMode="auto">
            <a:xfrm>
              <a:off x="4241" y="2251"/>
              <a:ext cx="181" cy="2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he-IL" sz="1800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432176" y="2276476"/>
            <a:ext cx="2087563" cy="2392363"/>
            <a:chOff x="1835150" y="2276475"/>
            <a:chExt cx="2087563" cy="2392363"/>
          </a:xfrm>
        </p:grpSpPr>
        <p:sp>
          <p:nvSpPr>
            <p:cNvPr id="116752" name="Text Box 19"/>
            <p:cNvSpPr txBox="1">
              <a:spLocks noChangeArrowheads="1"/>
            </p:cNvSpPr>
            <p:nvPr/>
          </p:nvSpPr>
          <p:spPr bwMode="auto">
            <a:xfrm>
              <a:off x="1835150" y="2276475"/>
              <a:ext cx="2087563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 sz="2800">
                  <a:latin typeface="Comic Sans MS" panose="030F0702030302020204" pitchFamily="66" charset="0"/>
                </a:rPr>
                <a:t>Dirac electrons</a:t>
              </a:r>
              <a:r>
                <a:rPr lang="en-US" altLang="he-IL" sz="1800"/>
                <a:t> </a:t>
              </a:r>
            </a:p>
          </p:txBody>
        </p:sp>
        <p:grpSp>
          <p:nvGrpSpPr>
            <p:cNvPr id="116753" name="Group 23"/>
            <p:cNvGrpSpPr>
              <a:grpSpLocks/>
            </p:cNvGrpSpPr>
            <p:nvPr/>
          </p:nvGrpSpPr>
          <p:grpSpPr bwMode="auto">
            <a:xfrm>
              <a:off x="2268538" y="4149725"/>
              <a:ext cx="1152525" cy="519113"/>
              <a:chOff x="431" y="2387"/>
              <a:chExt cx="726" cy="327"/>
            </a:xfrm>
          </p:grpSpPr>
          <p:sp>
            <p:nvSpPr>
              <p:cNvPr id="116754" name="Rectangle 21"/>
              <p:cNvSpPr>
                <a:spLocks noChangeArrowheads="1"/>
              </p:cNvSpPr>
              <p:nvPr/>
            </p:nvSpPr>
            <p:spPr bwMode="auto">
              <a:xfrm>
                <a:off x="431" y="2432"/>
                <a:ext cx="635" cy="2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he-IL" sz="1800"/>
              </a:p>
            </p:txBody>
          </p:sp>
          <p:sp>
            <p:nvSpPr>
              <p:cNvPr id="116755" name="Text Box 22"/>
              <p:cNvSpPr txBox="1">
                <a:spLocks noChangeArrowheads="1"/>
              </p:cNvSpPr>
              <p:nvPr/>
            </p:nvSpPr>
            <p:spPr bwMode="auto">
              <a:xfrm rot="10800000" flipV="1">
                <a:off x="434" y="2387"/>
                <a:ext cx="72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he-IL" sz="2800" b="1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holes</a:t>
                </a:r>
                <a:r>
                  <a:rPr lang="en-US" altLang="he-IL" sz="1800" b="1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sp>
        <p:nvSpPr>
          <p:cNvPr id="116747" name="TextBox 19"/>
          <p:cNvSpPr txBox="1">
            <a:spLocks noChangeArrowheads="1"/>
          </p:cNvSpPr>
          <p:nvPr/>
        </p:nvSpPr>
        <p:spPr bwMode="auto">
          <a:xfrm>
            <a:off x="3719513" y="333375"/>
            <a:ext cx="43926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5400">
                <a:solidFill>
                  <a:srgbClr val="FF0000"/>
                </a:solidFill>
                <a:latin typeface="Comic Sans MS" panose="030F0702030302020204" pitchFamily="66" charset="0"/>
              </a:rPr>
              <a:t>Dirac point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6600825" y="2420939"/>
            <a:ext cx="3708400" cy="1825625"/>
            <a:chOff x="3198" y="1525"/>
            <a:chExt cx="2336" cy="1150"/>
          </a:xfrm>
        </p:grpSpPr>
        <p:sp>
          <p:nvSpPr>
            <p:cNvPr id="116750" name="Text Box 18"/>
            <p:cNvSpPr txBox="1">
              <a:spLocks noChangeArrowheads="1"/>
            </p:cNvSpPr>
            <p:nvPr/>
          </p:nvSpPr>
          <p:spPr bwMode="auto">
            <a:xfrm>
              <a:off x="3198" y="2387"/>
              <a:ext cx="2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 sz="2400">
                  <a:latin typeface="Comic Sans MS" panose="030F0702030302020204" pitchFamily="66" charset="0"/>
                </a:rPr>
                <a:t>photon</a:t>
              </a:r>
              <a:endParaRPr lang="en-US" altLang="he-IL" sz="1800"/>
            </a:p>
          </p:txBody>
        </p:sp>
        <p:sp>
          <p:nvSpPr>
            <p:cNvPr id="116751" name="Text Box 23"/>
            <p:cNvSpPr txBox="1">
              <a:spLocks noChangeArrowheads="1"/>
            </p:cNvSpPr>
            <p:nvPr/>
          </p:nvSpPr>
          <p:spPr bwMode="auto">
            <a:xfrm>
              <a:off x="3969" y="152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 sz="2400">
                  <a:latin typeface="Comic Sans MS" panose="030F0702030302020204" pitchFamily="66" charset="0"/>
                </a:rPr>
                <a:t>photon</a:t>
              </a:r>
            </a:p>
          </p:txBody>
        </p:sp>
      </p:grp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6564314" y="4124325"/>
            <a:ext cx="4211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2400">
                <a:solidFill>
                  <a:srgbClr val="FF3300"/>
                </a:solidFill>
                <a:latin typeface="Comic Sans MS" panose="030F0702030302020204" pitchFamily="66" charset="0"/>
              </a:rPr>
              <a:t>is its own antiparticle</a:t>
            </a:r>
          </a:p>
        </p:txBody>
      </p:sp>
    </p:spTree>
    <p:extLst>
      <p:ext uri="{BB962C8B-B14F-4D97-AF65-F5344CB8AC3E}">
        <p14:creationId xmlns:p14="http://schemas.microsoft.com/office/powerpoint/2010/main" val="13358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8"/>
          <p:cNvSpPr txBox="1">
            <a:spLocks noChangeArrowheads="1"/>
          </p:cNvSpPr>
          <p:nvPr/>
        </p:nvSpPr>
        <p:spPr bwMode="auto">
          <a:xfrm>
            <a:off x="4511676" y="555625"/>
            <a:ext cx="3167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3600">
                <a:solidFill>
                  <a:srgbClr val="800000"/>
                </a:solidFill>
                <a:latin typeface="Comic Sans MS" panose="030F0702030302020204" pitchFamily="66" charset="0"/>
              </a:rPr>
              <a:t>Klein paradox</a:t>
            </a: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1992313" y="4941889"/>
            <a:ext cx="8604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2000"/>
              <a:t>quantum field theory:</a:t>
            </a:r>
            <a:r>
              <a:rPr lang="en-US" altLang="he-IL" sz="1800"/>
              <a:t> </a:t>
            </a:r>
            <a:r>
              <a:rPr lang="en-US" altLang="he-IL" sz="2000">
                <a:solidFill>
                  <a:srgbClr val="FF3300"/>
                </a:solidFill>
                <a:latin typeface="Comic Sans MS" panose="030F0702030302020204" pitchFamily="66" charset="0"/>
              </a:rPr>
              <a:t>…particle – antiparticle pairs in the potential</a:t>
            </a:r>
          </a:p>
        </p:txBody>
      </p:sp>
      <p:grpSp>
        <p:nvGrpSpPr>
          <p:cNvPr id="117764" name="Group 29"/>
          <p:cNvGrpSpPr>
            <a:grpSpLocks/>
          </p:cNvGrpSpPr>
          <p:nvPr/>
        </p:nvGrpSpPr>
        <p:grpSpPr bwMode="auto">
          <a:xfrm>
            <a:off x="3575051" y="1609726"/>
            <a:ext cx="5159375" cy="2682875"/>
            <a:chOff x="1292" y="436"/>
            <a:chExt cx="3250" cy="1690"/>
          </a:xfrm>
        </p:grpSpPr>
        <p:grpSp>
          <p:nvGrpSpPr>
            <p:cNvPr id="117765" name="Group 27"/>
            <p:cNvGrpSpPr>
              <a:grpSpLocks/>
            </p:cNvGrpSpPr>
            <p:nvPr/>
          </p:nvGrpSpPr>
          <p:grpSpPr bwMode="auto">
            <a:xfrm>
              <a:off x="1292" y="436"/>
              <a:ext cx="3250" cy="1690"/>
              <a:chOff x="1292" y="436"/>
              <a:chExt cx="3250" cy="1690"/>
            </a:xfrm>
          </p:grpSpPr>
          <p:grpSp>
            <p:nvGrpSpPr>
              <p:cNvPr id="117767" name="Group 13"/>
              <p:cNvGrpSpPr>
                <a:grpSpLocks/>
              </p:cNvGrpSpPr>
              <p:nvPr/>
            </p:nvGrpSpPr>
            <p:grpSpPr bwMode="auto">
              <a:xfrm>
                <a:off x="1292" y="482"/>
                <a:ext cx="3250" cy="1644"/>
                <a:chOff x="288" y="1611"/>
                <a:chExt cx="2544" cy="1644"/>
              </a:xfrm>
            </p:grpSpPr>
            <p:grpSp>
              <p:nvGrpSpPr>
                <p:cNvPr id="117771" name="Group 14"/>
                <p:cNvGrpSpPr>
                  <a:grpSpLocks/>
                </p:cNvGrpSpPr>
                <p:nvPr/>
              </p:nvGrpSpPr>
              <p:grpSpPr bwMode="auto">
                <a:xfrm>
                  <a:off x="288" y="1611"/>
                  <a:ext cx="2544" cy="1644"/>
                  <a:chOff x="749" y="1117"/>
                  <a:chExt cx="4490" cy="1633"/>
                </a:xfrm>
              </p:grpSpPr>
              <p:pic>
                <p:nvPicPr>
                  <p:cNvPr id="117773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43" y="1600"/>
                    <a:ext cx="1755" cy="9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777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641" y="1570"/>
                    <a:ext cx="462" cy="27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he-IL" sz="1800"/>
                  </a:p>
                </p:txBody>
              </p:sp>
              <p:sp>
                <p:nvSpPr>
                  <p:cNvPr id="11777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524"/>
                    <a:ext cx="726" cy="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he-IL" sz="1800"/>
                  </a:p>
                </p:txBody>
              </p:sp>
              <p:pic>
                <p:nvPicPr>
                  <p:cNvPr id="117776" name="Picture 18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4" y="1117"/>
                    <a:ext cx="2783" cy="16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777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395" y="1605"/>
                    <a:ext cx="0" cy="109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17778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650" y="2704"/>
                    <a:ext cx="58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17779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49" y="2478"/>
                    <a:ext cx="680" cy="18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he-IL" sz="1800"/>
                  </a:p>
                </p:txBody>
              </p:sp>
              <p:sp>
                <p:nvSpPr>
                  <p:cNvPr id="117780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432"/>
                    <a:ext cx="681" cy="22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he-IL" sz="1800"/>
                  </a:p>
                </p:txBody>
              </p:sp>
            </p:grpSp>
            <p:sp>
              <p:nvSpPr>
                <p:cNvPr id="117772" name="Line 24"/>
                <p:cNvSpPr>
                  <a:spLocks noChangeShapeType="1"/>
                </p:cNvSpPr>
                <p:nvPr/>
              </p:nvSpPr>
              <p:spPr bwMode="auto">
                <a:xfrm>
                  <a:off x="1066" y="2115"/>
                  <a:ext cx="0" cy="10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117768" name="Rectangle 21"/>
              <p:cNvSpPr>
                <a:spLocks noChangeArrowheads="1"/>
              </p:cNvSpPr>
              <p:nvPr/>
            </p:nvSpPr>
            <p:spPr bwMode="auto">
              <a:xfrm>
                <a:off x="3288" y="2024"/>
                <a:ext cx="91" cy="9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17769" name="Line 20"/>
              <p:cNvSpPr>
                <a:spLocks noChangeShapeType="1"/>
              </p:cNvSpPr>
              <p:nvPr/>
            </p:nvSpPr>
            <p:spPr bwMode="auto">
              <a:xfrm>
                <a:off x="3194" y="2069"/>
                <a:ext cx="13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117770" name="Object 26"/>
              <p:cNvGraphicFramePr>
                <a:graphicFrameLocks noChangeAspect="1"/>
              </p:cNvGraphicFramePr>
              <p:nvPr/>
            </p:nvGraphicFramePr>
            <p:xfrm>
              <a:off x="2109" y="436"/>
              <a:ext cx="471" cy="2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84" name="Equation" r:id="rId5" imgW="342751" imgH="203112" progId="Equation.3">
                      <p:embed/>
                    </p:oleObj>
                  </mc:Choice>
                  <mc:Fallback>
                    <p:oleObj name="Equation" r:id="rId5" imgW="342751" imgH="20311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9" y="436"/>
                            <a:ext cx="471" cy="279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7766" name="Rectangle 28"/>
            <p:cNvSpPr>
              <a:spLocks noChangeArrowheads="1"/>
            </p:cNvSpPr>
            <p:nvPr/>
          </p:nvSpPr>
          <p:spPr bwMode="auto">
            <a:xfrm>
              <a:off x="1973" y="845"/>
              <a:ext cx="272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he-IL" sz="1800"/>
            </a:p>
          </p:txBody>
        </p:sp>
      </p:grpSp>
    </p:spTree>
    <p:extLst>
      <p:ext uri="{BB962C8B-B14F-4D97-AF65-F5344CB8AC3E}">
        <p14:creationId xmlns:p14="http://schemas.microsoft.com/office/powerpoint/2010/main" val="10901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SR030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476250"/>
            <a:ext cx="32321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8787" name="Group 3"/>
          <p:cNvGrpSpPr>
            <a:grpSpLocks/>
          </p:cNvGrpSpPr>
          <p:nvPr/>
        </p:nvGrpSpPr>
        <p:grpSpPr bwMode="auto">
          <a:xfrm>
            <a:off x="4872038" y="1125538"/>
            <a:ext cx="2303462" cy="2032000"/>
            <a:chOff x="930" y="1130"/>
            <a:chExt cx="2630" cy="2459"/>
          </a:xfrm>
        </p:grpSpPr>
        <p:sp>
          <p:nvSpPr>
            <p:cNvPr id="118802" name="Rectangle 23"/>
            <p:cNvSpPr>
              <a:spLocks noChangeArrowheads="1"/>
            </p:cNvSpPr>
            <p:nvPr/>
          </p:nvSpPr>
          <p:spPr bwMode="auto">
            <a:xfrm>
              <a:off x="1493" y="2977"/>
              <a:ext cx="149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18803" name="Rectangle 3"/>
            <p:cNvSpPr>
              <a:spLocks noChangeArrowheads="1"/>
            </p:cNvSpPr>
            <p:nvPr/>
          </p:nvSpPr>
          <p:spPr bwMode="auto">
            <a:xfrm rot="5400000">
              <a:off x="2070" y="459"/>
              <a:ext cx="350" cy="2586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18804" name="Rectangle 4"/>
            <p:cNvSpPr>
              <a:spLocks noChangeArrowheads="1"/>
            </p:cNvSpPr>
            <p:nvPr/>
          </p:nvSpPr>
          <p:spPr bwMode="auto">
            <a:xfrm rot="5400000">
              <a:off x="2048" y="1949"/>
              <a:ext cx="350" cy="25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18805" name="Rectangle 5"/>
            <p:cNvSpPr>
              <a:spLocks noChangeArrowheads="1"/>
            </p:cNvSpPr>
            <p:nvPr/>
          </p:nvSpPr>
          <p:spPr bwMode="auto">
            <a:xfrm rot="5400000">
              <a:off x="2092" y="12"/>
              <a:ext cx="350" cy="258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18806" name="Rectangle 6"/>
            <p:cNvSpPr>
              <a:spLocks noChangeArrowheads="1"/>
            </p:cNvSpPr>
            <p:nvPr/>
          </p:nvSpPr>
          <p:spPr bwMode="auto">
            <a:xfrm rot="5400000">
              <a:off x="2070" y="1421"/>
              <a:ext cx="350" cy="258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18807" name="Rectangle 7"/>
            <p:cNvSpPr>
              <a:spLocks noChangeArrowheads="1"/>
            </p:cNvSpPr>
            <p:nvPr/>
          </p:nvSpPr>
          <p:spPr bwMode="auto">
            <a:xfrm rot="5400000">
              <a:off x="2157" y="284"/>
              <a:ext cx="175" cy="2586"/>
            </a:xfrm>
            <a:prstGeom prst="rect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18808" name="Rectangle 8"/>
            <p:cNvSpPr>
              <a:spLocks noChangeArrowheads="1"/>
            </p:cNvSpPr>
            <p:nvPr/>
          </p:nvSpPr>
          <p:spPr bwMode="auto">
            <a:xfrm rot="5400000">
              <a:off x="2151" y="728"/>
              <a:ext cx="188" cy="258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18809" name="Rectangle 9"/>
            <p:cNvSpPr>
              <a:spLocks noChangeArrowheads="1"/>
            </p:cNvSpPr>
            <p:nvPr/>
          </p:nvSpPr>
          <p:spPr bwMode="auto">
            <a:xfrm rot="5400000">
              <a:off x="2157" y="1247"/>
              <a:ext cx="175" cy="258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18810" name="Rectangle 10"/>
            <p:cNvSpPr>
              <a:spLocks noChangeArrowheads="1"/>
            </p:cNvSpPr>
            <p:nvPr/>
          </p:nvSpPr>
          <p:spPr bwMode="auto">
            <a:xfrm rot="5400000">
              <a:off x="2157" y="1684"/>
              <a:ext cx="175" cy="2586"/>
            </a:xfrm>
            <a:prstGeom prst="rect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18811" name="Rectangle 11"/>
            <p:cNvSpPr>
              <a:spLocks noChangeArrowheads="1"/>
            </p:cNvSpPr>
            <p:nvPr/>
          </p:nvSpPr>
          <p:spPr bwMode="auto">
            <a:xfrm rot="5400000">
              <a:off x="2157" y="2209"/>
              <a:ext cx="175" cy="2586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18812" name="Rectangle 12"/>
            <p:cNvSpPr>
              <a:spLocks noChangeArrowheads="1"/>
            </p:cNvSpPr>
            <p:nvPr/>
          </p:nvSpPr>
          <p:spPr bwMode="auto">
            <a:xfrm rot="5400000">
              <a:off x="2071" y="1019"/>
              <a:ext cx="350" cy="25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8788" name="Group 44"/>
          <p:cNvGrpSpPr>
            <a:grpSpLocks/>
          </p:cNvGrpSpPr>
          <p:nvPr/>
        </p:nvGrpSpPr>
        <p:grpSpPr bwMode="auto">
          <a:xfrm>
            <a:off x="3719513" y="4222751"/>
            <a:ext cx="4392612" cy="1990725"/>
            <a:chOff x="1383" y="2660"/>
            <a:chExt cx="2767" cy="1254"/>
          </a:xfrm>
        </p:grpSpPr>
        <p:grpSp>
          <p:nvGrpSpPr>
            <p:cNvPr id="118789" name="Group 16"/>
            <p:cNvGrpSpPr>
              <a:grpSpLocks/>
            </p:cNvGrpSpPr>
            <p:nvPr/>
          </p:nvGrpSpPr>
          <p:grpSpPr bwMode="auto">
            <a:xfrm>
              <a:off x="2155" y="2660"/>
              <a:ext cx="1408" cy="589"/>
              <a:chOff x="2290" y="1630"/>
              <a:chExt cx="1408" cy="575"/>
            </a:xfrm>
          </p:grpSpPr>
          <p:sp>
            <p:nvSpPr>
              <p:cNvPr id="118798" name="Line 17"/>
              <p:cNvSpPr>
                <a:spLocks noChangeShapeType="1"/>
              </p:cNvSpPr>
              <p:nvPr/>
            </p:nvSpPr>
            <p:spPr bwMode="auto">
              <a:xfrm>
                <a:off x="2290" y="1706"/>
                <a:ext cx="714" cy="3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8799" name="Line 18"/>
              <p:cNvSpPr>
                <a:spLocks noChangeShapeType="1"/>
              </p:cNvSpPr>
              <p:nvPr/>
            </p:nvSpPr>
            <p:spPr bwMode="auto">
              <a:xfrm rot="1442537" flipV="1">
                <a:off x="2341" y="1630"/>
                <a:ext cx="630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8800" name="Line 19"/>
              <p:cNvSpPr>
                <a:spLocks noChangeShapeType="1"/>
              </p:cNvSpPr>
              <p:nvPr/>
            </p:nvSpPr>
            <p:spPr bwMode="auto">
              <a:xfrm rot="1454750" flipV="1">
                <a:off x="3038" y="1940"/>
                <a:ext cx="627" cy="2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8801" name="Line 20"/>
              <p:cNvSpPr>
                <a:spLocks noChangeShapeType="1"/>
              </p:cNvSpPr>
              <p:nvPr/>
            </p:nvSpPr>
            <p:spPr bwMode="auto">
              <a:xfrm>
                <a:off x="3004" y="1774"/>
                <a:ext cx="694" cy="2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18790" name="Group 21"/>
            <p:cNvGrpSpPr>
              <a:grpSpLocks/>
            </p:cNvGrpSpPr>
            <p:nvPr/>
          </p:nvGrpSpPr>
          <p:grpSpPr bwMode="auto">
            <a:xfrm>
              <a:off x="2155" y="3339"/>
              <a:ext cx="1408" cy="575"/>
              <a:chOff x="2290" y="1630"/>
              <a:chExt cx="1408" cy="575"/>
            </a:xfrm>
          </p:grpSpPr>
          <p:sp>
            <p:nvSpPr>
              <p:cNvPr id="118794" name="Line 22"/>
              <p:cNvSpPr>
                <a:spLocks noChangeShapeType="1"/>
              </p:cNvSpPr>
              <p:nvPr/>
            </p:nvSpPr>
            <p:spPr bwMode="auto">
              <a:xfrm>
                <a:off x="2290" y="1706"/>
                <a:ext cx="714" cy="3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8795" name="Line 23"/>
              <p:cNvSpPr>
                <a:spLocks noChangeShapeType="1"/>
              </p:cNvSpPr>
              <p:nvPr/>
            </p:nvSpPr>
            <p:spPr bwMode="auto">
              <a:xfrm rot="1442537" flipV="1">
                <a:off x="2341" y="1630"/>
                <a:ext cx="630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8796" name="Line 24"/>
              <p:cNvSpPr>
                <a:spLocks noChangeShapeType="1"/>
              </p:cNvSpPr>
              <p:nvPr/>
            </p:nvSpPr>
            <p:spPr bwMode="auto">
              <a:xfrm rot="1454750" flipV="1">
                <a:off x="3038" y="1940"/>
                <a:ext cx="627" cy="2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18797" name="Line 25"/>
              <p:cNvSpPr>
                <a:spLocks noChangeShapeType="1"/>
              </p:cNvSpPr>
              <p:nvPr/>
            </p:nvSpPr>
            <p:spPr bwMode="auto">
              <a:xfrm>
                <a:off x="3004" y="1774"/>
                <a:ext cx="694" cy="2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aphicFrame>
          <p:nvGraphicFramePr>
            <p:cNvPr id="118791" name="Object 38"/>
            <p:cNvGraphicFramePr>
              <a:graphicFrameLocks noChangeAspect="1"/>
            </p:cNvGraphicFramePr>
            <p:nvPr/>
          </p:nvGraphicFramePr>
          <p:xfrm>
            <a:off x="2744" y="2795"/>
            <a:ext cx="272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8" name="משוואה" r:id="rId4" imgW="139700" imgH="139700" progId="Equation.3">
                    <p:embed/>
                  </p:oleObj>
                </mc:Choice>
                <mc:Fallback>
                  <p:oleObj name="משוואה" r:id="rId4" imgW="139700" imgH="13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4" y="2795"/>
                          <a:ext cx="272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792" name="Text Box 27"/>
            <p:cNvSpPr txBox="1">
              <a:spLocks noChangeArrowheads="1"/>
            </p:cNvSpPr>
            <p:nvPr/>
          </p:nvSpPr>
          <p:spPr bwMode="auto">
            <a:xfrm>
              <a:off x="2744" y="3339"/>
              <a:ext cx="28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_</a:t>
              </a:r>
            </a:p>
          </p:txBody>
        </p:sp>
        <p:pic>
          <p:nvPicPr>
            <p:cNvPr id="118793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3158"/>
              <a:ext cx="2767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13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6"/>
          <p:cNvSpPr txBox="1">
            <a:spLocks noChangeArrowheads="1"/>
          </p:cNvSpPr>
          <p:nvPr/>
        </p:nvSpPr>
        <p:spPr bwMode="auto">
          <a:xfrm>
            <a:off x="2566989" y="461964"/>
            <a:ext cx="727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2800">
                <a:solidFill>
                  <a:srgbClr val="008000"/>
                </a:solidFill>
                <a:latin typeface="Comic Sans MS" panose="030F0702030302020204" pitchFamily="66" charset="0"/>
              </a:rPr>
              <a:t>Randomly layered graphene super-lattice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239964" y="3908425"/>
            <a:ext cx="7964487" cy="914400"/>
            <a:chOff x="744852" y="3700474"/>
            <a:chExt cx="7964995" cy="914400"/>
          </a:xfrm>
        </p:grpSpPr>
        <p:sp>
          <p:nvSpPr>
            <p:cNvPr id="119836" name="Rectangle 30"/>
            <p:cNvSpPr>
              <a:spLocks noChangeArrowheads="1"/>
            </p:cNvSpPr>
            <p:nvPr/>
          </p:nvSpPr>
          <p:spPr bwMode="auto">
            <a:xfrm>
              <a:off x="744852" y="3700474"/>
              <a:ext cx="7786742" cy="9144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he-IL" sz="1800"/>
            </a:p>
          </p:txBody>
        </p:sp>
        <p:sp>
          <p:nvSpPr>
            <p:cNvPr id="119837" name="TextBox 31"/>
            <p:cNvSpPr txBox="1">
              <a:spLocks noChangeArrowheads="1"/>
            </p:cNvSpPr>
            <p:nvPr/>
          </p:nvSpPr>
          <p:spPr bwMode="auto">
            <a:xfrm>
              <a:off x="923105" y="3783877"/>
              <a:ext cx="7786742" cy="83099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he-IL" sz="2400"/>
                <a:t>no  localization in 1-d random graphene super-lattice, </a:t>
              </a:r>
              <a:r>
                <a:rPr lang="en-US" altLang="he-IL" sz="2400">
                  <a:latin typeface="Comic Sans MS" panose="030F0702030302020204" pitchFamily="66" charset="0"/>
                </a:rPr>
                <a:t>no matter how strong the disorder is</a:t>
              </a:r>
              <a:r>
                <a:rPr lang="en-US" altLang="he-IL" sz="2000"/>
                <a:t> </a:t>
              </a:r>
              <a:endParaRPr lang="en-US" altLang="he-IL" sz="2400"/>
            </a:p>
          </p:txBody>
        </p:sp>
      </p:grpSp>
      <p:grpSp>
        <p:nvGrpSpPr>
          <p:cNvPr id="119812" name="Group 39"/>
          <p:cNvGrpSpPr>
            <a:grpSpLocks/>
          </p:cNvGrpSpPr>
          <p:nvPr/>
        </p:nvGrpSpPr>
        <p:grpSpPr bwMode="auto">
          <a:xfrm>
            <a:off x="4583114" y="1795464"/>
            <a:ext cx="2701925" cy="1489075"/>
            <a:chOff x="2078" y="1537"/>
            <a:chExt cx="1702" cy="938"/>
          </a:xfrm>
        </p:grpSpPr>
        <p:grpSp>
          <p:nvGrpSpPr>
            <p:cNvPr id="119820" name="Group 9"/>
            <p:cNvGrpSpPr>
              <a:grpSpLocks/>
            </p:cNvGrpSpPr>
            <p:nvPr/>
          </p:nvGrpSpPr>
          <p:grpSpPr bwMode="auto">
            <a:xfrm rot="5400000">
              <a:off x="2460" y="1155"/>
              <a:ext cx="938" cy="1702"/>
              <a:chOff x="1343" y="1776"/>
              <a:chExt cx="3072" cy="1087"/>
            </a:xfrm>
          </p:grpSpPr>
          <p:sp>
            <p:nvSpPr>
              <p:cNvPr id="119822" name="Rectangle 10"/>
              <p:cNvSpPr>
                <a:spLocks noChangeArrowheads="1"/>
              </p:cNvSpPr>
              <p:nvPr/>
            </p:nvSpPr>
            <p:spPr bwMode="auto">
              <a:xfrm rot="5400000">
                <a:off x="2861" y="322"/>
                <a:ext cx="99" cy="300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19823" name="Rectangle 11"/>
              <p:cNvSpPr>
                <a:spLocks noChangeArrowheads="1"/>
              </p:cNvSpPr>
              <p:nvPr/>
            </p:nvSpPr>
            <p:spPr bwMode="auto">
              <a:xfrm rot="5400000">
                <a:off x="2878" y="768"/>
                <a:ext cx="66" cy="300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19824" name="Rectangle 12"/>
              <p:cNvSpPr>
                <a:spLocks noChangeArrowheads="1"/>
              </p:cNvSpPr>
              <p:nvPr/>
            </p:nvSpPr>
            <p:spPr bwMode="auto">
              <a:xfrm rot="5400000">
                <a:off x="2861" y="587"/>
                <a:ext cx="99" cy="300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19825" name="Rectangle 13"/>
              <p:cNvSpPr>
                <a:spLocks noChangeArrowheads="1"/>
              </p:cNvSpPr>
              <p:nvPr/>
            </p:nvSpPr>
            <p:spPr bwMode="auto">
              <a:xfrm rot="5400000">
                <a:off x="2861" y="1050"/>
                <a:ext cx="99" cy="300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19826" name="Rectangle 14"/>
              <p:cNvSpPr>
                <a:spLocks noChangeArrowheads="1"/>
              </p:cNvSpPr>
              <p:nvPr/>
            </p:nvSpPr>
            <p:spPr bwMode="auto">
              <a:xfrm rot="5400000">
                <a:off x="2861" y="884"/>
                <a:ext cx="100" cy="300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19827" name="Rectangle 15"/>
              <p:cNvSpPr>
                <a:spLocks noChangeArrowheads="1"/>
              </p:cNvSpPr>
              <p:nvPr/>
            </p:nvSpPr>
            <p:spPr bwMode="auto">
              <a:xfrm rot="5400000">
                <a:off x="2861" y="421"/>
                <a:ext cx="99" cy="300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19828" name="Rectangle 16"/>
              <p:cNvSpPr>
                <a:spLocks noChangeArrowheads="1"/>
              </p:cNvSpPr>
              <p:nvPr/>
            </p:nvSpPr>
            <p:spPr bwMode="auto">
              <a:xfrm rot="5400000">
                <a:off x="2829" y="323"/>
                <a:ext cx="99" cy="307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19829" name="Rectangle 17"/>
              <p:cNvSpPr>
                <a:spLocks noChangeArrowheads="1"/>
              </p:cNvSpPr>
              <p:nvPr/>
            </p:nvSpPr>
            <p:spPr bwMode="auto">
              <a:xfrm rot="5400000">
                <a:off x="2845" y="472"/>
                <a:ext cx="67" cy="307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19830" name="Rectangle 18"/>
              <p:cNvSpPr>
                <a:spLocks noChangeArrowheads="1"/>
              </p:cNvSpPr>
              <p:nvPr/>
            </p:nvSpPr>
            <p:spPr bwMode="auto">
              <a:xfrm rot="5400000">
                <a:off x="2862" y="786"/>
                <a:ext cx="33" cy="307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19831" name="Rectangle 19"/>
              <p:cNvSpPr>
                <a:spLocks noChangeArrowheads="1"/>
              </p:cNvSpPr>
              <p:nvPr/>
            </p:nvSpPr>
            <p:spPr bwMode="auto">
              <a:xfrm rot="5400000">
                <a:off x="2829" y="654"/>
                <a:ext cx="99" cy="307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19832" name="Rectangle 20"/>
              <p:cNvSpPr>
                <a:spLocks noChangeArrowheads="1"/>
              </p:cNvSpPr>
              <p:nvPr/>
            </p:nvSpPr>
            <p:spPr bwMode="auto">
              <a:xfrm rot="5400000">
                <a:off x="2829" y="919"/>
                <a:ext cx="99" cy="307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19833" name="Rectangle 21"/>
              <p:cNvSpPr>
                <a:spLocks noChangeArrowheads="1"/>
              </p:cNvSpPr>
              <p:nvPr/>
            </p:nvSpPr>
            <p:spPr bwMode="auto">
              <a:xfrm rot="5400000">
                <a:off x="2829" y="1264"/>
                <a:ext cx="99" cy="307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19834" name="Rectangle 22"/>
              <p:cNvSpPr>
                <a:spLocks noChangeArrowheads="1"/>
              </p:cNvSpPr>
              <p:nvPr/>
            </p:nvSpPr>
            <p:spPr bwMode="auto">
              <a:xfrm rot="5400000">
                <a:off x="2813" y="1261"/>
                <a:ext cx="132" cy="307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19835" name="Rectangle 23"/>
              <p:cNvSpPr>
                <a:spLocks noChangeArrowheads="1"/>
              </p:cNvSpPr>
              <p:nvPr/>
            </p:nvSpPr>
            <p:spPr bwMode="auto">
              <a:xfrm rot="5400000">
                <a:off x="2878" y="1233"/>
                <a:ext cx="65" cy="300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</p:grpSp>
        <p:graphicFrame>
          <p:nvGraphicFramePr>
            <p:cNvPr id="119821" name="Object 32"/>
            <p:cNvGraphicFramePr>
              <a:graphicFrameLocks noChangeAspect="1"/>
            </p:cNvGraphicFramePr>
            <p:nvPr/>
          </p:nvGraphicFramePr>
          <p:xfrm>
            <a:off x="2699" y="1752"/>
            <a:ext cx="540" cy="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6" name="Equation" r:id="rId3" imgW="330057" imgH="203112" progId="Equation.3">
                    <p:embed/>
                  </p:oleObj>
                </mc:Choice>
                <mc:Fallback>
                  <p:oleObj name="Equation" r:id="rId3" imgW="33005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9" y="1752"/>
                          <a:ext cx="540" cy="5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840038" y="1965325"/>
            <a:ext cx="7359650" cy="787400"/>
            <a:chOff x="1187624" y="1965412"/>
            <a:chExt cx="7360332" cy="787528"/>
          </a:xfrm>
        </p:grpSpPr>
        <p:grpSp>
          <p:nvGrpSpPr>
            <p:cNvPr id="119814" name="Group 35"/>
            <p:cNvGrpSpPr>
              <a:grpSpLocks/>
            </p:cNvGrpSpPr>
            <p:nvPr/>
          </p:nvGrpSpPr>
          <p:grpSpPr bwMode="auto">
            <a:xfrm>
              <a:off x="1187624" y="1965412"/>
              <a:ext cx="6172200" cy="590550"/>
              <a:chOff x="1557328" y="2428868"/>
              <a:chExt cx="6172206" cy="590550"/>
            </a:xfrm>
          </p:grpSpPr>
          <p:grpSp>
            <p:nvGrpSpPr>
              <p:cNvPr id="119816" name="Group 32"/>
              <p:cNvGrpSpPr>
                <a:grpSpLocks/>
              </p:cNvGrpSpPr>
              <p:nvPr/>
            </p:nvGrpSpPr>
            <p:grpSpPr bwMode="auto">
              <a:xfrm>
                <a:off x="1557328" y="3000372"/>
                <a:ext cx="6172206" cy="0"/>
                <a:chOff x="1557328" y="3000372"/>
                <a:chExt cx="6172206" cy="0"/>
              </a:xfrm>
            </p:grpSpPr>
            <p:sp>
              <p:nvSpPr>
                <p:cNvPr id="119818" name="Line 24"/>
                <p:cNvSpPr>
                  <a:spLocks noChangeShapeType="1"/>
                </p:cNvSpPr>
                <p:nvPr/>
              </p:nvSpPr>
              <p:spPr bwMode="auto">
                <a:xfrm>
                  <a:off x="1557328" y="3000372"/>
                  <a:ext cx="17287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19819" name="Line 24"/>
                <p:cNvSpPr>
                  <a:spLocks noChangeShapeType="1"/>
                </p:cNvSpPr>
                <p:nvPr/>
              </p:nvSpPr>
              <p:spPr bwMode="auto">
                <a:xfrm>
                  <a:off x="6000760" y="3000372"/>
                  <a:ext cx="172877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graphicFrame>
            <p:nvGraphicFramePr>
              <p:cNvPr id="119817" name="Object 33"/>
              <p:cNvGraphicFramePr>
                <a:graphicFrameLocks noChangeAspect="1"/>
              </p:cNvGraphicFramePr>
              <p:nvPr/>
            </p:nvGraphicFramePr>
            <p:xfrm>
              <a:off x="2143108" y="2428868"/>
              <a:ext cx="311150" cy="590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37" name="Equation" r:id="rId5" imgW="114151" imgH="215619" progId="Equation.3">
                      <p:embed/>
                    </p:oleObj>
                  </mc:Choice>
                  <mc:Fallback>
                    <p:oleObj name="Equation" r:id="rId5" imgW="114151" imgH="21561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43108" y="2428868"/>
                            <a:ext cx="311150" cy="5905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19815" name="Object 2"/>
            <p:cNvGraphicFramePr>
              <a:graphicFrameLocks noChangeAspect="1"/>
            </p:cNvGraphicFramePr>
            <p:nvPr/>
          </p:nvGraphicFramePr>
          <p:xfrm>
            <a:off x="7359824" y="2320892"/>
            <a:ext cx="1188132" cy="432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8" name="Equation" r:id="rId7" imgW="558558" imgH="203112" progId="Equation.3">
                    <p:embed/>
                  </p:oleObj>
                </mc:Choice>
                <mc:Fallback>
                  <p:oleObj name="Equation" r:id="rId7" imgW="558558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9824" y="2320892"/>
                          <a:ext cx="1188132" cy="4320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9135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113"/>
          <p:cNvGrpSpPr>
            <a:grpSpLocks/>
          </p:cNvGrpSpPr>
          <p:nvPr/>
        </p:nvGrpSpPr>
        <p:grpSpPr bwMode="auto">
          <a:xfrm>
            <a:off x="1978026" y="476251"/>
            <a:ext cx="8748713" cy="2043113"/>
            <a:chOff x="1156" y="224"/>
            <a:chExt cx="4037" cy="1287"/>
          </a:xfrm>
        </p:grpSpPr>
        <p:sp>
          <p:nvSpPr>
            <p:cNvPr id="72723" name="Line 73"/>
            <p:cNvSpPr>
              <a:spLocks noChangeShapeType="1"/>
            </p:cNvSpPr>
            <p:nvPr/>
          </p:nvSpPr>
          <p:spPr bwMode="auto">
            <a:xfrm flipH="1" flipV="1">
              <a:off x="3415" y="593"/>
              <a:ext cx="9" cy="901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72724" name="Line 74"/>
            <p:cNvSpPr>
              <a:spLocks noChangeShapeType="1"/>
            </p:cNvSpPr>
            <p:nvPr/>
          </p:nvSpPr>
          <p:spPr bwMode="auto">
            <a:xfrm>
              <a:off x="2336" y="1494"/>
              <a:ext cx="607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72725" name="Line 75"/>
            <p:cNvSpPr>
              <a:spLocks noChangeShapeType="1"/>
            </p:cNvSpPr>
            <p:nvPr/>
          </p:nvSpPr>
          <p:spPr bwMode="auto">
            <a:xfrm>
              <a:off x="2941" y="587"/>
              <a:ext cx="481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72726" name="Line 76"/>
            <p:cNvSpPr>
              <a:spLocks noChangeShapeType="1"/>
            </p:cNvSpPr>
            <p:nvPr/>
          </p:nvSpPr>
          <p:spPr bwMode="auto">
            <a:xfrm>
              <a:off x="3424" y="1480"/>
              <a:ext cx="590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72727" name="Line 77"/>
            <p:cNvSpPr>
              <a:spLocks noChangeShapeType="1"/>
            </p:cNvSpPr>
            <p:nvPr/>
          </p:nvSpPr>
          <p:spPr bwMode="auto">
            <a:xfrm>
              <a:off x="1156" y="1494"/>
              <a:ext cx="608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72728" name="Rectangle 78" descr="Light downward diagonal"/>
            <p:cNvSpPr>
              <a:spLocks noChangeArrowheads="1"/>
            </p:cNvSpPr>
            <p:nvPr/>
          </p:nvSpPr>
          <p:spPr bwMode="auto">
            <a:xfrm>
              <a:off x="1774" y="224"/>
              <a:ext cx="540" cy="1270"/>
            </a:xfrm>
            <a:prstGeom prst="rect">
              <a:avLst/>
            </a:prstGeom>
            <a:pattFill prst="ltDnDiag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729" name="Rectangle 79" descr="Light downward diagonal"/>
            <p:cNvSpPr>
              <a:spLocks noChangeArrowheads="1"/>
            </p:cNvSpPr>
            <p:nvPr/>
          </p:nvSpPr>
          <p:spPr bwMode="auto">
            <a:xfrm>
              <a:off x="2940" y="593"/>
              <a:ext cx="456" cy="901"/>
            </a:xfrm>
            <a:prstGeom prst="rect">
              <a:avLst/>
            </a:prstGeom>
            <a:pattFill prst="ltDnDiag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730" name="Line 81"/>
            <p:cNvSpPr>
              <a:spLocks noChangeShapeType="1"/>
            </p:cNvSpPr>
            <p:nvPr/>
          </p:nvSpPr>
          <p:spPr bwMode="auto">
            <a:xfrm>
              <a:off x="4546" y="1494"/>
              <a:ext cx="647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72731" name="Rectangle 83" descr="Light downward diagonal"/>
            <p:cNvSpPr>
              <a:spLocks noChangeArrowheads="1"/>
            </p:cNvSpPr>
            <p:nvPr/>
          </p:nvSpPr>
          <p:spPr bwMode="auto">
            <a:xfrm>
              <a:off x="4059" y="224"/>
              <a:ext cx="558" cy="1270"/>
            </a:xfrm>
            <a:prstGeom prst="rect">
              <a:avLst/>
            </a:prstGeom>
            <a:pattFill prst="ltDnDiag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732" name="Line 85"/>
            <p:cNvSpPr>
              <a:spLocks noChangeShapeType="1"/>
            </p:cNvSpPr>
            <p:nvPr/>
          </p:nvSpPr>
          <p:spPr bwMode="auto">
            <a:xfrm flipV="1">
              <a:off x="4034" y="234"/>
              <a:ext cx="0" cy="1242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72733" name="Line 86"/>
            <p:cNvSpPr>
              <a:spLocks noChangeShapeType="1"/>
            </p:cNvSpPr>
            <p:nvPr/>
          </p:nvSpPr>
          <p:spPr bwMode="auto">
            <a:xfrm flipV="1">
              <a:off x="4621" y="224"/>
              <a:ext cx="0" cy="1252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72734" name="Line 87"/>
            <p:cNvSpPr>
              <a:spLocks noChangeShapeType="1"/>
            </p:cNvSpPr>
            <p:nvPr/>
          </p:nvSpPr>
          <p:spPr bwMode="auto">
            <a:xfrm>
              <a:off x="4034" y="224"/>
              <a:ext cx="587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72735" name="Line 89"/>
            <p:cNvSpPr>
              <a:spLocks noChangeShapeType="1"/>
            </p:cNvSpPr>
            <p:nvPr/>
          </p:nvSpPr>
          <p:spPr bwMode="auto">
            <a:xfrm flipV="1">
              <a:off x="1774" y="234"/>
              <a:ext cx="0" cy="1242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72736" name="Line 90"/>
            <p:cNvSpPr>
              <a:spLocks noChangeShapeType="1"/>
            </p:cNvSpPr>
            <p:nvPr/>
          </p:nvSpPr>
          <p:spPr bwMode="auto">
            <a:xfrm flipV="1">
              <a:off x="2326" y="224"/>
              <a:ext cx="0" cy="1252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72737" name="Line 91"/>
            <p:cNvSpPr>
              <a:spLocks noChangeShapeType="1"/>
            </p:cNvSpPr>
            <p:nvPr/>
          </p:nvSpPr>
          <p:spPr bwMode="auto">
            <a:xfrm>
              <a:off x="1774" y="224"/>
              <a:ext cx="552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72738" name="Line 92"/>
            <p:cNvSpPr>
              <a:spLocks noChangeShapeType="1"/>
            </p:cNvSpPr>
            <p:nvPr/>
          </p:nvSpPr>
          <p:spPr bwMode="auto">
            <a:xfrm flipH="1" flipV="1">
              <a:off x="2934" y="593"/>
              <a:ext cx="9" cy="918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72707" name="Group 129"/>
          <p:cNvGrpSpPr>
            <a:grpSpLocks/>
          </p:cNvGrpSpPr>
          <p:nvPr/>
        </p:nvGrpSpPr>
        <p:grpSpPr bwMode="auto">
          <a:xfrm>
            <a:off x="3673476" y="1355726"/>
            <a:ext cx="5395913" cy="911225"/>
            <a:chOff x="1311" y="720"/>
            <a:chExt cx="3399" cy="574"/>
          </a:xfrm>
        </p:grpSpPr>
        <p:graphicFrame>
          <p:nvGraphicFramePr>
            <p:cNvPr id="72720" name="Object 126"/>
            <p:cNvGraphicFramePr>
              <a:graphicFrameLocks noChangeAspect="1"/>
            </p:cNvGraphicFramePr>
            <p:nvPr/>
          </p:nvGraphicFramePr>
          <p:xfrm>
            <a:off x="1311" y="860"/>
            <a:ext cx="269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" name="Equation" r:id="rId3" imgW="139579" imgH="164957" progId="Equation.3">
                    <p:embed/>
                  </p:oleObj>
                </mc:Choice>
                <mc:Fallback>
                  <p:oleObj name="Equation" r:id="rId3" imgW="139579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1" y="860"/>
                          <a:ext cx="269" cy="317"/>
                        </a:xfrm>
                        <a:prstGeom prst="rect">
                          <a:avLst/>
                        </a:prstGeom>
                        <a:solidFill>
                          <a:srgbClr val="FF66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721" name="Object 127"/>
            <p:cNvGraphicFramePr>
              <a:graphicFrameLocks noChangeAspect="1"/>
            </p:cNvGraphicFramePr>
            <p:nvPr/>
          </p:nvGraphicFramePr>
          <p:xfrm>
            <a:off x="4441" y="860"/>
            <a:ext cx="269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" name="Equation" r:id="rId5" imgW="139579" imgH="164957" progId="Equation.3">
                    <p:embed/>
                  </p:oleObj>
                </mc:Choice>
                <mc:Fallback>
                  <p:oleObj name="Equation" r:id="rId5" imgW="139579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1" y="860"/>
                          <a:ext cx="269" cy="317"/>
                        </a:xfrm>
                        <a:prstGeom prst="rect">
                          <a:avLst/>
                        </a:prstGeom>
                        <a:solidFill>
                          <a:srgbClr val="FF66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722" name="Object 128"/>
            <p:cNvGraphicFramePr>
              <a:graphicFrameLocks noChangeAspect="1"/>
            </p:cNvGraphicFramePr>
            <p:nvPr/>
          </p:nvGraphicFramePr>
          <p:xfrm>
            <a:off x="2787" y="720"/>
            <a:ext cx="415" cy="5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" name="Equation" r:id="rId7" imgW="165028" imgH="228501" progId="Equation.3">
                    <p:embed/>
                  </p:oleObj>
                </mc:Choice>
                <mc:Fallback>
                  <p:oleObj name="Equation" r:id="rId7" imgW="165028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7" y="720"/>
                          <a:ext cx="415" cy="574"/>
                        </a:xfrm>
                        <a:prstGeom prst="rect">
                          <a:avLst/>
                        </a:prstGeom>
                        <a:solidFill>
                          <a:srgbClr val="CCCC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2708" name="Object 68"/>
          <p:cNvGraphicFramePr>
            <a:graphicFrameLocks noChangeAspect="1"/>
          </p:cNvGraphicFramePr>
          <p:nvPr/>
        </p:nvGraphicFramePr>
        <p:xfrm>
          <a:off x="4895850" y="957263"/>
          <a:ext cx="55245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9" imgW="177569" imgH="215619" progId="Equation.3">
                  <p:embed/>
                </p:oleObj>
              </mc:Choice>
              <mc:Fallback>
                <p:oleObj name="Equation" r:id="rId9" imgW="17756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957263"/>
                        <a:ext cx="55245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69"/>
          <p:cNvGraphicFramePr>
            <a:graphicFrameLocks noChangeAspect="1"/>
          </p:cNvGraphicFramePr>
          <p:nvPr/>
        </p:nvGraphicFramePr>
        <p:xfrm>
          <a:off x="7227889" y="981076"/>
          <a:ext cx="592137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11" imgW="190335" imgH="215713" progId="Equation.3">
                  <p:embed/>
                </p:oleObj>
              </mc:Choice>
              <mc:Fallback>
                <p:oleObj name="Equation" r:id="rId11" imgW="190335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7889" y="981076"/>
                        <a:ext cx="592137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978026" y="2852739"/>
            <a:ext cx="8385175" cy="2492375"/>
            <a:chOff x="454025" y="2852738"/>
            <a:chExt cx="8385175" cy="2492375"/>
          </a:xfrm>
        </p:grpSpPr>
        <p:graphicFrame>
          <p:nvGraphicFramePr>
            <p:cNvPr id="72717" name="Object 125"/>
            <p:cNvGraphicFramePr>
              <a:graphicFrameLocks noChangeAspect="1"/>
            </p:cNvGraphicFramePr>
            <p:nvPr/>
          </p:nvGraphicFramePr>
          <p:xfrm>
            <a:off x="454025" y="2852738"/>
            <a:ext cx="8385175" cy="1439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3" name="Equation" r:id="rId13" imgW="2717800" imgH="393700" progId="Equation.3">
                    <p:embed/>
                  </p:oleObj>
                </mc:Choice>
                <mc:Fallback>
                  <p:oleObj name="Equation" r:id="rId13" imgW="27178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025" y="2852738"/>
                          <a:ext cx="8385175" cy="1439862"/>
                        </a:xfrm>
                        <a:prstGeom prst="rect">
                          <a:avLst/>
                        </a:prstGeom>
                        <a:solidFill>
                          <a:srgbClr val="CCE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718" name="Object 81"/>
            <p:cNvGraphicFramePr>
              <a:graphicFrameLocks noChangeAspect="1"/>
            </p:cNvGraphicFramePr>
            <p:nvPr/>
          </p:nvGraphicFramePr>
          <p:xfrm>
            <a:off x="2484438" y="4635500"/>
            <a:ext cx="3324225" cy="709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Equation" r:id="rId15" imgW="1129810" imgH="241195" progId="Equation.3">
                    <p:embed/>
                  </p:oleObj>
                </mc:Choice>
                <mc:Fallback>
                  <p:oleObj name="Equation" r:id="rId15" imgW="1129810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4438" y="4635500"/>
                          <a:ext cx="3324225" cy="709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719" name="Object 97"/>
            <p:cNvGraphicFramePr>
              <a:graphicFrameLocks noChangeAspect="1"/>
            </p:cNvGraphicFramePr>
            <p:nvPr/>
          </p:nvGraphicFramePr>
          <p:xfrm>
            <a:off x="5399088" y="4724400"/>
            <a:ext cx="2027237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" name="Equation" r:id="rId17" imgW="774364" imgH="203112" progId="Equation.3">
                    <p:embed/>
                  </p:oleObj>
                </mc:Choice>
                <mc:Fallback>
                  <p:oleObj name="Equation" r:id="rId17" imgW="774364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9088" y="4724400"/>
                          <a:ext cx="2027237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9" name="Group 20"/>
          <p:cNvGrpSpPr>
            <a:grpSpLocks/>
          </p:cNvGrpSpPr>
          <p:nvPr/>
        </p:nvGrpSpPr>
        <p:grpSpPr bwMode="auto">
          <a:xfrm>
            <a:off x="2424114" y="4868864"/>
            <a:ext cx="7343775" cy="1296987"/>
            <a:chOff x="431" y="1570"/>
            <a:chExt cx="4626" cy="817"/>
          </a:xfrm>
        </p:grpSpPr>
        <p:grpSp>
          <p:nvGrpSpPr>
            <p:cNvPr id="72713" name="Group 17"/>
            <p:cNvGrpSpPr>
              <a:grpSpLocks/>
            </p:cNvGrpSpPr>
            <p:nvPr/>
          </p:nvGrpSpPr>
          <p:grpSpPr bwMode="auto">
            <a:xfrm>
              <a:off x="981" y="1897"/>
              <a:ext cx="3895" cy="445"/>
              <a:chOff x="981" y="1897"/>
              <a:chExt cx="3895" cy="445"/>
            </a:xfrm>
          </p:grpSpPr>
          <p:graphicFrame>
            <p:nvGraphicFramePr>
              <p:cNvPr id="72715" name="Object 8"/>
              <p:cNvGraphicFramePr>
                <a:graphicFrameLocks noChangeAspect="1"/>
              </p:cNvGraphicFramePr>
              <p:nvPr/>
            </p:nvGraphicFramePr>
            <p:xfrm>
              <a:off x="981" y="1897"/>
              <a:ext cx="1030" cy="4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6" name="Equation" r:id="rId19" imgW="469696" imgH="203112" progId="Equation.3">
                      <p:embed/>
                    </p:oleObj>
                  </mc:Choice>
                  <mc:Fallback>
                    <p:oleObj name="Equation" r:id="rId19" imgW="469696" imgH="20311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81" y="1897"/>
                            <a:ext cx="1030" cy="445"/>
                          </a:xfrm>
                          <a:prstGeom prst="rect">
                            <a:avLst/>
                          </a:prstGeom>
                          <a:solidFill>
                            <a:srgbClr val="FF6699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716" name="Text Box 9"/>
              <p:cNvSpPr txBox="1">
                <a:spLocks noChangeArrowheads="1"/>
              </p:cNvSpPr>
              <p:nvPr/>
            </p:nvSpPr>
            <p:spPr bwMode="auto">
              <a:xfrm>
                <a:off x="2381" y="1931"/>
                <a:ext cx="2495" cy="3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coupling vs. loss</a:t>
                </a:r>
              </a:p>
            </p:txBody>
          </p:sp>
        </p:grpSp>
        <p:sp>
          <p:nvSpPr>
            <p:cNvPr id="72714" name="Rectangle 19"/>
            <p:cNvSpPr>
              <a:spLocks noChangeArrowheads="1"/>
            </p:cNvSpPr>
            <p:nvPr/>
          </p:nvSpPr>
          <p:spPr bwMode="auto">
            <a:xfrm>
              <a:off x="431" y="1570"/>
              <a:ext cx="4626" cy="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319963" y="4508500"/>
            <a:ext cx="1655762" cy="649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70455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4" name="Object 5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משוואה" r:id="rId3" imgW="114151" imgH="215619" progId="Equation.3">
                  <p:embed/>
                </p:oleObj>
              </mc:Choice>
              <mc:Fallback>
                <p:oleObj name="משוואה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5" name="Object 6"/>
          <p:cNvGraphicFramePr>
            <a:graphicFrameLocks noChangeAspect="1"/>
          </p:cNvGraphicFramePr>
          <p:nvPr/>
        </p:nvGraphicFramePr>
        <p:xfrm>
          <a:off x="4151314" y="260351"/>
          <a:ext cx="3787775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משוואה" r:id="rId5" imgW="1180588" imgH="393529" progId="Equation.3">
                  <p:embed/>
                </p:oleObj>
              </mc:Choice>
              <mc:Fallback>
                <p:oleObj name="משוואה" r:id="rId5" imgW="118058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4" y="260351"/>
                        <a:ext cx="3787775" cy="12620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6" name="Text Box 24"/>
          <p:cNvSpPr txBox="1">
            <a:spLocks noChangeArrowheads="1"/>
          </p:cNvSpPr>
          <p:nvPr/>
        </p:nvSpPr>
        <p:spPr bwMode="auto">
          <a:xfrm>
            <a:off x="2782889" y="1819275"/>
            <a:ext cx="755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2400">
                <a:solidFill>
                  <a:schemeClr val="hlin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Dirac equation for massless</a:t>
            </a:r>
            <a:r>
              <a:rPr lang="ar-SA" altLang="he-IL" sz="2400">
                <a:solidFill>
                  <a:schemeClr val="hlin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he-IL" sz="2400">
                <a:solidFill>
                  <a:schemeClr val="hlin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relativistic particles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382964" y="5876926"/>
            <a:ext cx="4657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de-DE" altLang="he-IL" sz="1800">
                <a:ea typeface="ＭＳ Ｐゴシック" panose="020B0600070205080204" pitchFamily="34" charset="-128"/>
                <a:cs typeface="Times New Roman" panose="02020603050405020304" pitchFamily="18" charset="0"/>
              </a:rPr>
              <a:t>L. Silberstein, Ann. Phys. 22, 579 </a:t>
            </a:r>
            <a:r>
              <a:rPr lang="de-DE" altLang="he-IL" sz="2800" b="1">
                <a:solidFill>
                  <a:srgbClr val="FF0000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(1907)</a:t>
            </a:r>
            <a:endParaRPr lang="en-US" altLang="he-IL" sz="2800" b="1">
              <a:solidFill>
                <a:srgbClr val="FF0000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20838" name="Object 17"/>
          <p:cNvGraphicFramePr>
            <a:graphicFrameLocks noChangeAspect="1"/>
          </p:cNvGraphicFramePr>
          <p:nvPr/>
        </p:nvGraphicFramePr>
        <p:xfrm>
          <a:off x="4438650" y="2565400"/>
          <a:ext cx="3170238" cy="273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7" imgW="1028700" imgH="889000" progId="Equation.3">
                  <p:embed/>
                </p:oleObj>
              </mc:Choice>
              <mc:Fallback>
                <p:oleObj name="Equation" r:id="rId7" imgW="10287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2565400"/>
                        <a:ext cx="3170238" cy="27384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9" name="Text Box 25"/>
          <p:cNvSpPr txBox="1">
            <a:spLocks noChangeArrowheads="1"/>
          </p:cNvSpPr>
          <p:nvPr/>
        </p:nvSpPr>
        <p:spPr bwMode="auto">
          <a:xfrm>
            <a:off x="2855913" y="5272089"/>
            <a:ext cx="720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2400">
                <a:solidFill>
                  <a:srgbClr val="FF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Maxwell equations for electromagnetic waves</a:t>
            </a: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5519738" y="1341439"/>
            <a:ext cx="1338262" cy="1368425"/>
            <a:chOff x="3651" y="1071"/>
            <a:chExt cx="1576" cy="1264"/>
          </a:xfrm>
        </p:grpSpPr>
        <p:grpSp>
          <p:nvGrpSpPr>
            <p:cNvPr id="120841" name="Group 24"/>
            <p:cNvGrpSpPr>
              <a:grpSpLocks/>
            </p:cNvGrpSpPr>
            <p:nvPr/>
          </p:nvGrpSpPr>
          <p:grpSpPr bwMode="auto">
            <a:xfrm>
              <a:off x="4286" y="1071"/>
              <a:ext cx="941" cy="1264"/>
              <a:chOff x="4286" y="1071"/>
              <a:chExt cx="941" cy="1264"/>
            </a:xfrm>
          </p:grpSpPr>
          <p:sp>
            <p:nvSpPr>
              <p:cNvPr id="120843" name="AutoShape 22"/>
              <p:cNvSpPr>
                <a:spLocks noChangeArrowheads="1"/>
              </p:cNvSpPr>
              <p:nvPr/>
            </p:nvSpPr>
            <p:spPr bwMode="auto">
              <a:xfrm>
                <a:off x="5148" y="1071"/>
                <a:ext cx="79" cy="1264"/>
              </a:xfrm>
              <a:prstGeom prst="upDownArrow">
                <a:avLst>
                  <a:gd name="adj1" fmla="val 50000"/>
                  <a:gd name="adj2" fmla="val 320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ea typeface="ＭＳ Ｐゴシック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844" name="AutoShape 23"/>
              <p:cNvSpPr>
                <a:spLocks noChangeArrowheads="1"/>
              </p:cNvSpPr>
              <p:nvPr/>
            </p:nvSpPr>
            <p:spPr bwMode="auto">
              <a:xfrm>
                <a:off x="4286" y="1071"/>
                <a:ext cx="79" cy="1264"/>
              </a:xfrm>
              <a:prstGeom prst="upDownArrow">
                <a:avLst>
                  <a:gd name="adj1" fmla="val 50000"/>
                  <a:gd name="adj2" fmla="val 320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ea typeface="ＭＳ Ｐゴシック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0842" name="AutoShape 25"/>
            <p:cNvSpPr>
              <a:spLocks noChangeArrowheads="1"/>
            </p:cNvSpPr>
            <p:nvPr/>
          </p:nvSpPr>
          <p:spPr bwMode="auto">
            <a:xfrm>
              <a:off x="3651" y="1071"/>
              <a:ext cx="79" cy="1264"/>
            </a:xfrm>
            <a:prstGeom prst="upDownArrow">
              <a:avLst>
                <a:gd name="adj1" fmla="val 50000"/>
                <a:gd name="adj2" fmla="val 32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6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58" name="Object 7"/>
          <p:cNvGraphicFramePr>
            <a:graphicFrameLocks noChangeAspect="1"/>
          </p:cNvGraphicFramePr>
          <p:nvPr/>
        </p:nvGraphicFramePr>
        <p:xfrm>
          <a:off x="6024564" y="620713"/>
          <a:ext cx="3024187" cy="178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משוואה" r:id="rId3" imgW="774364" imgH="457002" progId="Equation.3">
                  <p:embed/>
                </p:oleObj>
              </mc:Choice>
              <mc:Fallback>
                <p:oleObj name="משוואה" r:id="rId3" imgW="774364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4" y="620713"/>
                        <a:ext cx="3024187" cy="1789112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919288" y="2997201"/>
            <a:ext cx="8242300" cy="936625"/>
            <a:chOff x="273" y="1888"/>
            <a:chExt cx="5192" cy="590"/>
          </a:xfrm>
        </p:grpSpPr>
        <p:graphicFrame>
          <p:nvGraphicFramePr>
            <p:cNvPr id="121867" name="Object 6"/>
            <p:cNvGraphicFramePr>
              <a:graphicFrameLocks noChangeAspect="1"/>
            </p:cNvGraphicFramePr>
            <p:nvPr/>
          </p:nvGraphicFramePr>
          <p:xfrm>
            <a:off x="273" y="1888"/>
            <a:ext cx="2536" cy="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93" name="משוואה" r:id="rId5" imgW="1625600" imgH="431800" progId="Equation.3">
                    <p:embed/>
                  </p:oleObj>
                </mc:Choice>
                <mc:Fallback>
                  <p:oleObj name="משוואה" r:id="rId5" imgW="16256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" y="1888"/>
                          <a:ext cx="2536" cy="590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868" name="Object 9"/>
            <p:cNvGraphicFramePr>
              <a:graphicFrameLocks noChangeAspect="1"/>
            </p:cNvGraphicFramePr>
            <p:nvPr/>
          </p:nvGraphicFramePr>
          <p:xfrm>
            <a:off x="3061" y="1979"/>
            <a:ext cx="240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94" name="משוואה" r:id="rId7" imgW="1459866" imgH="241195" progId="Equation.3">
                    <p:embed/>
                  </p:oleObj>
                </mc:Choice>
                <mc:Fallback>
                  <p:oleObj name="משוואה" r:id="rId7" imgW="1459866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1979"/>
                          <a:ext cx="2404" cy="398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202" name="Object 34"/>
          <p:cNvGraphicFramePr>
            <a:graphicFrameLocks noChangeAspect="1"/>
          </p:cNvGraphicFramePr>
          <p:nvPr/>
        </p:nvGraphicFramePr>
        <p:xfrm>
          <a:off x="2016125" y="4076700"/>
          <a:ext cx="4560888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Equation" r:id="rId9" imgW="1803400" imgH="889000" progId="Equation.3">
                  <p:embed/>
                </p:oleObj>
              </mc:Choice>
              <mc:Fallback>
                <p:oleObj name="Equation" r:id="rId9" imgW="18034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4076700"/>
                        <a:ext cx="4560888" cy="2247900"/>
                      </a:xfrm>
                      <a:prstGeom prst="rect">
                        <a:avLst/>
                      </a:prstGeom>
                      <a:solidFill>
                        <a:srgbClr val="33CC33">
                          <a:alpha val="34117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5" name="Object 37"/>
          <p:cNvGraphicFramePr>
            <a:graphicFrameLocks noChangeAspect="1"/>
          </p:cNvGraphicFramePr>
          <p:nvPr/>
        </p:nvGraphicFramePr>
        <p:xfrm>
          <a:off x="6959601" y="4149725"/>
          <a:ext cx="3382963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Equation" r:id="rId11" imgW="1333500" imgH="889000" progId="Equation.3">
                  <p:embed/>
                </p:oleObj>
              </mc:Choice>
              <mc:Fallback>
                <p:oleObj name="Equation" r:id="rId11" imgW="13335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1" y="4149725"/>
                        <a:ext cx="3382963" cy="2255838"/>
                      </a:xfrm>
                      <a:prstGeom prst="rect">
                        <a:avLst/>
                      </a:prstGeom>
                      <a:solidFill>
                        <a:srgbClr val="33CC33">
                          <a:alpha val="45097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2" name="Object 8"/>
          <p:cNvGraphicFramePr>
            <a:graphicFrameLocks noChangeAspect="1"/>
          </p:cNvGraphicFramePr>
          <p:nvPr/>
        </p:nvGraphicFramePr>
        <p:xfrm>
          <a:off x="2566989" y="692151"/>
          <a:ext cx="17605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Equation" r:id="rId13" imgW="863225" imgH="253890" progId="Equation.3">
                  <p:embed/>
                </p:oleObj>
              </mc:Choice>
              <mc:Fallback>
                <p:oleObj name="Equation" r:id="rId13" imgW="86322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692151"/>
                        <a:ext cx="176053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3143251" y="4149725"/>
            <a:ext cx="5256213" cy="1079500"/>
            <a:chOff x="1619672" y="4437112"/>
            <a:chExt cx="5256584" cy="1080120"/>
          </a:xfrm>
        </p:grpSpPr>
        <p:sp>
          <p:nvSpPr>
            <p:cNvPr id="121865" name="Oval 63"/>
            <p:cNvSpPr>
              <a:spLocks noChangeArrowheads="1"/>
            </p:cNvSpPr>
            <p:nvPr/>
          </p:nvSpPr>
          <p:spPr bwMode="auto">
            <a:xfrm>
              <a:off x="1619672" y="4437112"/>
              <a:ext cx="1080120" cy="105841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866" name="Oval 64"/>
            <p:cNvSpPr>
              <a:spLocks noChangeArrowheads="1"/>
            </p:cNvSpPr>
            <p:nvPr/>
          </p:nvSpPr>
          <p:spPr bwMode="auto">
            <a:xfrm>
              <a:off x="6372200" y="4509120"/>
              <a:ext cx="504056" cy="100811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21864" name="Object 52"/>
          <p:cNvGraphicFramePr>
            <a:graphicFrameLocks noChangeAspect="1"/>
          </p:cNvGraphicFramePr>
          <p:nvPr/>
        </p:nvGraphicFramePr>
        <p:xfrm>
          <a:off x="2566989" y="1628775"/>
          <a:ext cx="17875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משוואה" r:id="rId15" imgW="837836" imgH="253890" progId="Equation.3">
                  <p:embed/>
                </p:oleObj>
              </mc:Choice>
              <mc:Fallback>
                <p:oleObj name="משוואה" r:id="rId15" imgW="837836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1628775"/>
                        <a:ext cx="178752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819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8"/>
          <p:cNvSpPr txBox="1">
            <a:spLocks noChangeArrowheads="1"/>
          </p:cNvSpPr>
          <p:nvPr/>
        </p:nvSpPr>
        <p:spPr bwMode="auto">
          <a:xfrm>
            <a:off x="2238375" y="620713"/>
            <a:ext cx="51117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1800">
                <a:latin typeface="Comic Sans MS" panose="030F0702030302020204" pitchFamily="66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            Quasiparticles  with the energy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1800">
                <a:latin typeface="Comic Sans MS" panose="030F0702030302020204" pitchFamily="66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            in the graphene sheet subjected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1800">
                <a:latin typeface="Comic Sans MS" panose="030F0702030302020204" pitchFamily="66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             to the electrostatic potential </a:t>
            </a:r>
          </a:p>
        </p:txBody>
      </p:sp>
      <p:graphicFrame>
        <p:nvGraphicFramePr>
          <p:cNvPr id="122883" name="Object 19"/>
          <p:cNvGraphicFramePr>
            <a:graphicFrameLocks noChangeAspect="1"/>
          </p:cNvGraphicFramePr>
          <p:nvPr/>
        </p:nvGraphicFramePr>
        <p:xfrm>
          <a:off x="6953250" y="620714"/>
          <a:ext cx="4333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משוואה" r:id="rId3" imgW="177492" imgH="177492" progId="Equation.3">
                  <p:embed/>
                </p:oleObj>
              </mc:Choice>
              <mc:Fallback>
                <p:oleObj name="משוואה" r:id="rId3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620714"/>
                        <a:ext cx="433388" cy="4333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4" name="Object 20"/>
          <p:cNvGraphicFramePr>
            <a:graphicFrameLocks noChangeAspect="1"/>
          </p:cNvGraphicFramePr>
          <p:nvPr/>
        </p:nvGraphicFramePr>
        <p:xfrm>
          <a:off x="6810376" y="1428751"/>
          <a:ext cx="79216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5" imgW="330057" imgH="203112" progId="Equation.3">
                  <p:embed/>
                </p:oleObj>
              </mc:Choice>
              <mc:Fallback>
                <p:oleObj name="Equation" r:id="rId5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6" y="1428751"/>
                        <a:ext cx="792163" cy="4873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279651" y="2439989"/>
            <a:ext cx="7631113" cy="3005137"/>
            <a:chOff x="476" y="1537"/>
            <a:chExt cx="4807" cy="1893"/>
          </a:xfrm>
        </p:grpSpPr>
        <p:sp>
          <p:nvSpPr>
            <p:cNvPr id="122887" name="AutoShape 23"/>
            <p:cNvSpPr>
              <a:spLocks noChangeArrowheads="1"/>
            </p:cNvSpPr>
            <p:nvPr/>
          </p:nvSpPr>
          <p:spPr bwMode="auto">
            <a:xfrm>
              <a:off x="2971" y="1537"/>
              <a:ext cx="181" cy="498"/>
            </a:xfrm>
            <a:prstGeom prst="upDownArrow">
              <a:avLst>
                <a:gd name="adj1" fmla="val 50000"/>
                <a:gd name="adj2" fmla="val 5502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2888" name="Object 7"/>
            <p:cNvGraphicFramePr>
              <a:graphicFrameLocks noChangeAspect="1"/>
            </p:cNvGraphicFramePr>
            <p:nvPr/>
          </p:nvGraphicFramePr>
          <p:xfrm>
            <a:off x="3560" y="2807"/>
            <a:ext cx="1723" cy="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2" name="משוואה" r:id="rId7" imgW="1193800" imgH="431800" progId="Equation.3">
                    <p:embed/>
                  </p:oleObj>
                </mc:Choice>
                <mc:Fallback>
                  <p:oleObj name="משוואה" r:id="rId7" imgW="11938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0" y="2807"/>
                          <a:ext cx="1723" cy="623"/>
                        </a:xfrm>
                        <a:prstGeom prst="rect">
                          <a:avLst/>
                        </a:prstGeom>
                        <a:solidFill>
                          <a:srgbClr val="00FFFF">
                            <a:alpha val="92155"/>
                          </a:srgbClr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889" name="Text Box 24"/>
            <p:cNvSpPr txBox="1">
              <a:spLocks noChangeArrowheads="1"/>
            </p:cNvSpPr>
            <p:nvPr/>
          </p:nvSpPr>
          <p:spPr bwMode="auto">
            <a:xfrm>
              <a:off x="476" y="2444"/>
              <a:ext cx="3901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 sz="1800">
                  <a:latin typeface="Comic Sans MS" panose="030F0702030302020204" pitchFamily="66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   Electromagnetic waves with the frequency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 sz="1800">
                  <a:latin typeface="Comic Sans MS" panose="030F0702030302020204" pitchFamily="66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 sz="1800">
                  <a:latin typeface="Comic Sans MS" panose="030F0702030302020204" pitchFamily="66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  in the dielectric with the refractive index</a:t>
              </a:r>
              <a:r>
                <a:rPr lang="en-US" altLang="he-IL" sz="1800"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   </a:t>
              </a:r>
            </a:p>
          </p:txBody>
        </p:sp>
        <p:graphicFrame>
          <p:nvGraphicFramePr>
            <p:cNvPr id="122890" name="Object 25"/>
            <p:cNvGraphicFramePr>
              <a:graphicFrameLocks noChangeAspect="1"/>
            </p:cNvGraphicFramePr>
            <p:nvPr/>
          </p:nvGraphicFramePr>
          <p:xfrm>
            <a:off x="3606" y="2398"/>
            <a:ext cx="320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3" name="משוואה" r:id="rId9" imgW="152334" imgH="139639" progId="Equation.3">
                    <p:embed/>
                  </p:oleObj>
                </mc:Choice>
                <mc:Fallback>
                  <p:oleObj name="משוואה" r:id="rId9" imgW="152334" imgH="1396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6" y="2398"/>
                          <a:ext cx="320" cy="293"/>
                        </a:xfrm>
                        <a:prstGeom prst="rect">
                          <a:avLst/>
                        </a:prstGeom>
                        <a:solidFill>
                          <a:srgbClr val="00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20" name="Oval 28"/>
          <p:cNvSpPr>
            <a:spLocks noChangeArrowheads="1"/>
          </p:cNvSpPr>
          <p:nvPr/>
        </p:nvSpPr>
        <p:spPr bwMode="auto">
          <a:xfrm>
            <a:off x="8401051" y="4365626"/>
            <a:ext cx="1439863" cy="646113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19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Line 4"/>
          <p:cNvSpPr>
            <a:spLocks noChangeShapeType="1"/>
          </p:cNvSpPr>
          <p:nvPr/>
        </p:nvSpPr>
        <p:spPr bwMode="auto">
          <a:xfrm>
            <a:off x="4727575" y="765175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grpSp>
        <p:nvGrpSpPr>
          <p:cNvPr id="123907" name="Group 12"/>
          <p:cNvGrpSpPr>
            <a:grpSpLocks/>
          </p:cNvGrpSpPr>
          <p:nvPr/>
        </p:nvGrpSpPr>
        <p:grpSpPr bwMode="auto">
          <a:xfrm>
            <a:off x="3287713" y="908050"/>
            <a:ext cx="647700" cy="717550"/>
            <a:chOff x="2835" y="1525"/>
            <a:chExt cx="635" cy="771"/>
          </a:xfrm>
        </p:grpSpPr>
        <p:graphicFrame>
          <p:nvGraphicFramePr>
            <p:cNvPr id="123938" name="Object 10"/>
            <p:cNvGraphicFramePr>
              <a:graphicFrameLocks noChangeAspect="1"/>
            </p:cNvGraphicFramePr>
            <p:nvPr/>
          </p:nvGraphicFramePr>
          <p:xfrm>
            <a:off x="2971" y="1616"/>
            <a:ext cx="345" cy="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6" name="משוואה" r:id="rId3" imgW="88707" imgH="164742" progId="Equation.3">
                    <p:embed/>
                  </p:oleObj>
                </mc:Choice>
                <mc:Fallback>
                  <p:oleObj name="משוואה" r:id="rId3" imgW="88707" imgH="1647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" y="1616"/>
                          <a:ext cx="345" cy="6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939" name="Oval 11"/>
            <p:cNvSpPr>
              <a:spLocks noChangeArrowheads="1"/>
            </p:cNvSpPr>
            <p:nvPr/>
          </p:nvSpPr>
          <p:spPr bwMode="auto">
            <a:xfrm>
              <a:off x="2835" y="1525"/>
              <a:ext cx="635" cy="7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908" name="Group 13"/>
          <p:cNvGrpSpPr>
            <a:grpSpLocks/>
          </p:cNvGrpSpPr>
          <p:nvPr/>
        </p:nvGrpSpPr>
        <p:grpSpPr bwMode="auto">
          <a:xfrm>
            <a:off x="5448300" y="836614"/>
            <a:ext cx="647700" cy="719137"/>
            <a:chOff x="2835" y="1525"/>
            <a:chExt cx="635" cy="771"/>
          </a:xfrm>
        </p:grpSpPr>
        <p:graphicFrame>
          <p:nvGraphicFramePr>
            <p:cNvPr id="123936" name="Object 14"/>
            <p:cNvGraphicFramePr>
              <a:graphicFrameLocks noChangeAspect="1"/>
            </p:cNvGraphicFramePr>
            <p:nvPr/>
          </p:nvGraphicFramePr>
          <p:xfrm>
            <a:off x="2897" y="1616"/>
            <a:ext cx="493" cy="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7" name="משוואה" r:id="rId5" imgW="126780" imgH="164814" progId="Equation.3">
                    <p:embed/>
                  </p:oleObj>
                </mc:Choice>
                <mc:Fallback>
                  <p:oleObj name="משוואה" r:id="rId5" imgW="126780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7" y="1616"/>
                          <a:ext cx="493" cy="6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937" name="Oval 15"/>
            <p:cNvSpPr>
              <a:spLocks noChangeArrowheads="1"/>
            </p:cNvSpPr>
            <p:nvPr/>
          </p:nvSpPr>
          <p:spPr bwMode="auto">
            <a:xfrm>
              <a:off x="2835" y="1525"/>
              <a:ext cx="635" cy="7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23909" name="Text Box 20"/>
          <p:cNvSpPr txBox="1">
            <a:spLocks noChangeArrowheads="1"/>
          </p:cNvSpPr>
          <p:nvPr/>
        </p:nvSpPr>
        <p:spPr bwMode="auto">
          <a:xfrm>
            <a:off x="2782889" y="115888"/>
            <a:ext cx="35639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2800">
                <a:solidFill>
                  <a:srgbClr val="8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boundary conditions</a:t>
            </a:r>
          </a:p>
        </p:txBody>
      </p:sp>
      <p:graphicFrame>
        <p:nvGraphicFramePr>
          <p:cNvPr id="9238" name="Object 22"/>
          <p:cNvGraphicFramePr>
            <a:graphicFrameLocks noChangeAspect="1"/>
          </p:cNvGraphicFramePr>
          <p:nvPr/>
        </p:nvGraphicFramePr>
        <p:xfrm>
          <a:off x="6627813" y="642938"/>
          <a:ext cx="1484312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משוואה" r:id="rId7" imgW="508000" imgH="914400" progId="Equation.3">
                  <p:embed/>
                </p:oleObj>
              </mc:Choice>
              <mc:Fallback>
                <p:oleObj name="משוואה" r:id="rId7" imgW="5080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3" y="642938"/>
                        <a:ext cx="1484312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0" name="Object 24"/>
          <p:cNvGraphicFramePr>
            <a:graphicFrameLocks noChangeAspect="1"/>
          </p:cNvGraphicFramePr>
          <p:nvPr/>
        </p:nvGraphicFramePr>
        <p:xfrm>
          <a:off x="3287713" y="2924175"/>
          <a:ext cx="2684462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name="Equation" r:id="rId9" imgW="1066800" imgH="482600" progId="Equation.3">
                  <p:embed/>
                </p:oleObj>
              </mc:Choice>
              <mc:Fallback>
                <p:oleObj name="Equation" r:id="rId9" imgW="1066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2924175"/>
                        <a:ext cx="2684462" cy="12128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1" name="Object 25"/>
          <p:cNvGraphicFramePr>
            <a:graphicFrameLocks noChangeAspect="1"/>
          </p:cNvGraphicFramePr>
          <p:nvPr/>
        </p:nvGraphicFramePr>
        <p:xfrm>
          <a:off x="8270875" y="1125539"/>
          <a:ext cx="1785938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0" name="משוואה" r:id="rId11" imgW="723586" imgH="482391" progId="Equation.3">
                  <p:embed/>
                </p:oleObj>
              </mc:Choice>
              <mc:Fallback>
                <p:oleObj name="משוואה" r:id="rId11" imgW="723586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75" y="1125539"/>
                        <a:ext cx="1785938" cy="13620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3" name="Object 27"/>
          <p:cNvGraphicFramePr>
            <a:graphicFrameLocks noChangeAspect="1"/>
          </p:cNvGraphicFramePr>
          <p:nvPr/>
        </p:nvGraphicFramePr>
        <p:xfrm>
          <a:off x="2640014" y="4149726"/>
          <a:ext cx="6264275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name="Equation" r:id="rId13" imgW="2197100" imgH="787400" progId="Equation.3">
                  <p:embed/>
                </p:oleObj>
              </mc:Choice>
              <mc:Fallback>
                <p:oleObj name="Equation" r:id="rId13" imgW="21971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4149726"/>
                        <a:ext cx="6264275" cy="22447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575050" y="765175"/>
            <a:ext cx="6553200" cy="5619750"/>
            <a:chOff x="1292" y="427"/>
            <a:chExt cx="4128" cy="3540"/>
          </a:xfrm>
        </p:grpSpPr>
        <p:sp>
          <p:nvSpPr>
            <p:cNvPr id="123933" name="Oval 28"/>
            <p:cNvSpPr>
              <a:spLocks noChangeArrowheads="1"/>
            </p:cNvSpPr>
            <p:nvPr/>
          </p:nvSpPr>
          <p:spPr bwMode="auto">
            <a:xfrm>
              <a:off x="1292" y="2876"/>
              <a:ext cx="681" cy="817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23934" name="Oval 29"/>
            <p:cNvSpPr>
              <a:spLocks noChangeArrowheads="1"/>
            </p:cNvSpPr>
            <p:nvPr/>
          </p:nvSpPr>
          <p:spPr bwMode="auto">
            <a:xfrm>
              <a:off x="2336" y="3239"/>
              <a:ext cx="589" cy="728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23935" name="Oval 31"/>
            <p:cNvSpPr>
              <a:spLocks noChangeArrowheads="1"/>
            </p:cNvSpPr>
            <p:nvPr/>
          </p:nvSpPr>
          <p:spPr bwMode="auto">
            <a:xfrm>
              <a:off x="4831" y="427"/>
              <a:ext cx="589" cy="1043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23915" name="Object 33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2" name="משוואה" r:id="rId15" imgW="114151" imgH="215619" progId="Equation.3">
                  <p:embed/>
                </p:oleObj>
              </mc:Choice>
              <mc:Fallback>
                <p:oleObj name="משוואה" r:id="rId1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8256589" y="404813"/>
            <a:ext cx="2016125" cy="3255962"/>
            <a:chOff x="748" y="21"/>
            <a:chExt cx="1270" cy="2051"/>
          </a:xfrm>
        </p:grpSpPr>
        <p:graphicFrame>
          <p:nvGraphicFramePr>
            <p:cNvPr id="123931" name="Object 34"/>
            <p:cNvGraphicFramePr>
              <a:graphicFrameLocks noChangeAspect="1"/>
            </p:cNvGraphicFramePr>
            <p:nvPr/>
          </p:nvGraphicFramePr>
          <p:xfrm>
            <a:off x="748" y="21"/>
            <a:ext cx="1270" cy="1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3" name="משוואה" r:id="rId17" imgW="520700" imgH="419100" progId="Equation.3">
                    <p:embed/>
                  </p:oleObj>
                </mc:Choice>
                <mc:Fallback>
                  <p:oleObj name="משוואה" r:id="rId17" imgW="5207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" y="21"/>
                          <a:ext cx="1270" cy="1158"/>
                        </a:xfrm>
                        <a:prstGeom prst="rect">
                          <a:avLst/>
                        </a:prstGeom>
                        <a:solidFill>
                          <a:srgbClr val="66FF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932" name="Object 35"/>
            <p:cNvGraphicFramePr>
              <a:graphicFrameLocks noChangeAspect="1"/>
            </p:cNvGraphicFramePr>
            <p:nvPr/>
          </p:nvGraphicFramePr>
          <p:xfrm>
            <a:off x="748" y="1162"/>
            <a:ext cx="1270" cy="9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4" name="משוואה" r:id="rId19" imgW="495085" imgH="418918" progId="Equation.3">
                    <p:embed/>
                  </p:oleObj>
                </mc:Choice>
                <mc:Fallback>
                  <p:oleObj name="משוואה" r:id="rId19" imgW="495085" imgH="4189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" y="1162"/>
                          <a:ext cx="1270" cy="910"/>
                        </a:xfrm>
                        <a:prstGeom prst="rect">
                          <a:avLst/>
                        </a:prstGeom>
                        <a:solidFill>
                          <a:srgbClr val="66FF33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782889" y="692150"/>
            <a:ext cx="3698875" cy="1079500"/>
            <a:chOff x="1701" y="981"/>
            <a:chExt cx="3010" cy="781"/>
          </a:xfrm>
        </p:grpSpPr>
        <p:graphicFrame>
          <p:nvGraphicFramePr>
            <p:cNvPr id="123928" name="Object 39"/>
            <p:cNvGraphicFramePr>
              <a:graphicFrameLocks noChangeAspect="1"/>
            </p:cNvGraphicFramePr>
            <p:nvPr/>
          </p:nvGraphicFramePr>
          <p:xfrm>
            <a:off x="1701" y="981"/>
            <a:ext cx="1042" cy="7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5" name="משוואה" r:id="rId21" imgW="253890" imgH="190417" progId="Equation.3">
                    <p:embed/>
                  </p:oleObj>
                </mc:Choice>
                <mc:Fallback>
                  <p:oleObj name="משוואה" r:id="rId21" imgW="253890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1" y="981"/>
                          <a:ext cx="1042" cy="781"/>
                        </a:xfrm>
                        <a:prstGeom prst="rect">
                          <a:avLst/>
                        </a:prstGeom>
                        <a:solidFill>
                          <a:srgbClr val="FF33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929" name="Object 40"/>
            <p:cNvGraphicFramePr>
              <a:graphicFrameLocks noChangeAspect="1"/>
            </p:cNvGraphicFramePr>
            <p:nvPr/>
          </p:nvGraphicFramePr>
          <p:xfrm>
            <a:off x="3696" y="1026"/>
            <a:ext cx="1015" cy="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6" name="משוואה" r:id="rId23" imgW="266469" imgH="190335" progId="Equation.3">
                    <p:embed/>
                  </p:oleObj>
                </mc:Choice>
                <mc:Fallback>
                  <p:oleObj name="משוואה" r:id="rId23" imgW="266469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026"/>
                          <a:ext cx="1015" cy="726"/>
                        </a:xfrm>
                        <a:prstGeom prst="rect">
                          <a:avLst/>
                        </a:prstGeom>
                        <a:solidFill>
                          <a:srgbClr val="FF33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930" name="Object 41"/>
            <p:cNvGraphicFramePr>
              <a:graphicFrameLocks noChangeAspect="1"/>
            </p:cNvGraphicFramePr>
            <p:nvPr/>
          </p:nvGraphicFramePr>
          <p:xfrm>
            <a:off x="2835" y="1071"/>
            <a:ext cx="720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7" name="משוואה" r:id="rId25" imgW="126780" imgH="101424" progId="Equation.3">
                    <p:embed/>
                  </p:oleObj>
                </mc:Choice>
                <mc:Fallback>
                  <p:oleObj name="משוואה" r:id="rId25" imgW="126780" imgH="1014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" y="1071"/>
                          <a:ext cx="720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258" name="Object 42"/>
          <p:cNvGraphicFramePr>
            <a:graphicFrameLocks noChangeAspect="1"/>
          </p:cNvGraphicFramePr>
          <p:nvPr/>
        </p:nvGraphicFramePr>
        <p:xfrm>
          <a:off x="9191626" y="4724401"/>
          <a:ext cx="121761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" name="משוואה" r:id="rId27" imgW="418918" imgH="241195" progId="Equation.3">
                  <p:embed/>
                </p:oleObj>
              </mc:Choice>
              <mc:Fallback>
                <p:oleObj name="משוואה" r:id="rId27" imgW="418918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26" y="4724401"/>
                        <a:ext cx="1217613" cy="701675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2424113" y="1700214"/>
            <a:ext cx="2730500" cy="1139825"/>
            <a:chOff x="567" y="1253"/>
            <a:chExt cx="1720" cy="718"/>
          </a:xfrm>
        </p:grpSpPr>
        <p:sp>
          <p:nvSpPr>
            <p:cNvPr id="123923" name="Line 16"/>
            <p:cNvSpPr>
              <a:spLocks noChangeShapeType="1"/>
            </p:cNvSpPr>
            <p:nvPr/>
          </p:nvSpPr>
          <p:spPr bwMode="auto">
            <a:xfrm flipV="1">
              <a:off x="793" y="1480"/>
              <a:ext cx="1225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924" name="Line 32"/>
            <p:cNvSpPr>
              <a:spLocks noChangeShapeType="1"/>
            </p:cNvSpPr>
            <p:nvPr/>
          </p:nvSpPr>
          <p:spPr bwMode="auto">
            <a:xfrm flipV="1">
              <a:off x="793" y="1344"/>
              <a:ext cx="0" cy="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3925" name="Line 33"/>
            <p:cNvSpPr>
              <a:spLocks noChangeShapeType="1"/>
            </p:cNvSpPr>
            <p:nvPr/>
          </p:nvSpPr>
          <p:spPr bwMode="auto">
            <a:xfrm>
              <a:off x="793" y="1888"/>
              <a:ext cx="12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123926" name="Object 34"/>
            <p:cNvGraphicFramePr>
              <a:graphicFrameLocks noChangeAspect="1"/>
            </p:cNvGraphicFramePr>
            <p:nvPr/>
          </p:nvGraphicFramePr>
          <p:xfrm>
            <a:off x="567" y="1253"/>
            <a:ext cx="223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9" name="משוואה" r:id="rId29" imgW="177646" imgH="241091" progId="Equation.3">
                    <p:embed/>
                  </p:oleObj>
                </mc:Choice>
                <mc:Fallback>
                  <p:oleObj name="משוואה" r:id="rId29" imgW="177646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1253"/>
                          <a:ext cx="223" cy="3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927" name="Object 35"/>
            <p:cNvGraphicFramePr>
              <a:graphicFrameLocks noChangeAspect="1"/>
            </p:cNvGraphicFramePr>
            <p:nvPr/>
          </p:nvGraphicFramePr>
          <p:xfrm>
            <a:off x="2064" y="1684"/>
            <a:ext cx="223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70" name="משוואה" r:id="rId31" imgW="177646" imgH="228402" progId="Equation.3">
                    <p:embed/>
                  </p:oleObj>
                </mc:Choice>
                <mc:Fallback>
                  <p:oleObj name="משוואה" r:id="rId31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684"/>
                          <a:ext cx="223" cy="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896225" y="4365625"/>
            <a:ext cx="865188" cy="1944688"/>
            <a:chOff x="4059" y="3022"/>
            <a:chExt cx="545" cy="1225"/>
          </a:xfrm>
        </p:grpSpPr>
        <p:sp>
          <p:nvSpPr>
            <p:cNvPr id="123921" name="Oval 36"/>
            <p:cNvSpPr>
              <a:spLocks noChangeArrowheads="1"/>
            </p:cNvSpPr>
            <p:nvPr/>
          </p:nvSpPr>
          <p:spPr bwMode="auto">
            <a:xfrm>
              <a:off x="4059" y="3022"/>
              <a:ext cx="318" cy="49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23922" name="Oval 37"/>
            <p:cNvSpPr>
              <a:spLocks noChangeArrowheads="1"/>
            </p:cNvSpPr>
            <p:nvPr/>
          </p:nvSpPr>
          <p:spPr bwMode="auto">
            <a:xfrm>
              <a:off x="4286" y="3748"/>
              <a:ext cx="318" cy="49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584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Group 36"/>
          <p:cNvGrpSpPr>
            <a:grpSpLocks/>
          </p:cNvGrpSpPr>
          <p:nvPr/>
        </p:nvGrpSpPr>
        <p:grpSpPr bwMode="auto">
          <a:xfrm>
            <a:off x="4295776" y="404814"/>
            <a:ext cx="3241675" cy="2376487"/>
            <a:chOff x="431" y="482"/>
            <a:chExt cx="2586" cy="1996"/>
          </a:xfrm>
        </p:grpSpPr>
        <p:sp>
          <p:nvSpPr>
            <p:cNvPr id="124952" name="Line 9"/>
            <p:cNvSpPr>
              <a:spLocks noChangeShapeType="1"/>
            </p:cNvSpPr>
            <p:nvPr/>
          </p:nvSpPr>
          <p:spPr bwMode="auto">
            <a:xfrm>
              <a:off x="2018" y="482"/>
              <a:ext cx="0" cy="19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4953" name="Line 16"/>
            <p:cNvSpPr>
              <a:spLocks noChangeShapeType="1"/>
            </p:cNvSpPr>
            <p:nvPr/>
          </p:nvSpPr>
          <p:spPr bwMode="auto">
            <a:xfrm>
              <a:off x="748" y="1570"/>
              <a:ext cx="127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4954" name="Line 17"/>
            <p:cNvSpPr>
              <a:spLocks noChangeShapeType="1"/>
            </p:cNvSpPr>
            <p:nvPr/>
          </p:nvSpPr>
          <p:spPr bwMode="auto">
            <a:xfrm flipH="1">
              <a:off x="1429" y="1933"/>
              <a:ext cx="589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4955" name="Line 18"/>
            <p:cNvSpPr>
              <a:spLocks noChangeShapeType="1"/>
            </p:cNvSpPr>
            <p:nvPr/>
          </p:nvSpPr>
          <p:spPr bwMode="auto">
            <a:xfrm>
              <a:off x="2064" y="1570"/>
              <a:ext cx="771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124956" name="Object 19"/>
            <p:cNvGraphicFramePr>
              <a:graphicFrameLocks noChangeAspect="1"/>
            </p:cNvGraphicFramePr>
            <p:nvPr/>
          </p:nvGraphicFramePr>
          <p:xfrm>
            <a:off x="1202" y="572"/>
            <a:ext cx="635" cy="5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8" name="משוואה" r:id="rId3" imgW="253780" imgH="203024" progId="Equation.3">
                    <p:embed/>
                  </p:oleObj>
                </mc:Choice>
                <mc:Fallback>
                  <p:oleObj name="משוואה" r:id="rId3" imgW="253780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" y="572"/>
                          <a:ext cx="635" cy="5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957" name="Object 20"/>
            <p:cNvGraphicFramePr>
              <a:graphicFrameLocks noChangeAspect="1"/>
            </p:cNvGraphicFramePr>
            <p:nvPr/>
          </p:nvGraphicFramePr>
          <p:xfrm>
            <a:off x="2336" y="572"/>
            <a:ext cx="681" cy="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9" name="משוואה" r:id="rId5" imgW="266469" imgH="203024" progId="Equation.3">
                    <p:embed/>
                  </p:oleObj>
                </mc:Choice>
                <mc:Fallback>
                  <p:oleObj name="משוואה" r:id="rId5" imgW="266469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6" y="572"/>
                          <a:ext cx="681" cy="5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958" name="Object 22"/>
            <p:cNvGraphicFramePr>
              <a:graphicFrameLocks noChangeAspect="1"/>
            </p:cNvGraphicFramePr>
            <p:nvPr/>
          </p:nvGraphicFramePr>
          <p:xfrm>
            <a:off x="431" y="1344"/>
            <a:ext cx="374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0" name="משוואה" r:id="rId7" imgW="177492" imgH="177492" progId="Equation.3">
                    <p:embed/>
                  </p:oleObj>
                </mc:Choice>
                <mc:Fallback>
                  <p:oleObj name="משוואה" r:id="rId7" imgW="177492" imgH="17749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1344"/>
                          <a:ext cx="374" cy="3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800601" y="5373688"/>
            <a:ext cx="2760663" cy="792162"/>
            <a:chOff x="1701" y="981"/>
            <a:chExt cx="3010" cy="781"/>
          </a:xfrm>
        </p:grpSpPr>
        <p:graphicFrame>
          <p:nvGraphicFramePr>
            <p:cNvPr id="124949" name="Object 30"/>
            <p:cNvGraphicFramePr>
              <a:graphicFrameLocks noChangeAspect="1"/>
            </p:cNvGraphicFramePr>
            <p:nvPr/>
          </p:nvGraphicFramePr>
          <p:xfrm>
            <a:off x="1701" y="981"/>
            <a:ext cx="1042" cy="7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1" name="משוואה" r:id="rId9" imgW="253890" imgH="190417" progId="Equation.3">
                    <p:embed/>
                  </p:oleObj>
                </mc:Choice>
                <mc:Fallback>
                  <p:oleObj name="משוואה" r:id="rId9" imgW="253890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1" y="981"/>
                          <a:ext cx="1042" cy="7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33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950" name="Object 31"/>
            <p:cNvGraphicFramePr>
              <a:graphicFrameLocks noChangeAspect="1"/>
            </p:cNvGraphicFramePr>
            <p:nvPr/>
          </p:nvGraphicFramePr>
          <p:xfrm>
            <a:off x="3696" y="1026"/>
            <a:ext cx="1015" cy="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2" name="משוואה" r:id="rId11" imgW="266469" imgH="190335" progId="Equation.3">
                    <p:embed/>
                  </p:oleObj>
                </mc:Choice>
                <mc:Fallback>
                  <p:oleObj name="משוואה" r:id="rId11" imgW="266469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026"/>
                          <a:ext cx="1015" cy="7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33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951" name="Object 32"/>
            <p:cNvGraphicFramePr>
              <a:graphicFrameLocks noChangeAspect="1"/>
            </p:cNvGraphicFramePr>
            <p:nvPr/>
          </p:nvGraphicFramePr>
          <p:xfrm>
            <a:off x="2835" y="1071"/>
            <a:ext cx="720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3" name="משוואה" r:id="rId13" imgW="126780" imgH="101424" progId="Equation.3">
                    <p:embed/>
                  </p:oleObj>
                </mc:Choice>
                <mc:Fallback>
                  <p:oleObj name="משוואה" r:id="rId13" imgW="126780" imgH="1014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" y="1071"/>
                          <a:ext cx="720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4932" name="Group 37"/>
          <p:cNvGrpSpPr>
            <a:grpSpLocks/>
          </p:cNvGrpSpPr>
          <p:nvPr/>
        </p:nvGrpSpPr>
        <p:grpSpPr bwMode="auto">
          <a:xfrm>
            <a:off x="3863975" y="3141663"/>
            <a:ext cx="3454400" cy="2520950"/>
            <a:chOff x="2653" y="618"/>
            <a:chExt cx="2630" cy="1996"/>
          </a:xfrm>
        </p:grpSpPr>
        <p:sp>
          <p:nvSpPr>
            <p:cNvPr id="124944" name="Line 23"/>
            <p:cNvSpPr>
              <a:spLocks noChangeShapeType="1"/>
            </p:cNvSpPr>
            <p:nvPr/>
          </p:nvSpPr>
          <p:spPr bwMode="auto">
            <a:xfrm>
              <a:off x="4466" y="618"/>
              <a:ext cx="0" cy="19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4945" name="Line 24"/>
            <p:cNvSpPr>
              <a:spLocks noChangeShapeType="1"/>
            </p:cNvSpPr>
            <p:nvPr/>
          </p:nvSpPr>
          <p:spPr bwMode="auto">
            <a:xfrm>
              <a:off x="3196" y="1706"/>
              <a:ext cx="127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4946" name="Line 25"/>
            <p:cNvSpPr>
              <a:spLocks noChangeShapeType="1"/>
            </p:cNvSpPr>
            <p:nvPr/>
          </p:nvSpPr>
          <p:spPr bwMode="auto">
            <a:xfrm flipH="1">
              <a:off x="3877" y="2069"/>
              <a:ext cx="589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24947" name="Line 26"/>
            <p:cNvSpPr>
              <a:spLocks noChangeShapeType="1"/>
            </p:cNvSpPr>
            <p:nvPr/>
          </p:nvSpPr>
          <p:spPr bwMode="auto">
            <a:xfrm>
              <a:off x="4512" y="1706"/>
              <a:ext cx="771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graphicFrame>
          <p:nvGraphicFramePr>
            <p:cNvPr id="124948" name="Object 33"/>
            <p:cNvGraphicFramePr>
              <a:graphicFrameLocks noChangeAspect="1"/>
            </p:cNvGraphicFramePr>
            <p:nvPr/>
          </p:nvGraphicFramePr>
          <p:xfrm>
            <a:off x="2653" y="1480"/>
            <a:ext cx="456" cy="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4" name="משוואה" r:id="rId15" imgW="152334" imgH="139639" progId="Equation.3">
                    <p:embed/>
                  </p:oleObj>
                </mc:Choice>
                <mc:Fallback>
                  <p:oleObj name="משוואה" r:id="rId15" imgW="152334" imgH="1396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3" y="1480"/>
                          <a:ext cx="456" cy="4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5453063" y="1785938"/>
            <a:ext cx="1657350" cy="9318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i="1">
                <a:latin typeface="Arial" charset="0"/>
              </a:rPr>
              <a:t>p-p, n-n,</a:t>
            </a:r>
            <a:r>
              <a:rPr lang="en-US" sz="2400" i="1">
                <a:latin typeface="Arial" charset="0"/>
              </a:rPr>
              <a:t> </a:t>
            </a:r>
            <a:r>
              <a:rPr lang="en-US" sz="2800" i="1">
                <a:solidFill>
                  <a:srgbClr val="FF0000"/>
                </a:solidFill>
                <a:latin typeface="Arial" charset="0"/>
              </a:rPr>
              <a:t>p-n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i="1">
                <a:latin typeface="Comic Sans MS" pitchFamily="66" charset="0"/>
              </a:rPr>
              <a:t>junctions</a:t>
            </a:r>
          </a:p>
        </p:txBody>
      </p:sp>
      <p:grpSp>
        <p:nvGrpSpPr>
          <p:cNvPr id="124934" name="Group 38"/>
          <p:cNvGrpSpPr>
            <a:grpSpLocks/>
          </p:cNvGrpSpPr>
          <p:nvPr/>
        </p:nvGrpSpPr>
        <p:grpSpPr bwMode="auto">
          <a:xfrm>
            <a:off x="3503613" y="3013075"/>
            <a:ext cx="5707062" cy="1208088"/>
            <a:chOff x="1247" y="1979"/>
            <a:chExt cx="3595" cy="761"/>
          </a:xfrm>
        </p:grpSpPr>
        <p:graphicFrame>
          <p:nvGraphicFramePr>
            <p:cNvPr id="124942" name="Object 27"/>
            <p:cNvGraphicFramePr>
              <a:graphicFrameLocks noChangeAspect="1"/>
            </p:cNvGraphicFramePr>
            <p:nvPr/>
          </p:nvGraphicFramePr>
          <p:xfrm>
            <a:off x="1247" y="1979"/>
            <a:ext cx="1650" cy="7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5" name="משוואה" r:id="rId17" imgW="1054100" imgH="457200" progId="Equation.3">
                    <p:embed/>
                  </p:oleObj>
                </mc:Choice>
                <mc:Fallback>
                  <p:oleObj name="משוואה" r:id="rId17" imgW="10541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7" y="1979"/>
                          <a:ext cx="1650" cy="7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943" name="Object 35"/>
            <p:cNvGraphicFramePr>
              <a:graphicFrameLocks noChangeAspect="1"/>
            </p:cNvGraphicFramePr>
            <p:nvPr/>
          </p:nvGraphicFramePr>
          <p:xfrm>
            <a:off x="3152" y="2024"/>
            <a:ext cx="1690" cy="7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6" name="משוואה" r:id="rId19" imgW="1079500" imgH="457200" progId="Equation.3">
                    <p:embed/>
                  </p:oleObj>
                </mc:Choice>
                <mc:Fallback>
                  <p:oleObj name="משוואה" r:id="rId19" imgW="10795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2024"/>
                          <a:ext cx="1690" cy="7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4727576" y="2997200"/>
            <a:ext cx="4608513" cy="649288"/>
            <a:chOff x="1927" y="1933"/>
            <a:chExt cx="2903" cy="409"/>
          </a:xfrm>
        </p:grpSpPr>
        <p:sp>
          <p:nvSpPr>
            <p:cNvPr id="124940" name="Oval 39"/>
            <p:cNvSpPr>
              <a:spLocks noChangeArrowheads="1"/>
            </p:cNvSpPr>
            <p:nvPr/>
          </p:nvSpPr>
          <p:spPr bwMode="auto">
            <a:xfrm>
              <a:off x="1927" y="1933"/>
              <a:ext cx="953" cy="363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24941" name="Oval 40"/>
            <p:cNvSpPr>
              <a:spLocks noChangeArrowheads="1"/>
            </p:cNvSpPr>
            <p:nvPr/>
          </p:nvSpPr>
          <p:spPr bwMode="auto">
            <a:xfrm>
              <a:off x="3877" y="1979"/>
              <a:ext cx="953" cy="363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4079876" y="2781301"/>
            <a:ext cx="5616575" cy="1368425"/>
            <a:chOff x="2555776" y="3068960"/>
            <a:chExt cx="5040560" cy="1368152"/>
          </a:xfrm>
        </p:grpSpPr>
        <p:sp>
          <p:nvSpPr>
            <p:cNvPr id="124937" name="Rectangle 35"/>
            <p:cNvSpPr>
              <a:spLocks noChangeArrowheads="1"/>
            </p:cNvSpPr>
            <p:nvPr/>
          </p:nvSpPr>
          <p:spPr bwMode="auto">
            <a:xfrm>
              <a:off x="2555776" y="3068960"/>
              <a:ext cx="2016224" cy="11521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24938" name="Rectangle 36"/>
            <p:cNvSpPr>
              <a:spLocks noChangeArrowheads="1"/>
            </p:cNvSpPr>
            <p:nvPr/>
          </p:nvSpPr>
          <p:spPr bwMode="auto">
            <a:xfrm>
              <a:off x="2555776" y="3221360"/>
              <a:ext cx="2016224" cy="11521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24939" name="Rectangle 37"/>
            <p:cNvSpPr>
              <a:spLocks noChangeArrowheads="1"/>
            </p:cNvSpPr>
            <p:nvPr/>
          </p:nvSpPr>
          <p:spPr bwMode="auto">
            <a:xfrm>
              <a:off x="5269924" y="3284984"/>
              <a:ext cx="2326412" cy="11521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925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8"/>
          <p:cNvSpPr txBox="1">
            <a:spLocks noChangeArrowheads="1"/>
          </p:cNvSpPr>
          <p:nvPr/>
        </p:nvSpPr>
        <p:spPr bwMode="auto">
          <a:xfrm>
            <a:off x="4656138" y="115888"/>
            <a:ext cx="3167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3600">
                <a:solidFill>
                  <a:srgbClr val="80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Klein paradox</a:t>
            </a:r>
          </a:p>
        </p:txBody>
      </p:sp>
      <p:graphicFrame>
        <p:nvGraphicFramePr>
          <p:cNvPr id="25629" name="Object 29"/>
          <p:cNvGraphicFramePr>
            <a:graphicFrameLocks noChangeAspect="1"/>
          </p:cNvGraphicFramePr>
          <p:nvPr/>
        </p:nvGraphicFramePr>
        <p:xfrm>
          <a:off x="4224339" y="3343275"/>
          <a:ext cx="35274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משוואה" r:id="rId3" imgW="1016000" imgH="190500" progId="Equation.3">
                  <p:embed/>
                </p:oleObj>
              </mc:Choice>
              <mc:Fallback>
                <p:oleObj name="משוואה" r:id="rId3" imgW="10160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9" y="3343275"/>
                        <a:ext cx="3527425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0" name="Object 30"/>
          <p:cNvGraphicFramePr>
            <a:graphicFrameLocks noChangeAspect="1"/>
          </p:cNvGraphicFramePr>
          <p:nvPr/>
        </p:nvGraphicFramePr>
        <p:xfrm>
          <a:off x="4452938" y="4075113"/>
          <a:ext cx="28241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משוואה" r:id="rId5" imgW="812447" imgH="228501" progId="Equation.3">
                  <p:embed/>
                </p:oleObj>
              </mc:Choice>
              <mc:Fallback>
                <p:oleObj name="משוואה" r:id="rId5" imgW="81244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938" y="4075113"/>
                        <a:ext cx="2824162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1992313" y="5603876"/>
            <a:ext cx="8604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2000">
                <a:ea typeface="ＭＳ Ｐゴシック" panose="020B0600070205080204" pitchFamily="34" charset="-128"/>
                <a:cs typeface="Times New Roman" panose="02020603050405020304" pitchFamily="18" charset="0"/>
              </a:rPr>
              <a:t>quantum field theory:</a:t>
            </a:r>
            <a:r>
              <a:rPr lang="en-US" altLang="he-IL" sz="1800"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he-IL" sz="2000">
                <a:solidFill>
                  <a:srgbClr val="FF33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…particle – antiparticle pairs in the potential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024188" y="4857751"/>
            <a:ext cx="5643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he-IL" sz="2800">
                <a:solidFill>
                  <a:srgbClr val="0099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matching  microwave elements </a:t>
            </a:r>
          </a:p>
        </p:txBody>
      </p:sp>
      <p:grpSp>
        <p:nvGrpSpPr>
          <p:cNvPr id="125959" name="Group 29"/>
          <p:cNvGrpSpPr>
            <a:grpSpLocks/>
          </p:cNvGrpSpPr>
          <p:nvPr/>
        </p:nvGrpSpPr>
        <p:grpSpPr bwMode="auto">
          <a:xfrm>
            <a:off x="3575051" y="692151"/>
            <a:ext cx="5159375" cy="2682875"/>
            <a:chOff x="1292" y="436"/>
            <a:chExt cx="3250" cy="1690"/>
          </a:xfrm>
        </p:grpSpPr>
        <p:grpSp>
          <p:nvGrpSpPr>
            <p:cNvPr id="125960" name="Group 27"/>
            <p:cNvGrpSpPr>
              <a:grpSpLocks/>
            </p:cNvGrpSpPr>
            <p:nvPr/>
          </p:nvGrpSpPr>
          <p:grpSpPr bwMode="auto">
            <a:xfrm>
              <a:off x="1292" y="436"/>
              <a:ext cx="3250" cy="1690"/>
              <a:chOff x="1292" y="436"/>
              <a:chExt cx="3250" cy="1690"/>
            </a:xfrm>
          </p:grpSpPr>
          <p:grpSp>
            <p:nvGrpSpPr>
              <p:cNvPr id="125962" name="Group 13"/>
              <p:cNvGrpSpPr>
                <a:grpSpLocks/>
              </p:cNvGrpSpPr>
              <p:nvPr/>
            </p:nvGrpSpPr>
            <p:grpSpPr bwMode="auto">
              <a:xfrm>
                <a:off x="1292" y="482"/>
                <a:ext cx="3250" cy="1644"/>
                <a:chOff x="288" y="1611"/>
                <a:chExt cx="2544" cy="1644"/>
              </a:xfrm>
            </p:grpSpPr>
            <p:grpSp>
              <p:nvGrpSpPr>
                <p:cNvPr id="125966" name="Group 14"/>
                <p:cNvGrpSpPr>
                  <a:grpSpLocks/>
                </p:cNvGrpSpPr>
                <p:nvPr/>
              </p:nvGrpSpPr>
              <p:grpSpPr bwMode="auto">
                <a:xfrm>
                  <a:off x="288" y="1611"/>
                  <a:ext cx="2544" cy="1644"/>
                  <a:chOff x="749" y="1117"/>
                  <a:chExt cx="4490" cy="1633"/>
                </a:xfrm>
              </p:grpSpPr>
              <p:pic>
                <p:nvPicPr>
                  <p:cNvPr id="125971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43" y="1600"/>
                    <a:ext cx="1755" cy="9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597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641" y="1570"/>
                    <a:ext cx="462" cy="27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r" rtl="1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he-IL" altLang="he-IL" sz="1800">
                      <a:ea typeface="ＭＳ Ｐゴシック" panose="020B0600070205080204" pitchFamily="34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597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2524"/>
                    <a:ext cx="726" cy="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r" rtl="1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he-IL" altLang="he-IL" sz="1800">
                      <a:ea typeface="ＭＳ Ｐゴシック" panose="020B0600070205080204" pitchFamily="34" charset="-128"/>
                      <a:cs typeface="Times New Roman" panose="02020603050405020304" pitchFamily="18" charset="0"/>
                    </a:endParaRPr>
                  </a:p>
                </p:txBody>
              </p:sp>
              <p:pic>
                <p:nvPicPr>
                  <p:cNvPr id="125974" name="Picture 18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4" y="1117"/>
                    <a:ext cx="2783" cy="16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597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395" y="1605"/>
                    <a:ext cx="0" cy="109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25976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650" y="2704"/>
                    <a:ext cx="58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125977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49" y="2478"/>
                    <a:ext cx="680" cy="18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r" rtl="1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he-IL" altLang="he-IL" sz="1800">
                      <a:ea typeface="ＭＳ Ｐゴシック" panose="020B0600070205080204" pitchFamily="34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5978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699" y="2432"/>
                    <a:ext cx="681" cy="22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r" rtl="1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he-IL" altLang="he-IL" sz="1800">
                      <a:ea typeface="ＭＳ Ｐゴシック" panose="020B0600070205080204" pitchFamily="34" charset="-128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25967" name="Line 24"/>
                <p:cNvSpPr>
                  <a:spLocks noChangeShapeType="1"/>
                </p:cNvSpPr>
                <p:nvPr/>
              </p:nvSpPr>
              <p:spPr bwMode="auto">
                <a:xfrm>
                  <a:off x="1066" y="2115"/>
                  <a:ext cx="0" cy="10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graphicFrame>
              <p:nvGraphicFramePr>
                <p:cNvPr id="125968" name="Object 25"/>
                <p:cNvGraphicFramePr>
                  <a:graphicFrameLocks noChangeAspect="1"/>
                </p:cNvGraphicFramePr>
                <p:nvPr/>
              </p:nvGraphicFramePr>
              <p:xfrm>
                <a:off x="2010" y="1951"/>
                <a:ext cx="259" cy="48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688" name="משוואה" r:id="rId9" imgW="88707" imgH="164742" progId="Equation.3">
                        <p:embed/>
                      </p:oleObj>
                    </mc:Choice>
                    <mc:Fallback>
                      <p:oleObj name="משוואה" r:id="rId9" imgW="88707" imgH="164742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0" y="1951"/>
                              <a:ext cx="259" cy="48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25969" name="Object 26"/>
                <p:cNvGraphicFramePr>
                  <a:graphicFrameLocks noChangeAspect="1"/>
                </p:cNvGraphicFramePr>
                <p:nvPr/>
              </p:nvGraphicFramePr>
              <p:xfrm>
                <a:off x="1202" y="2160"/>
                <a:ext cx="499" cy="48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689" name="משוואה" r:id="rId11" imgW="126780" imgH="164814" progId="Equation.3">
                        <p:embed/>
                      </p:oleObj>
                    </mc:Choice>
                    <mc:Fallback>
                      <p:oleObj name="משוואה" r:id="rId11" imgW="126780" imgH="164814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02" y="2160"/>
                              <a:ext cx="499" cy="48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25970" name="Object 27"/>
                <p:cNvGraphicFramePr>
                  <a:graphicFrameLocks noChangeAspect="1"/>
                </p:cNvGraphicFramePr>
                <p:nvPr/>
              </p:nvGraphicFramePr>
              <p:xfrm>
                <a:off x="521" y="1871"/>
                <a:ext cx="253" cy="47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8690" name="משוואה" r:id="rId13" imgW="88707" imgH="164742" progId="Equation.3">
                        <p:embed/>
                      </p:oleObj>
                    </mc:Choice>
                    <mc:Fallback>
                      <p:oleObj name="משוואה" r:id="rId13" imgW="88707" imgH="164742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1" y="1871"/>
                              <a:ext cx="253" cy="47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25963" name="Rectangle 21"/>
              <p:cNvSpPr>
                <a:spLocks noChangeArrowheads="1"/>
              </p:cNvSpPr>
              <p:nvPr/>
            </p:nvSpPr>
            <p:spPr bwMode="auto">
              <a:xfrm>
                <a:off x="3288" y="2024"/>
                <a:ext cx="91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>
                  <a:ea typeface="ＭＳ Ｐゴシック" panose="020B0600070205080204" pitchFamily="34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964" name="Line 20"/>
              <p:cNvSpPr>
                <a:spLocks noChangeShapeType="1"/>
              </p:cNvSpPr>
              <p:nvPr/>
            </p:nvSpPr>
            <p:spPr bwMode="auto">
              <a:xfrm>
                <a:off x="3194" y="2069"/>
                <a:ext cx="13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125965" name="Object 26"/>
              <p:cNvGraphicFramePr>
                <a:graphicFrameLocks noChangeAspect="1"/>
              </p:cNvGraphicFramePr>
              <p:nvPr/>
            </p:nvGraphicFramePr>
            <p:xfrm>
              <a:off x="2109" y="436"/>
              <a:ext cx="471" cy="2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691" name="משוואה" r:id="rId15" imgW="342751" imgH="203112" progId="Equation.3">
                      <p:embed/>
                    </p:oleObj>
                  </mc:Choice>
                  <mc:Fallback>
                    <p:oleObj name="משוואה" r:id="rId15" imgW="342751" imgH="20311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9" y="436"/>
                            <a:ext cx="471" cy="279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5961" name="Rectangle 28"/>
            <p:cNvSpPr>
              <a:spLocks noChangeArrowheads="1"/>
            </p:cNvSpPr>
            <p:nvPr/>
          </p:nvSpPr>
          <p:spPr bwMode="auto">
            <a:xfrm>
              <a:off x="1973" y="845"/>
              <a:ext cx="272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34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3" grpId="0"/>
      <p:bldP spid="2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1588" y="1160464"/>
            <a:ext cx="8856663" cy="1260475"/>
          </a:xfrm>
          <a:noFill/>
        </p:spPr>
      </p:pic>
      <p:pic>
        <p:nvPicPr>
          <p:cNvPr id="12697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8100" y="3314701"/>
            <a:ext cx="8459788" cy="1285875"/>
          </a:xfrm>
          <a:noFill/>
        </p:spPr>
      </p:pic>
      <p:graphicFrame>
        <p:nvGraphicFramePr>
          <p:cNvPr id="126980" name="Object 9"/>
          <p:cNvGraphicFramePr>
            <a:graphicFrameLocks noChangeAspect="1"/>
          </p:cNvGraphicFramePr>
          <p:nvPr/>
        </p:nvGraphicFramePr>
        <p:xfrm>
          <a:off x="1846264" y="1773238"/>
          <a:ext cx="5048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משוואה" r:id="rId5" imgW="139579" imgH="177646" progId="Equation.3">
                  <p:embed/>
                </p:oleObj>
              </mc:Choice>
              <mc:Fallback>
                <p:oleObj name="משוואה" r:id="rId5" imgW="13957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4" y="1773238"/>
                        <a:ext cx="5048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1" name="Object 30"/>
          <p:cNvGraphicFramePr>
            <a:graphicFrameLocks noChangeAspect="1"/>
          </p:cNvGraphicFramePr>
          <p:nvPr/>
        </p:nvGraphicFramePr>
        <p:xfrm>
          <a:off x="6240463" y="1773239"/>
          <a:ext cx="5762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משוואה" r:id="rId7" imgW="139579" imgH="177646" progId="Equation.3">
                  <p:embed/>
                </p:oleObj>
              </mc:Choice>
              <mc:Fallback>
                <p:oleObj name="משוואה" r:id="rId7" imgW="13957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1773239"/>
                        <a:ext cx="5762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33"/>
          <p:cNvGraphicFramePr>
            <a:graphicFrameLocks noChangeAspect="1"/>
          </p:cNvGraphicFramePr>
          <p:nvPr/>
        </p:nvGraphicFramePr>
        <p:xfrm>
          <a:off x="6383339" y="4029075"/>
          <a:ext cx="5048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משוואה" r:id="rId9" imgW="139579" imgH="164957" progId="Equation.3">
                  <p:embed/>
                </p:oleObj>
              </mc:Choice>
              <mc:Fallback>
                <p:oleObj name="משוואה" r:id="rId9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9" y="4029075"/>
                        <a:ext cx="5048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40"/>
          <p:cNvGraphicFramePr>
            <a:graphicFrameLocks noChangeAspect="1"/>
          </p:cNvGraphicFramePr>
          <p:nvPr/>
        </p:nvGraphicFramePr>
        <p:xfrm>
          <a:off x="2279651" y="4076701"/>
          <a:ext cx="5762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משוואה" r:id="rId11" imgW="139579" imgH="164957" progId="Equation.3">
                  <p:embed/>
                </p:oleObj>
              </mc:Choice>
              <mc:Fallback>
                <p:oleObj name="משוואה" r:id="rId11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4076701"/>
                        <a:ext cx="57626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55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8"/>
          <p:cNvGrpSpPr>
            <a:grpSpLocks/>
          </p:cNvGrpSpPr>
          <p:nvPr/>
        </p:nvGrpSpPr>
        <p:grpSpPr bwMode="auto">
          <a:xfrm>
            <a:off x="5592764" y="908050"/>
            <a:ext cx="3557587" cy="4465638"/>
            <a:chOff x="3379" y="572"/>
            <a:chExt cx="2241" cy="2813"/>
          </a:xfrm>
        </p:grpSpPr>
        <p:sp>
          <p:nvSpPr>
            <p:cNvPr id="128038" name="Rectangle 5"/>
            <p:cNvSpPr>
              <a:spLocks noChangeArrowheads="1"/>
            </p:cNvSpPr>
            <p:nvPr/>
          </p:nvSpPr>
          <p:spPr bwMode="auto">
            <a:xfrm>
              <a:off x="3653" y="572"/>
              <a:ext cx="1967" cy="2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en-US" altLang="he-IL" sz="1800">
                <a:solidFill>
                  <a:srgbClr val="000000"/>
                </a:solidFill>
              </a:endParaRPr>
            </a:p>
          </p:txBody>
        </p:sp>
        <p:sp>
          <p:nvSpPr>
            <p:cNvPr id="128039" name="Rectangle 7"/>
            <p:cNvSpPr>
              <a:spLocks noChangeArrowheads="1"/>
            </p:cNvSpPr>
            <p:nvPr/>
          </p:nvSpPr>
          <p:spPr bwMode="auto">
            <a:xfrm>
              <a:off x="3379" y="3113"/>
              <a:ext cx="590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en-US" altLang="he-IL" sz="1800">
                <a:solidFill>
                  <a:srgbClr val="000000"/>
                </a:solidFill>
              </a:endParaRPr>
            </a:p>
          </p:txBody>
        </p:sp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935413" y="5141913"/>
            <a:ext cx="4392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2800">
                <a:solidFill>
                  <a:srgbClr val="008000"/>
                </a:solidFill>
                <a:latin typeface="Comic Sans MS" panose="030F0702030302020204" pitchFamily="66" charset="0"/>
              </a:rPr>
              <a:t>time-reversal symmetry?</a:t>
            </a:r>
          </a:p>
        </p:txBody>
      </p:sp>
      <p:grpSp>
        <p:nvGrpSpPr>
          <p:cNvPr id="128004" name="Group 39"/>
          <p:cNvGrpSpPr>
            <a:grpSpLocks/>
          </p:cNvGrpSpPr>
          <p:nvPr/>
        </p:nvGrpSpPr>
        <p:grpSpPr bwMode="auto">
          <a:xfrm>
            <a:off x="4967288" y="981076"/>
            <a:ext cx="2208212" cy="1152525"/>
            <a:chOff x="2078" y="1537"/>
            <a:chExt cx="1702" cy="938"/>
          </a:xfrm>
        </p:grpSpPr>
        <p:grpSp>
          <p:nvGrpSpPr>
            <p:cNvPr id="128022" name="Group 9"/>
            <p:cNvGrpSpPr>
              <a:grpSpLocks/>
            </p:cNvGrpSpPr>
            <p:nvPr/>
          </p:nvGrpSpPr>
          <p:grpSpPr bwMode="auto">
            <a:xfrm rot="5400000">
              <a:off x="2460" y="1155"/>
              <a:ext cx="938" cy="1702"/>
              <a:chOff x="1343" y="1776"/>
              <a:chExt cx="3072" cy="1087"/>
            </a:xfrm>
          </p:grpSpPr>
          <p:sp>
            <p:nvSpPr>
              <p:cNvPr id="128024" name="Rectangle 10"/>
              <p:cNvSpPr>
                <a:spLocks noChangeArrowheads="1"/>
              </p:cNvSpPr>
              <p:nvPr/>
            </p:nvSpPr>
            <p:spPr bwMode="auto">
              <a:xfrm rot="5400000">
                <a:off x="2861" y="322"/>
                <a:ext cx="99" cy="300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28025" name="Rectangle 11"/>
              <p:cNvSpPr>
                <a:spLocks noChangeArrowheads="1"/>
              </p:cNvSpPr>
              <p:nvPr/>
            </p:nvSpPr>
            <p:spPr bwMode="auto">
              <a:xfrm rot="5400000">
                <a:off x="2878" y="768"/>
                <a:ext cx="66" cy="300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28026" name="Rectangle 12"/>
              <p:cNvSpPr>
                <a:spLocks noChangeArrowheads="1"/>
              </p:cNvSpPr>
              <p:nvPr/>
            </p:nvSpPr>
            <p:spPr bwMode="auto">
              <a:xfrm rot="5400000">
                <a:off x="2861" y="587"/>
                <a:ext cx="99" cy="300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28027" name="Rectangle 13"/>
              <p:cNvSpPr>
                <a:spLocks noChangeArrowheads="1"/>
              </p:cNvSpPr>
              <p:nvPr/>
            </p:nvSpPr>
            <p:spPr bwMode="auto">
              <a:xfrm rot="5400000">
                <a:off x="2861" y="1050"/>
                <a:ext cx="99" cy="300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28028" name="Rectangle 14"/>
              <p:cNvSpPr>
                <a:spLocks noChangeArrowheads="1"/>
              </p:cNvSpPr>
              <p:nvPr/>
            </p:nvSpPr>
            <p:spPr bwMode="auto">
              <a:xfrm rot="5400000">
                <a:off x="2861" y="884"/>
                <a:ext cx="100" cy="300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28029" name="Rectangle 15"/>
              <p:cNvSpPr>
                <a:spLocks noChangeArrowheads="1"/>
              </p:cNvSpPr>
              <p:nvPr/>
            </p:nvSpPr>
            <p:spPr bwMode="auto">
              <a:xfrm rot="5400000">
                <a:off x="2861" y="421"/>
                <a:ext cx="99" cy="300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28030" name="Rectangle 16"/>
              <p:cNvSpPr>
                <a:spLocks noChangeArrowheads="1"/>
              </p:cNvSpPr>
              <p:nvPr/>
            </p:nvSpPr>
            <p:spPr bwMode="auto">
              <a:xfrm rot="5400000">
                <a:off x="2829" y="323"/>
                <a:ext cx="99" cy="307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28031" name="Rectangle 17"/>
              <p:cNvSpPr>
                <a:spLocks noChangeArrowheads="1"/>
              </p:cNvSpPr>
              <p:nvPr/>
            </p:nvSpPr>
            <p:spPr bwMode="auto">
              <a:xfrm rot="5400000">
                <a:off x="2845" y="472"/>
                <a:ext cx="67" cy="307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28032" name="Rectangle 18"/>
              <p:cNvSpPr>
                <a:spLocks noChangeArrowheads="1"/>
              </p:cNvSpPr>
              <p:nvPr/>
            </p:nvSpPr>
            <p:spPr bwMode="auto">
              <a:xfrm rot="5400000">
                <a:off x="2862" y="786"/>
                <a:ext cx="33" cy="307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28033" name="Rectangle 19"/>
              <p:cNvSpPr>
                <a:spLocks noChangeArrowheads="1"/>
              </p:cNvSpPr>
              <p:nvPr/>
            </p:nvSpPr>
            <p:spPr bwMode="auto">
              <a:xfrm rot="5400000">
                <a:off x="2829" y="654"/>
                <a:ext cx="99" cy="307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28034" name="Rectangle 20"/>
              <p:cNvSpPr>
                <a:spLocks noChangeArrowheads="1"/>
              </p:cNvSpPr>
              <p:nvPr/>
            </p:nvSpPr>
            <p:spPr bwMode="auto">
              <a:xfrm rot="5400000">
                <a:off x="2829" y="919"/>
                <a:ext cx="99" cy="307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28035" name="Rectangle 21"/>
              <p:cNvSpPr>
                <a:spLocks noChangeArrowheads="1"/>
              </p:cNvSpPr>
              <p:nvPr/>
            </p:nvSpPr>
            <p:spPr bwMode="auto">
              <a:xfrm rot="5400000">
                <a:off x="2829" y="1264"/>
                <a:ext cx="99" cy="307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28036" name="Rectangle 22"/>
              <p:cNvSpPr>
                <a:spLocks noChangeArrowheads="1"/>
              </p:cNvSpPr>
              <p:nvPr/>
            </p:nvSpPr>
            <p:spPr bwMode="auto">
              <a:xfrm rot="5400000">
                <a:off x="2813" y="1261"/>
                <a:ext cx="132" cy="307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28037" name="Rectangle 23"/>
              <p:cNvSpPr>
                <a:spLocks noChangeArrowheads="1"/>
              </p:cNvSpPr>
              <p:nvPr/>
            </p:nvSpPr>
            <p:spPr bwMode="auto">
              <a:xfrm rot="5400000">
                <a:off x="2878" y="1233"/>
                <a:ext cx="65" cy="300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</p:grpSp>
        <p:graphicFrame>
          <p:nvGraphicFramePr>
            <p:cNvPr id="128023" name="Object 32"/>
            <p:cNvGraphicFramePr>
              <a:graphicFrameLocks noChangeAspect="1"/>
            </p:cNvGraphicFramePr>
            <p:nvPr/>
          </p:nvGraphicFramePr>
          <p:xfrm>
            <a:off x="2699" y="1752"/>
            <a:ext cx="540" cy="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0" name="Equation" r:id="rId3" imgW="330057" imgH="203112" progId="Equation.3">
                    <p:embed/>
                  </p:oleObj>
                </mc:Choice>
                <mc:Fallback>
                  <p:oleObj name="Equation" r:id="rId3" imgW="33005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9" y="1752"/>
                          <a:ext cx="540" cy="5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8005" name="Group 35"/>
          <p:cNvGrpSpPr>
            <a:grpSpLocks/>
          </p:cNvGrpSpPr>
          <p:nvPr/>
        </p:nvGrpSpPr>
        <p:grpSpPr bwMode="auto">
          <a:xfrm>
            <a:off x="3503614" y="822325"/>
            <a:ext cx="5184775" cy="590550"/>
            <a:chOff x="1557328" y="2428868"/>
            <a:chExt cx="6172206" cy="590550"/>
          </a:xfrm>
        </p:grpSpPr>
        <p:grpSp>
          <p:nvGrpSpPr>
            <p:cNvPr id="128018" name="Group 32"/>
            <p:cNvGrpSpPr>
              <a:grpSpLocks/>
            </p:cNvGrpSpPr>
            <p:nvPr/>
          </p:nvGrpSpPr>
          <p:grpSpPr bwMode="auto">
            <a:xfrm>
              <a:off x="1557328" y="3000372"/>
              <a:ext cx="6172206" cy="0"/>
              <a:chOff x="1557328" y="3000372"/>
              <a:chExt cx="6172206" cy="0"/>
            </a:xfrm>
          </p:grpSpPr>
          <p:sp>
            <p:nvSpPr>
              <p:cNvPr id="128020" name="Line 24"/>
              <p:cNvSpPr>
                <a:spLocks noChangeShapeType="1"/>
              </p:cNvSpPr>
              <p:nvPr/>
            </p:nvSpPr>
            <p:spPr bwMode="auto">
              <a:xfrm>
                <a:off x="1557328" y="3000372"/>
                <a:ext cx="17287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28021" name="Line 24"/>
              <p:cNvSpPr>
                <a:spLocks noChangeShapeType="1"/>
              </p:cNvSpPr>
              <p:nvPr/>
            </p:nvSpPr>
            <p:spPr bwMode="auto">
              <a:xfrm>
                <a:off x="6000760" y="3000372"/>
                <a:ext cx="172877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aphicFrame>
          <p:nvGraphicFramePr>
            <p:cNvPr id="128019" name="Object 33"/>
            <p:cNvGraphicFramePr>
              <a:graphicFrameLocks noChangeAspect="1"/>
            </p:cNvGraphicFramePr>
            <p:nvPr/>
          </p:nvGraphicFramePr>
          <p:xfrm>
            <a:off x="2143108" y="2428868"/>
            <a:ext cx="311150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1" name="Equation" r:id="rId5" imgW="114151" imgH="215619" progId="Equation.3">
                    <p:embed/>
                  </p:oleObj>
                </mc:Choice>
                <mc:Fallback>
                  <p:oleObj name="Equation" r:id="rId5" imgW="114151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3108" y="2428868"/>
                          <a:ext cx="311150" cy="590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3460751" y="1444625"/>
            <a:ext cx="4379913" cy="769678"/>
            <a:chOff x="1035" y="1706"/>
            <a:chExt cx="3057" cy="741"/>
          </a:xfrm>
        </p:grpSpPr>
        <p:grpSp>
          <p:nvGrpSpPr>
            <p:cNvPr id="128014" name="Group 34"/>
            <p:cNvGrpSpPr>
              <a:grpSpLocks/>
            </p:cNvGrpSpPr>
            <p:nvPr/>
          </p:nvGrpSpPr>
          <p:grpSpPr bwMode="auto">
            <a:xfrm>
              <a:off x="1035" y="1890"/>
              <a:ext cx="1044" cy="409"/>
              <a:chOff x="2087" y="3339"/>
              <a:chExt cx="1044" cy="409"/>
            </a:xfrm>
          </p:grpSpPr>
          <p:sp>
            <p:nvSpPr>
              <p:cNvPr id="128016" name="Line 29"/>
              <p:cNvSpPr>
                <a:spLocks noChangeShapeType="1"/>
              </p:cNvSpPr>
              <p:nvPr/>
            </p:nvSpPr>
            <p:spPr bwMode="auto">
              <a:xfrm flipV="1">
                <a:off x="2087" y="3385"/>
                <a:ext cx="1044" cy="36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aphicFrame>
            <p:nvGraphicFramePr>
              <p:cNvPr id="128017" name="Object 32"/>
              <p:cNvGraphicFramePr>
                <a:graphicFrameLocks noChangeAspect="1"/>
              </p:cNvGraphicFramePr>
              <p:nvPr/>
            </p:nvGraphicFramePr>
            <p:xfrm>
              <a:off x="2290" y="3339"/>
              <a:ext cx="330" cy="2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32" name="משוואה" r:id="rId7" imgW="126725" imgH="177415" progId="Equation.3">
                      <p:embed/>
                    </p:oleObj>
                  </mc:Choice>
                  <mc:Fallback>
                    <p:oleObj name="משוואה" r:id="rId7" imgW="126725" imgH="17741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90" y="3339"/>
                            <a:ext cx="330" cy="2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8015" name="Text Box 37"/>
            <p:cNvSpPr txBox="1">
              <a:spLocks noChangeArrowheads="1"/>
            </p:cNvSpPr>
            <p:nvPr/>
          </p:nvSpPr>
          <p:spPr bwMode="auto">
            <a:xfrm>
              <a:off x="3729" y="1706"/>
              <a:ext cx="363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 sz="4400">
                  <a:solidFill>
                    <a:srgbClr val="FF0000"/>
                  </a:solidFill>
                  <a:latin typeface="Comic Sans MS" panose="030F0702030302020204" pitchFamily="66" charset="0"/>
                </a:rPr>
                <a:t>?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135188" y="2420939"/>
            <a:ext cx="7345362" cy="2879725"/>
            <a:chOff x="611560" y="1988840"/>
            <a:chExt cx="7344654" cy="2880320"/>
          </a:xfrm>
        </p:grpSpPr>
        <p:pic>
          <p:nvPicPr>
            <p:cNvPr id="128008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204864"/>
              <a:ext cx="3348930" cy="266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28009" name="Object 1"/>
            <p:cNvGraphicFramePr>
              <a:graphicFrameLocks noChangeAspect="1"/>
            </p:cNvGraphicFramePr>
            <p:nvPr/>
          </p:nvGraphicFramePr>
          <p:xfrm>
            <a:off x="3923862" y="2132856"/>
            <a:ext cx="648892" cy="3128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3" name="משוואה" r:id="rId10" imgW="368140" imgH="177723" progId="Equation.3">
                    <p:embed/>
                  </p:oleObj>
                </mc:Choice>
                <mc:Fallback>
                  <p:oleObj name="משוואה" r:id="rId10" imgW="368140" imgH="17772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862" y="2132856"/>
                          <a:ext cx="648892" cy="312827"/>
                        </a:xfrm>
                        <a:prstGeom prst="rect">
                          <a:avLst/>
                        </a:prstGeom>
                        <a:solidFill>
                          <a:srgbClr val="FF33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8010" name="Group 3"/>
            <p:cNvGrpSpPr>
              <a:grpSpLocks/>
            </p:cNvGrpSpPr>
            <p:nvPr/>
          </p:nvGrpSpPr>
          <p:grpSpPr bwMode="auto">
            <a:xfrm>
              <a:off x="4643846" y="2132856"/>
              <a:ext cx="3312368" cy="2592288"/>
              <a:chOff x="4969441" y="634678"/>
              <a:chExt cx="4103687" cy="3154362"/>
            </a:xfrm>
          </p:grpSpPr>
          <p:pic>
            <p:nvPicPr>
              <p:cNvPr id="128012" name="Picture 10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9441" y="634678"/>
                <a:ext cx="4103687" cy="3154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13" name="Rectangle 2"/>
              <p:cNvSpPr>
                <a:spLocks noChangeArrowheads="1"/>
              </p:cNvSpPr>
              <p:nvPr/>
            </p:nvSpPr>
            <p:spPr bwMode="auto">
              <a:xfrm>
                <a:off x="6003780" y="685953"/>
                <a:ext cx="2088232" cy="5620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/>
              </a:p>
            </p:txBody>
          </p:sp>
        </p:grpSp>
        <p:sp>
          <p:nvSpPr>
            <p:cNvPr id="128011" name="Rectangle 43"/>
            <p:cNvSpPr>
              <a:spLocks noChangeArrowheads="1"/>
            </p:cNvSpPr>
            <p:nvPr/>
          </p:nvSpPr>
          <p:spPr bwMode="auto">
            <a:xfrm>
              <a:off x="1590300" y="1988840"/>
              <a:ext cx="1685556" cy="461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</p:grpSp>
    </p:spTree>
    <p:extLst>
      <p:ext uri="{BB962C8B-B14F-4D97-AF65-F5344CB8AC3E}">
        <p14:creationId xmlns:p14="http://schemas.microsoft.com/office/powerpoint/2010/main" val="43099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Box 1"/>
          <p:cNvSpPr txBox="1">
            <a:spLocks noChangeArrowheads="1"/>
          </p:cNvSpPr>
          <p:nvPr/>
        </p:nvSpPr>
        <p:spPr bwMode="auto">
          <a:xfrm>
            <a:off x="2640014" y="333375"/>
            <a:ext cx="8135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2000" b="1">
                <a:solidFill>
                  <a:srgbClr val="FF0000"/>
                </a:solidFill>
              </a:rPr>
              <a:t>ALTERNATING LAYERS OF NORMAL – META DIELECTRICS</a:t>
            </a:r>
            <a:endParaRPr lang="he-IL" altLang="he-IL" sz="2000" b="1">
              <a:solidFill>
                <a:srgbClr val="FF0000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8832850" y="1557338"/>
          <a:ext cx="1690688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Equation" r:id="rId3" imgW="609336" imgH="444307" progId="Equation.3">
                  <p:embed/>
                </p:oleObj>
              </mc:Choice>
              <mc:Fallback>
                <p:oleObj name="Equation" r:id="rId3" imgW="609336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2850" y="1557338"/>
                        <a:ext cx="1690688" cy="12319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47"/>
          <p:cNvSpPr txBox="1">
            <a:spLocks noChangeArrowheads="1"/>
          </p:cNvSpPr>
          <p:nvPr/>
        </p:nvSpPr>
        <p:spPr bwMode="auto">
          <a:xfrm>
            <a:off x="2709863" y="47244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he-IL" sz="36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sample is transparent</a:t>
            </a:r>
          </a:p>
        </p:txBody>
      </p:sp>
      <p:sp>
        <p:nvSpPr>
          <p:cNvPr id="36" name="Text Box 48"/>
          <p:cNvSpPr txBox="1">
            <a:spLocks noChangeArrowheads="1"/>
          </p:cNvSpPr>
          <p:nvPr/>
        </p:nvSpPr>
        <p:spPr bwMode="auto">
          <a:xfrm>
            <a:off x="2743200" y="5516563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he-IL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matter  how strong the disorder is</a:t>
            </a:r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774826" y="836613"/>
            <a:ext cx="6765925" cy="4989512"/>
            <a:chOff x="251523" y="836711"/>
            <a:chExt cx="6765450" cy="4989662"/>
          </a:xfrm>
        </p:grpSpPr>
        <p:grpSp>
          <p:nvGrpSpPr>
            <p:cNvPr id="129031" name="Group 23"/>
            <p:cNvGrpSpPr>
              <a:grpSpLocks/>
            </p:cNvGrpSpPr>
            <p:nvPr/>
          </p:nvGrpSpPr>
          <p:grpSpPr bwMode="auto">
            <a:xfrm>
              <a:off x="4045173" y="948790"/>
              <a:ext cx="2971800" cy="2524472"/>
              <a:chOff x="2895600" y="980728"/>
              <a:chExt cx="2971800" cy="2524472"/>
            </a:xfrm>
          </p:grpSpPr>
          <p:grpSp>
            <p:nvGrpSpPr>
              <p:cNvPr id="129040" name="Group 42"/>
              <p:cNvGrpSpPr>
                <a:grpSpLocks/>
              </p:cNvGrpSpPr>
              <p:nvPr/>
            </p:nvGrpSpPr>
            <p:grpSpPr bwMode="auto">
              <a:xfrm>
                <a:off x="2895600" y="990600"/>
                <a:ext cx="2971800" cy="2514600"/>
                <a:chOff x="912" y="1008"/>
                <a:chExt cx="1872" cy="1584"/>
              </a:xfrm>
            </p:grpSpPr>
            <p:grpSp>
              <p:nvGrpSpPr>
                <p:cNvPr id="129042" name="Group 32"/>
                <p:cNvGrpSpPr>
                  <a:grpSpLocks/>
                </p:cNvGrpSpPr>
                <p:nvPr/>
              </p:nvGrpSpPr>
              <p:grpSpPr bwMode="auto">
                <a:xfrm>
                  <a:off x="912" y="1008"/>
                  <a:ext cx="1872" cy="1584"/>
                  <a:chOff x="912" y="-96"/>
                  <a:chExt cx="1872" cy="1584"/>
                </a:xfrm>
              </p:grpSpPr>
              <p:sp>
                <p:nvSpPr>
                  <p:cNvPr id="12904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1113" y="-96"/>
                    <a:ext cx="133" cy="1584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folHlink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he-IL" sz="1800"/>
                  </a:p>
                </p:txBody>
              </p:sp>
              <p:sp>
                <p:nvSpPr>
                  <p:cNvPr id="12905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514" y="-96"/>
                    <a:ext cx="200" cy="1584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folHlink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he-IL" sz="1800"/>
                  </a:p>
                </p:txBody>
              </p:sp>
              <p:sp>
                <p:nvSpPr>
                  <p:cNvPr id="129051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-96"/>
                    <a:ext cx="134" cy="1584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folHlink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he-IL" sz="1800"/>
                  </a:p>
                </p:txBody>
              </p:sp>
              <p:sp>
                <p:nvSpPr>
                  <p:cNvPr id="12905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383" y="-96"/>
                    <a:ext cx="267" cy="1584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folHlink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he-IL" sz="1800"/>
                  </a:p>
                </p:txBody>
              </p:sp>
              <p:sp>
                <p:nvSpPr>
                  <p:cNvPr id="12905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182" y="-96"/>
                    <a:ext cx="67" cy="1584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folHlink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he-IL" sz="1800"/>
                  </a:p>
                </p:txBody>
              </p:sp>
              <p:sp>
                <p:nvSpPr>
                  <p:cNvPr id="129054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-96"/>
                    <a:ext cx="201" cy="1584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he-IL" sz="1800"/>
                  </a:p>
                </p:txBody>
              </p:sp>
              <p:sp>
                <p:nvSpPr>
                  <p:cNvPr id="12905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249" y="-96"/>
                    <a:ext cx="134" cy="1584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he-IL" sz="1800"/>
                  </a:p>
                </p:txBody>
              </p:sp>
              <p:sp>
                <p:nvSpPr>
                  <p:cNvPr id="12905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650" y="-96"/>
                    <a:ext cx="134" cy="1584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he-IL" sz="1800"/>
                  </a:p>
                </p:txBody>
              </p:sp>
              <p:sp>
                <p:nvSpPr>
                  <p:cNvPr id="129057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1714" y="-96"/>
                    <a:ext cx="134" cy="1584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he-IL" sz="1800"/>
                  </a:p>
                </p:txBody>
              </p:sp>
              <p:sp>
                <p:nvSpPr>
                  <p:cNvPr id="129058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246" y="-96"/>
                    <a:ext cx="194" cy="1584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he-IL" sz="1800"/>
                  </a:p>
                </p:txBody>
              </p:sp>
              <p:sp>
                <p:nvSpPr>
                  <p:cNvPr id="129059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1982" y="-96"/>
                    <a:ext cx="200" cy="1584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he-IL" sz="1800"/>
                  </a:p>
                </p:txBody>
              </p:sp>
              <p:sp>
                <p:nvSpPr>
                  <p:cNvPr id="12906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-96"/>
                    <a:ext cx="96" cy="1584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he-IL" sz="1800"/>
                  </a:p>
                </p:txBody>
              </p:sp>
            </p:grpSp>
            <p:grpSp>
              <p:nvGrpSpPr>
                <p:cNvPr id="129043" name="Group 34"/>
                <p:cNvGrpSpPr>
                  <a:grpSpLocks/>
                </p:cNvGrpSpPr>
                <p:nvPr/>
              </p:nvGrpSpPr>
              <p:grpSpPr bwMode="auto">
                <a:xfrm>
                  <a:off x="1440" y="1008"/>
                  <a:ext cx="1344" cy="1584"/>
                  <a:chOff x="1440" y="1632"/>
                  <a:chExt cx="1344" cy="1584"/>
                </a:xfrm>
              </p:grpSpPr>
              <p:sp>
                <p:nvSpPr>
                  <p:cNvPr id="129044" name="Rectangle 36" descr="Sphere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1632"/>
                    <a:ext cx="134" cy="1584"/>
                  </a:xfrm>
                  <a:prstGeom prst="rect">
                    <a:avLst/>
                  </a:prstGeom>
                  <a:pattFill prst="sphere">
                    <a:fgClr>
                      <a:schemeClr val="hlink"/>
                    </a:fgClr>
                    <a:bgClr>
                      <a:srgbClr val="FFFFFF"/>
                    </a:bgClr>
                  </a:pattFill>
                  <a:ln w="9525">
                    <a:solidFill>
                      <a:schemeClr val="folHlink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he-IL" sz="1800"/>
                  </a:p>
                </p:txBody>
              </p:sp>
              <p:sp>
                <p:nvSpPr>
                  <p:cNvPr id="129045" name="Rectangle 37" descr="Sphere"/>
                  <p:cNvSpPr>
                    <a:spLocks noChangeArrowheads="1"/>
                  </p:cNvSpPr>
                  <p:nvPr/>
                </p:nvSpPr>
                <p:spPr bwMode="auto">
                  <a:xfrm>
                    <a:off x="2249" y="1632"/>
                    <a:ext cx="134" cy="1584"/>
                  </a:xfrm>
                  <a:prstGeom prst="rect">
                    <a:avLst/>
                  </a:prstGeom>
                  <a:pattFill prst="sphere">
                    <a:fgClr>
                      <a:schemeClr val="hlink"/>
                    </a:fgClr>
                    <a:bgClr>
                      <a:srgbClr val="FFFFFF"/>
                    </a:bgClr>
                  </a:patt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he-IL" sz="1800"/>
                  </a:p>
                </p:txBody>
              </p:sp>
              <p:sp>
                <p:nvSpPr>
                  <p:cNvPr id="129046" name="Rectangle 38" descr="Sphere"/>
                  <p:cNvSpPr>
                    <a:spLocks noChangeArrowheads="1"/>
                  </p:cNvSpPr>
                  <p:nvPr/>
                </p:nvSpPr>
                <p:spPr bwMode="auto">
                  <a:xfrm>
                    <a:off x="2650" y="1632"/>
                    <a:ext cx="134" cy="1584"/>
                  </a:xfrm>
                  <a:prstGeom prst="rect">
                    <a:avLst/>
                  </a:prstGeom>
                  <a:pattFill prst="sphere">
                    <a:fgClr>
                      <a:schemeClr val="hlink"/>
                    </a:fgClr>
                    <a:bgClr>
                      <a:srgbClr val="FFFFFF"/>
                    </a:bgClr>
                  </a:patt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he-IL" sz="1800"/>
                  </a:p>
                </p:txBody>
              </p:sp>
              <p:sp>
                <p:nvSpPr>
                  <p:cNvPr id="129047" name="Rectangle 39" descr="Sphere"/>
                  <p:cNvSpPr>
                    <a:spLocks noChangeArrowheads="1"/>
                  </p:cNvSpPr>
                  <p:nvPr/>
                </p:nvSpPr>
                <p:spPr bwMode="auto">
                  <a:xfrm>
                    <a:off x="1982" y="1632"/>
                    <a:ext cx="200" cy="1584"/>
                  </a:xfrm>
                  <a:prstGeom prst="rect">
                    <a:avLst/>
                  </a:prstGeom>
                  <a:pattFill prst="sphere">
                    <a:fgClr>
                      <a:schemeClr val="hlink"/>
                    </a:fgClr>
                    <a:bgClr>
                      <a:srgbClr val="FFFFFF"/>
                    </a:bgClr>
                  </a:patt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he-IL" sz="1800"/>
                  </a:p>
                </p:txBody>
              </p:sp>
              <p:sp>
                <p:nvSpPr>
                  <p:cNvPr id="129048" name="Rectangle 40" descr="Sphere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632"/>
                    <a:ext cx="96" cy="1584"/>
                  </a:xfrm>
                  <a:prstGeom prst="rect">
                    <a:avLst/>
                  </a:prstGeom>
                  <a:pattFill prst="sphere">
                    <a:fgClr>
                      <a:schemeClr val="hlink"/>
                    </a:fgClr>
                    <a:bgClr>
                      <a:srgbClr val="FFFFFF"/>
                    </a:bgClr>
                  </a:pattFill>
                  <a:ln w="9525">
                    <a:pattFill prst="sphere">
                      <a:fgClr>
                        <a:schemeClr val="tx1"/>
                      </a:fgClr>
                      <a:bgClr>
                        <a:srgbClr val="FFFFFF"/>
                      </a:bgClr>
                    </a:patt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he-IL" sz="1800"/>
                  </a:p>
                </p:txBody>
              </p:sp>
            </p:grpSp>
          </p:grpSp>
          <p:sp>
            <p:nvSpPr>
              <p:cNvPr id="129041" name="Rectangle 37" descr="Sphere"/>
              <p:cNvSpPr>
                <a:spLocks noChangeArrowheads="1"/>
              </p:cNvSpPr>
              <p:nvPr/>
            </p:nvSpPr>
            <p:spPr bwMode="auto">
              <a:xfrm>
                <a:off x="3203848" y="980728"/>
                <a:ext cx="212725" cy="2514600"/>
              </a:xfrm>
              <a:prstGeom prst="rect">
                <a:avLst/>
              </a:prstGeom>
              <a:pattFill prst="sphere">
                <a:fgClr>
                  <a:schemeClr val="hlink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</p:grpSp>
        <p:graphicFrame>
          <p:nvGraphicFramePr>
            <p:cNvPr id="129032" name="Object 24"/>
            <p:cNvGraphicFramePr>
              <a:graphicFrameLocks noChangeAspect="1"/>
            </p:cNvGraphicFramePr>
            <p:nvPr/>
          </p:nvGraphicFramePr>
          <p:xfrm>
            <a:off x="1495128" y="1145087"/>
            <a:ext cx="1636712" cy="1030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5" name="Equation" r:id="rId5" imgW="685800" imgH="431800" progId="Equation.3">
                    <p:embed/>
                  </p:oleObj>
                </mc:Choice>
                <mc:Fallback>
                  <p:oleObj name="Equation" r:id="rId5" imgW="6858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5128" y="1145087"/>
                          <a:ext cx="1636712" cy="1030288"/>
                        </a:xfrm>
                        <a:prstGeom prst="rect">
                          <a:avLst/>
                        </a:prstGeom>
                        <a:solidFill>
                          <a:srgbClr val="99CC00"/>
                        </a:solidFill>
                        <a:ln w="38100">
                          <a:solidFill>
                            <a:srgbClr val="CC33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9033" name="Group 43"/>
            <p:cNvGrpSpPr>
              <a:grpSpLocks/>
            </p:cNvGrpSpPr>
            <p:nvPr/>
          </p:nvGrpSpPr>
          <p:grpSpPr bwMode="auto">
            <a:xfrm>
              <a:off x="2844437" y="3661731"/>
              <a:ext cx="3600400" cy="822554"/>
              <a:chOff x="1315" y="2208"/>
              <a:chExt cx="2256" cy="672"/>
            </a:xfrm>
          </p:grpSpPr>
          <p:sp>
            <p:nvSpPr>
              <p:cNvPr id="129038" name="Rectangle 44"/>
              <p:cNvSpPr>
                <a:spLocks noChangeArrowheads="1"/>
              </p:cNvSpPr>
              <p:nvPr/>
            </p:nvSpPr>
            <p:spPr bwMode="auto">
              <a:xfrm>
                <a:off x="1315" y="2208"/>
                <a:ext cx="2256" cy="67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graphicFrame>
            <p:nvGraphicFramePr>
              <p:cNvPr id="129039" name="Object 45"/>
              <p:cNvGraphicFramePr>
                <a:graphicFrameLocks noChangeAspect="1"/>
              </p:cNvGraphicFramePr>
              <p:nvPr/>
            </p:nvGraphicFramePr>
            <p:xfrm>
              <a:off x="1544" y="2348"/>
              <a:ext cx="1736" cy="5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56" name="משוואה" r:id="rId7" imgW="787400" imgH="241300" progId="Equation.3">
                      <p:embed/>
                    </p:oleObj>
                  </mc:Choice>
                  <mc:Fallback>
                    <p:oleObj name="משוואה" r:id="rId7" imgW="787400" imgH="2413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44" y="2348"/>
                            <a:ext cx="1736" cy="5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29034" name="Straight Arrow Connector 30"/>
            <p:cNvCxnSpPr>
              <a:cxnSpLocks noChangeShapeType="1"/>
            </p:cNvCxnSpPr>
            <p:nvPr/>
          </p:nvCxnSpPr>
          <p:spPr bwMode="auto">
            <a:xfrm>
              <a:off x="3131840" y="1988840"/>
              <a:ext cx="913333" cy="504056"/>
            </a:xfrm>
            <a:prstGeom prst="straightConnector1">
              <a:avLst/>
            </a:prstGeom>
            <a:noFill/>
            <a:ln w="28575" algn="ctr">
              <a:solidFill>
                <a:srgbClr val="98287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035" name="Straight Arrow Connector 31"/>
            <p:cNvCxnSpPr>
              <a:cxnSpLocks noChangeShapeType="1"/>
            </p:cNvCxnSpPr>
            <p:nvPr/>
          </p:nvCxnSpPr>
          <p:spPr bwMode="auto">
            <a:xfrm>
              <a:off x="3131840" y="2852936"/>
              <a:ext cx="1327943" cy="144016"/>
            </a:xfrm>
            <a:prstGeom prst="straightConnector1">
              <a:avLst/>
            </a:prstGeom>
            <a:noFill/>
            <a:ln w="28575" algn="ctr">
              <a:solidFill>
                <a:srgbClr val="98287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129036" name="Object 32"/>
            <p:cNvGraphicFramePr>
              <a:graphicFrameLocks noChangeAspect="1"/>
            </p:cNvGraphicFramePr>
            <p:nvPr/>
          </p:nvGraphicFramePr>
          <p:xfrm>
            <a:off x="1471613" y="2433638"/>
            <a:ext cx="1697037" cy="1030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7" name="Equation" r:id="rId9" imgW="710891" imgH="431613" progId="Equation.3">
                    <p:embed/>
                  </p:oleObj>
                </mc:Choice>
                <mc:Fallback>
                  <p:oleObj name="Equation" r:id="rId9" imgW="710891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1613" y="2433638"/>
                          <a:ext cx="1697037" cy="1030287"/>
                        </a:xfrm>
                        <a:prstGeom prst="rect">
                          <a:avLst/>
                        </a:prstGeom>
                        <a:solidFill>
                          <a:srgbClr val="99CC00"/>
                        </a:solidFill>
                        <a:ln w="38100">
                          <a:solidFill>
                            <a:srgbClr val="CC33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9037" name="Text Box 41"/>
            <p:cNvSpPr txBox="1">
              <a:spLocks noChangeArrowheads="1"/>
            </p:cNvSpPr>
            <p:nvPr/>
          </p:nvSpPr>
          <p:spPr bwMode="auto">
            <a:xfrm rot="-5400000">
              <a:off x="-1889365" y="2977599"/>
              <a:ext cx="498966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 sz="40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“geometrical” disorder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04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Text Box 20"/>
          <p:cNvSpPr txBox="1">
            <a:spLocks noChangeArrowheads="1"/>
          </p:cNvSpPr>
          <p:nvPr/>
        </p:nvSpPr>
        <p:spPr bwMode="auto">
          <a:xfrm>
            <a:off x="7319963" y="3200400"/>
            <a:ext cx="274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suppressed localization</a:t>
            </a:r>
          </a:p>
        </p:txBody>
      </p:sp>
      <p:grpSp>
        <p:nvGrpSpPr>
          <p:cNvPr id="130051" name="Group 60"/>
          <p:cNvGrpSpPr>
            <a:grpSpLocks/>
          </p:cNvGrpSpPr>
          <p:nvPr/>
        </p:nvGrpSpPr>
        <p:grpSpPr bwMode="auto">
          <a:xfrm>
            <a:off x="1524000" y="314325"/>
            <a:ext cx="6248400" cy="4921250"/>
            <a:chOff x="-152400" y="391180"/>
            <a:chExt cx="6248400" cy="4920595"/>
          </a:xfrm>
        </p:grpSpPr>
        <p:grpSp>
          <p:nvGrpSpPr>
            <p:cNvPr id="130061" name="Group 26"/>
            <p:cNvGrpSpPr>
              <a:grpSpLocks/>
            </p:cNvGrpSpPr>
            <p:nvPr/>
          </p:nvGrpSpPr>
          <p:grpSpPr bwMode="auto">
            <a:xfrm>
              <a:off x="0" y="1143000"/>
              <a:ext cx="6096000" cy="4168775"/>
              <a:chOff x="-5562600" y="1447800"/>
              <a:chExt cx="6096000" cy="4168775"/>
            </a:xfrm>
          </p:grpSpPr>
          <p:pic>
            <p:nvPicPr>
              <p:cNvPr id="130065" name="Picture 4" descr="AsatryanFig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562600" y="1447800"/>
                <a:ext cx="5359400" cy="416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0066" name="Rectangle 6"/>
              <p:cNvSpPr>
                <a:spLocks noChangeArrowheads="1"/>
              </p:cNvSpPr>
              <p:nvPr/>
            </p:nvSpPr>
            <p:spPr bwMode="auto">
              <a:xfrm>
                <a:off x="0" y="24384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30067" name="Rectangle 19"/>
              <p:cNvSpPr>
                <a:spLocks noChangeArrowheads="1"/>
              </p:cNvSpPr>
              <p:nvPr/>
            </p:nvSpPr>
            <p:spPr bwMode="auto">
              <a:xfrm>
                <a:off x="-3657600" y="3048000"/>
                <a:ext cx="685800" cy="144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30068" name="Rectangle 20"/>
              <p:cNvSpPr>
                <a:spLocks noChangeArrowheads="1"/>
              </p:cNvSpPr>
              <p:nvPr/>
            </p:nvSpPr>
            <p:spPr bwMode="auto">
              <a:xfrm>
                <a:off x="-3048000" y="2743200"/>
                <a:ext cx="12954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  <p:sp>
            <p:nvSpPr>
              <p:cNvPr id="130069" name="Rectangle 23"/>
              <p:cNvSpPr>
                <a:spLocks noChangeArrowheads="1"/>
              </p:cNvSpPr>
              <p:nvPr/>
            </p:nvSpPr>
            <p:spPr bwMode="auto">
              <a:xfrm>
                <a:off x="-1828800" y="1600200"/>
                <a:ext cx="1600200" cy="18288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he-IL" sz="1800"/>
              </a:p>
            </p:txBody>
          </p:sp>
        </p:grpSp>
        <p:sp>
          <p:nvSpPr>
            <p:cNvPr id="130062" name="Text Box 7"/>
            <p:cNvSpPr txBox="1">
              <a:spLocks noChangeArrowheads="1"/>
            </p:cNvSpPr>
            <p:nvPr/>
          </p:nvSpPr>
          <p:spPr bwMode="auto">
            <a:xfrm>
              <a:off x="1447800" y="391180"/>
              <a:ext cx="3962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AU" altLang="he-IL" sz="2800">
                  <a:solidFill>
                    <a:schemeClr val="accent2"/>
                  </a:solidFill>
                </a:rPr>
                <a:t>monotype stack: N=10</a:t>
              </a:r>
              <a:r>
                <a:rPr lang="en-AU" altLang="he-IL" sz="2800" baseline="30000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130063" name="Rectangle 56"/>
            <p:cNvSpPr>
              <a:spLocks noChangeArrowheads="1"/>
            </p:cNvSpPr>
            <p:nvPr/>
          </p:nvSpPr>
          <p:spPr bwMode="auto">
            <a:xfrm>
              <a:off x="-152400" y="2667000"/>
              <a:ext cx="457200" cy="6096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he-IL" sz="1800"/>
            </a:p>
          </p:txBody>
        </p:sp>
        <p:sp>
          <p:nvSpPr>
            <p:cNvPr id="130064" name="Rectangle 57"/>
            <p:cNvSpPr>
              <a:spLocks noChangeArrowheads="1"/>
            </p:cNvSpPr>
            <p:nvPr/>
          </p:nvSpPr>
          <p:spPr bwMode="auto">
            <a:xfrm>
              <a:off x="2209800" y="3048000"/>
              <a:ext cx="2057400" cy="15240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he-IL" sz="1800"/>
            </a:p>
          </p:txBody>
        </p:sp>
      </p:grpSp>
      <p:cxnSp>
        <p:nvCxnSpPr>
          <p:cNvPr id="60" name="Straight Connector 59"/>
          <p:cNvCxnSpPr/>
          <p:nvPr/>
        </p:nvCxnSpPr>
        <p:spPr bwMode="auto">
          <a:xfrm flipV="1">
            <a:off x="3771900" y="2025651"/>
            <a:ext cx="2286000" cy="220186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Oval 65"/>
          <p:cNvSpPr/>
          <p:nvPr/>
        </p:nvSpPr>
        <p:spPr bwMode="auto">
          <a:xfrm>
            <a:off x="3276600" y="3886200"/>
            <a:ext cx="609600" cy="685800"/>
          </a:xfrm>
          <a:prstGeom prst="ellipse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aphicFrame>
        <p:nvGraphicFramePr>
          <p:cNvPr id="130054" name="Object 17"/>
          <p:cNvGraphicFramePr>
            <a:graphicFrameLocks noChangeAspect="1"/>
          </p:cNvGraphicFramePr>
          <p:nvPr/>
        </p:nvGraphicFramePr>
        <p:xfrm>
          <a:off x="2286000" y="3751264"/>
          <a:ext cx="12192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Equation" r:id="rId5" imgW="698500" imgH="228600" progId="Equation.3">
                  <p:embed/>
                </p:oleObj>
              </mc:Choice>
              <mc:Fallback>
                <p:oleObj name="Equation" r:id="rId5" imgW="698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751264"/>
                        <a:ext cx="121920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0" name="Object 15"/>
          <p:cNvGraphicFramePr>
            <a:graphicFrameLocks noChangeAspect="1"/>
          </p:cNvGraphicFramePr>
          <p:nvPr/>
        </p:nvGraphicFramePr>
        <p:xfrm>
          <a:off x="6230938" y="1833563"/>
          <a:ext cx="113506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Equation" r:id="rId7" imgW="495085" imgH="241195" progId="Equation.3">
                  <p:embed/>
                </p:oleObj>
              </mc:Choice>
              <mc:Fallback>
                <p:oleObj name="Equation" r:id="rId7" imgW="49508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1833563"/>
                        <a:ext cx="1135062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4" name="Straight Connector 83"/>
          <p:cNvCxnSpPr>
            <a:cxnSpLocks noChangeShapeType="1"/>
          </p:cNvCxnSpPr>
          <p:nvPr/>
        </p:nvCxnSpPr>
        <p:spPr bwMode="auto">
          <a:xfrm flipV="1">
            <a:off x="3886200" y="1828800"/>
            <a:ext cx="1028700" cy="2286000"/>
          </a:xfrm>
          <a:prstGeom prst="line">
            <a:avLst/>
          </a:prstGeom>
          <a:noFill/>
          <a:ln w="571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7112000" y="2371726"/>
            <a:ext cx="355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he-IL" sz="2800" b="1">
                <a:solidFill>
                  <a:srgbClr val="FF0000"/>
                </a:solidFill>
              </a:rPr>
              <a:t>mixed stack: N=10</a:t>
            </a:r>
            <a:r>
              <a:rPr lang="en-AU" altLang="he-IL" sz="2800" b="1" baseline="30000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2257426" y="1341438"/>
            <a:ext cx="3152775" cy="620712"/>
            <a:chOff x="6050515" y="2347710"/>
            <a:chExt cx="3489117" cy="838200"/>
          </a:xfrm>
        </p:grpSpPr>
        <p:graphicFrame>
          <p:nvGraphicFramePr>
            <p:cNvPr id="130059" name="Object 17"/>
            <p:cNvGraphicFramePr>
              <a:graphicFrameLocks noChangeAspect="1"/>
            </p:cNvGraphicFramePr>
            <p:nvPr/>
          </p:nvGraphicFramePr>
          <p:xfrm>
            <a:off x="6176984" y="2347710"/>
            <a:ext cx="33528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8" name="Equation" r:id="rId9" imgW="863225" imgH="241195" progId="Equation.3">
                    <p:embed/>
                  </p:oleObj>
                </mc:Choice>
                <mc:Fallback>
                  <p:oleObj name="Equation" r:id="rId9" imgW="863225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6984" y="2347710"/>
                          <a:ext cx="335280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0060" name="Rectangle 90"/>
            <p:cNvSpPr>
              <a:spLocks noChangeArrowheads="1"/>
            </p:cNvSpPr>
            <p:nvPr/>
          </p:nvSpPr>
          <p:spPr bwMode="auto">
            <a:xfrm>
              <a:off x="6050515" y="2444771"/>
              <a:ext cx="3489117" cy="685800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he-IL" sz="1800"/>
            </a:p>
          </p:txBody>
        </p:sp>
      </p:grpSp>
    </p:spTree>
    <p:extLst>
      <p:ext uri="{BB962C8B-B14F-4D97-AF65-F5344CB8AC3E}">
        <p14:creationId xmlns:p14="http://schemas.microsoft.com/office/powerpoint/2010/main" val="47256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/>
      <p:bldP spid="66" grpId="0" animBg="1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18"/>
          <p:cNvGrpSpPr>
            <a:grpSpLocks/>
          </p:cNvGrpSpPr>
          <p:nvPr/>
        </p:nvGrpSpPr>
        <p:grpSpPr bwMode="auto">
          <a:xfrm>
            <a:off x="2928938" y="1625599"/>
            <a:ext cx="6119812" cy="1169988"/>
            <a:chOff x="204" y="2387"/>
            <a:chExt cx="3855" cy="737"/>
          </a:xfrm>
        </p:grpSpPr>
        <p:graphicFrame>
          <p:nvGraphicFramePr>
            <p:cNvPr id="73742" name="Object 10"/>
            <p:cNvGraphicFramePr>
              <a:graphicFrameLocks noChangeAspect="1"/>
            </p:cNvGraphicFramePr>
            <p:nvPr/>
          </p:nvGraphicFramePr>
          <p:xfrm>
            <a:off x="204" y="2387"/>
            <a:ext cx="1058" cy="5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משוואה" r:id="rId3" imgW="482391" imgH="228501" progId="Equation.3">
                    <p:embed/>
                  </p:oleObj>
                </mc:Choice>
                <mc:Fallback>
                  <p:oleObj name="משוואה" r:id="rId3" imgW="482391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" y="2387"/>
                          <a:ext cx="1058" cy="5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66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43" name="Text Box 11"/>
            <p:cNvSpPr txBox="1">
              <a:spLocks noChangeArrowheads="1"/>
            </p:cNvSpPr>
            <p:nvPr/>
          </p:nvSpPr>
          <p:spPr bwMode="auto">
            <a:xfrm>
              <a:off x="1292" y="2523"/>
              <a:ext cx="2767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small losses, strong coupling:</a:t>
              </a:r>
              <a:r>
                <a:rPr lang="en-US" altLang="en-US" sz="1800">
                  <a:solidFill>
                    <a:srgbClr val="00CC00"/>
                  </a:solidFill>
                </a:rPr>
                <a:t> </a:t>
              </a:r>
            </a:p>
          </p:txBody>
        </p:sp>
      </p:grpSp>
      <p:grpSp>
        <p:nvGrpSpPr>
          <p:cNvPr id="824341" name="Group 21"/>
          <p:cNvGrpSpPr>
            <a:grpSpLocks/>
          </p:cNvGrpSpPr>
          <p:nvPr/>
        </p:nvGrpSpPr>
        <p:grpSpPr bwMode="auto">
          <a:xfrm>
            <a:off x="2566989" y="2854325"/>
            <a:ext cx="6842125" cy="1027113"/>
            <a:chOff x="657" y="2840"/>
            <a:chExt cx="4310" cy="647"/>
          </a:xfrm>
        </p:grpSpPr>
        <p:sp>
          <p:nvSpPr>
            <p:cNvPr id="73739" name="Text Box 12"/>
            <p:cNvSpPr txBox="1">
              <a:spLocks noChangeArrowheads="1"/>
            </p:cNvSpPr>
            <p:nvPr/>
          </p:nvSpPr>
          <p:spPr bwMode="auto">
            <a:xfrm>
              <a:off x="657" y="2886"/>
              <a:ext cx="1588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frequency gap      </a:t>
              </a:r>
            </a:p>
          </p:txBody>
        </p:sp>
        <p:graphicFrame>
          <p:nvGraphicFramePr>
            <p:cNvPr id="73740" name="Object 13"/>
            <p:cNvGraphicFramePr>
              <a:graphicFrameLocks noChangeAspect="1"/>
            </p:cNvGraphicFramePr>
            <p:nvPr/>
          </p:nvGraphicFramePr>
          <p:xfrm>
            <a:off x="2109" y="2840"/>
            <a:ext cx="1273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Equation" r:id="rId5" imgW="787400" imgH="279400" progId="Equation.3">
                    <p:embed/>
                  </p:oleObj>
                </mc:Choice>
                <mc:Fallback>
                  <p:oleObj name="Equation" r:id="rId5" imgW="7874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9" y="2840"/>
                          <a:ext cx="1273" cy="453"/>
                        </a:xfrm>
                        <a:prstGeom prst="rect">
                          <a:avLst/>
                        </a:prstGeom>
                        <a:solidFill>
                          <a:srgbClr val="FF505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41" name="Text Box 16"/>
            <p:cNvSpPr txBox="1">
              <a:spLocks noChangeArrowheads="1"/>
            </p:cNvSpPr>
            <p:nvPr/>
          </p:nvSpPr>
          <p:spPr bwMode="auto">
            <a:xfrm>
              <a:off x="3425" y="2886"/>
              <a:ext cx="1542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levels repulsion</a:t>
              </a:r>
              <a:r>
                <a:rPr lang="en-US" altLang="en-US" sz="1800"/>
                <a:t> </a:t>
              </a:r>
            </a:p>
          </p:txBody>
        </p:sp>
      </p:grpSp>
      <p:grpSp>
        <p:nvGrpSpPr>
          <p:cNvPr id="824343" name="Group 23"/>
          <p:cNvGrpSpPr>
            <a:grpSpLocks/>
          </p:cNvGrpSpPr>
          <p:nvPr/>
        </p:nvGrpSpPr>
        <p:grpSpPr bwMode="auto">
          <a:xfrm>
            <a:off x="2927351" y="3857625"/>
            <a:ext cx="6335713" cy="795338"/>
            <a:chOff x="884" y="3113"/>
            <a:chExt cx="3991" cy="501"/>
          </a:xfrm>
        </p:grpSpPr>
        <p:graphicFrame>
          <p:nvGraphicFramePr>
            <p:cNvPr id="73737" name="Object 14"/>
            <p:cNvGraphicFramePr>
              <a:graphicFrameLocks noChangeAspect="1"/>
            </p:cNvGraphicFramePr>
            <p:nvPr/>
          </p:nvGraphicFramePr>
          <p:xfrm>
            <a:off x="884" y="3113"/>
            <a:ext cx="1058" cy="5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משוואה" r:id="rId7" imgW="482391" imgH="228501" progId="Equation.3">
                    <p:embed/>
                  </p:oleObj>
                </mc:Choice>
                <mc:Fallback>
                  <p:oleObj name="משוואה" r:id="rId7" imgW="482391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" y="3113"/>
                          <a:ext cx="1058" cy="5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66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38" name="Text Box 22"/>
            <p:cNvSpPr txBox="1">
              <a:spLocks noChangeArrowheads="1"/>
            </p:cNvSpPr>
            <p:nvPr/>
          </p:nvSpPr>
          <p:spPr bwMode="auto">
            <a:xfrm>
              <a:off x="1927" y="3203"/>
              <a:ext cx="29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large losses, weak coupling:</a:t>
              </a:r>
            </a:p>
          </p:txBody>
        </p:sp>
      </p:grpSp>
      <p:grpSp>
        <p:nvGrpSpPr>
          <p:cNvPr id="824345" name="Group 25"/>
          <p:cNvGrpSpPr>
            <a:grpSpLocks/>
          </p:cNvGrpSpPr>
          <p:nvPr/>
        </p:nvGrpSpPr>
        <p:grpSpPr bwMode="auto">
          <a:xfrm>
            <a:off x="3143250" y="5022851"/>
            <a:ext cx="6192838" cy="1285875"/>
            <a:chOff x="1020" y="3294"/>
            <a:chExt cx="3901" cy="810"/>
          </a:xfrm>
        </p:grpSpPr>
        <p:sp>
          <p:nvSpPr>
            <p:cNvPr id="73735" name="Text Box 15"/>
            <p:cNvSpPr txBox="1">
              <a:spLocks noChangeArrowheads="1"/>
            </p:cNvSpPr>
            <p:nvPr/>
          </p:nvSpPr>
          <p:spPr bwMode="auto">
            <a:xfrm>
              <a:off x="1020" y="3294"/>
              <a:ext cx="39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frequencies merge;</a:t>
              </a:r>
              <a:r>
                <a:rPr lang="en-US" altLang="en-US" sz="2800">
                  <a:solidFill>
                    <a:srgbClr val="00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en-US" sz="28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levels crossing</a:t>
              </a:r>
              <a:r>
                <a:rPr lang="en-US" altLang="en-US" sz="2800">
                  <a:solidFill>
                    <a:srgbClr val="00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at</a:t>
              </a:r>
            </a:p>
          </p:txBody>
        </p:sp>
        <p:graphicFrame>
          <p:nvGraphicFramePr>
            <p:cNvPr id="73736" name="Object 24"/>
            <p:cNvGraphicFramePr>
              <a:graphicFrameLocks noChangeAspect="1"/>
            </p:cNvGraphicFramePr>
            <p:nvPr/>
          </p:nvGraphicFramePr>
          <p:xfrm>
            <a:off x="2022" y="3702"/>
            <a:ext cx="1698" cy="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Equation" r:id="rId9" imgW="1397000" imgH="279400" progId="Equation.3">
                    <p:embed/>
                  </p:oleObj>
                </mc:Choice>
                <mc:Fallback>
                  <p:oleObj name="Equation" r:id="rId9" imgW="13970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2" y="3702"/>
                          <a:ext cx="1698" cy="402"/>
                        </a:xfrm>
                        <a:prstGeom prst="rect">
                          <a:avLst/>
                        </a:prstGeom>
                        <a:solidFill>
                          <a:srgbClr val="CCE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3734" name="Object 125"/>
          <p:cNvGraphicFramePr>
            <a:graphicFrameLocks noChangeAspect="1"/>
          </p:cNvGraphicFramePr>
          <p:nvPr/>
        </p:nvGraphicFramePr>
        <p:xfrm>
          <a:off x="2882901" y="398463"/>
          <a:ext cx="590391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11" imgW="2717800" imgH="393700" progId="Equation.3">
                  <p:embed/>
                </p:oleObj>
              </mc:Choice>
              <mc:Fallback>
                <p:oleObj name="Equation" r:id="rId11" imgW="2717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1" y="398463"/>
                        <a:ext cx="5903913" cy="1014412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26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2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3733800" y="5373689"/>
            <a:ext cx="43434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he-IL" sz="2400" dirty="0"/>
              <a:t>Strong long-</a:t>
            </a:r>
            <a:r>
              <a:rPr lang="en-US" altLang="he-IL" sz="2400" dirty="0">
                <a:latin typeface="Symbol" pitchFamily="18" charset="2"/>
                <a:sym typeface="Symbol" pitchFamily="18" charset="2"/>
              </a:rPr>
              <a:t></a:t>
            </a:r>
            <a:r>
              <a:rPr lang="en-US" altLang="he-IL" sz="2400" dirty="0"/>
              <a:t> resonances  in  H-stacks almost completely disappear in M-stacks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he-IL" sz="2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he-IL" sz="2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he-IL" sz="2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he-IL" sz="2800" dirty="0"/>
              <a:t>     </a:t>
            </a: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altLang="he-IL" sz="28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he-IL" sz="2800" dirty="0"/>
              <a:t> </a:t>
            </a:r>
          </a:p>
        </p:txBody>
      </p:sp>
      <p:sp>
        <p:nvSpPr>
          <p:cNvPr id="71683" name="Text Box 14"/>
          <p:cNvSpPr txBox="1">
            <a:spLocks noChangeArrowheads="1"/>
          </p:cNvSpPr>
          <p:nvPr/>
        </p:nvSpPr>
        <p:spPr bwMode="auto">
          <a:xfrm>
            <a:off x="3762375" y="4221164"/>
            <a:ext cx="4343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he-IL" sz="2000"/>
              <a:t>	“</a:t>
            </a:r>
            <a:r>
              <a:rPr lang="en-AU" altLang="he-IL" sz="1800" b="1">
                <a:solidFill>
                  <a:srgbClr val="FF0000"/>
                </a:solidFill>
              </a:rPr>
              <a:t>Homogeneous”  stack</a:t>
            </a:r>
            <a:r>
              <a:rPr lang="en-AU" altLang="he-IL" sz="1800" b="1"/>
              <a:t>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he-IL" sz="1800" b="1"/>
              <a:t>	  </a:t>
            </a:r>
            <a:r>
              <a:rPr lang="en-AU" altLang="he-IL" sz="1800" b="1">
                <a:solidFill>
                  <a:schemeClr val="accent2"/>
                </a:solidFill>
              </a:rPr>
              <a:t>Mixed  stack</a:t>
            </a:r>
            <a:r>
              <a:rPr lang="en-AU" altLang="he-IL" sz="1800" b="1"/>
              <a:t>	</a:t>
            </a:r>
          </a:p>
        </p:txBody>
      </p:sp>
      <p:grpSp>
        <p:nvGrpSpPr>
          <p:cNvPr id="71684" name="Group 16"/>
          <p:cNvGrpSpPr>
            <a:grpSpLocks/>
          </p:cNvGrpSpPr>
          <p:nvPr/>
        </p:nvGrpSpPr>
        <p:grpSpPr bwMode="auto">
          <a:xfrm>
            <a:off x="3648075" y="1125539"/>
            <a:ext cx="4191000" cy="2911475"/>
            <a:chOff x="288" y="447"/>
            <a:chExt cx="2640" cy="1834"/>
          </a:xfrm>
        </p:grpSpPr>
        <p:pic>
          <p:nvPicPr>
            <p:cNvPr id="71686" name="Picture 4" descr="AsatryanFig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47"/>
              <a:ext cx="2640" cy="1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87" name="Text Box 15"/>
            <p:cNvSpPr txBox="1">
              <a:spLocks noChangeArrowheads="1"/>
            </p:cNvSpPr>
            <p:nvPr/>
          </p:nvSpPr>
          <p:spPr bwMode="auto">
            <a:xfrm>
              <a:off x="1056" y="576"/>
              <a:ext cx="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AU" altLang="he-IL" sz="2000" b="1"/>
                <a:t>N=10</a:t>
              </a:r>
              <a:r>
                <a:rPr lang="en-AU" altLang="he-IL" sz="2000" b="1" baseline="30000"/>
                <a:t>3</a:t>
              </a:r>
            </a:p>
          </p:txBody>
        </p:sp>
      </p:grpSp>
      <p:sp>
        <p:nvSpPr>
          <p:cNvPr id="71685" name="Text Box 24"/>
          <p:cNvSpPr txBox="1">
            <a:spLocks noChangeArrowheads="1"/>
          </p:cNvSpPr>
          <p:nvPr/>
        </p:nvSpPr>
        <p:spPr bwMode="auto">
          <a:xfrm>
            <a:off x="2286000" y="228601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4000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Resonances </a:t>
            </a:r>
            <a:r>
              <a:rPr lang="en-US" altLang="he-IL">
                <a:latin typeface="Times New Roman" panose="02020603050405020304" pitchFamily="18" charset="0"/>
                <a:cs typeface="Times New Roman" panose="02020603050405020304" pitchFamily="18" charset="0"/>
              </a:rPr>
              <a:t>- single realization calculations</a:t>
            </a:r>
          </a:p>
        </p:txBody>
      </p:sp>
    </p:spTree>
    <p:extLst>
      <p:ext uri="{BB962C8B-B14F-4D97-AF65-F5344CB8AC3E}">
        <p14:creationId xmlns:p14="http://schemas.microsoft.com/office/powerpoint/2010/main" val="8926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699125" y="3163889"/>
          <a:ext cx="74295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Equation" r:id="rId3" imgW="507780" imgH="393529" progId="Equation.3">
                  <p:embed/>
                </p:oleObj>
              </mc:Choice>
              <mc:Fallback>
                <p:oleObj name="Equation" r:id="rId3" imgW="5077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25" y="3163889"/>
                        <a:ext cx="742950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440114" y="3121026"/>
          <a:ext cx="126047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Equation" r:id="rId5" imgW="748975" imgH="431613" progId="Equation.3">
                  <p:embed/>
                </p:oleObj>
              </mc:Choice>
              <mc:Fallback>
                <p:oleObj name="Equation" r:id="rId5" imgW="748975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4" y="3121026"/>
                        <a:ext cx="1260475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6519" name="Group 6"/>
          <p:cNvGrpSpPr>
            <a:grpSpLocks/>
          </p:cNvGrpSpPr>
          <p:nvPr/>
        </p:nvGrpSpPr>
        <p:grpSpPr bwMode="auto">
          <a:xfrm>
            <a:off x="3656014" y="5229226"/>
            <a:ext cx="3970337" cy="1236663"/>
            <a:chOff x="-2891389" y="4655260"/>
            <a:chExt cx="5472757" cy="1119493"/>
          </a:xfrm>
        </p:grpSpPr>
        <p:graphicFrame>
          <p:nvGraphicFramePr>
            <p:cNvPr id="73748" name="Object 10"/>
            <p:cNvGraphicFramePr>
              <a:graphicFrameLocks noChangeAspect="1"/>
            </p:cNvGraphicFramePr>
            <p:nvPr/>
          </p:nvGraphicFramePr>
          <p:xfrm>
            <a:off x="-749419" y="4655260"/>
            <a:ext cx="3330787" cy="11194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2" name="Equation" r:id="rId7" imgW="1358900" imgH="457200" progId="Equation.3">
                    <p:embed/>
                  </p:oleObj>
                </mc:Choice>
                <mc:Fallback>
                  <p:oleObj name="Equation" r:id="rId7" imgW="13589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49419" y="4655260"/>
                          <a:ext cx="3330787" cy="11194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49" name="TextBox 11"/>
            <p:cNvSpPr txBox="1">
              <a:spLocks noChangeArrowheads="1"/>
            </p:cNvSpPr>
            <p:nvPr/>
          </p:nvSpPr>
          <p:spPr bwMode="auto">
            <a:xfrm>
              <a:off x="-2891389" y="4884228"/>
              <a:ext cx="3181598" cy="640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he-IL" sz="2000">
                  <a:solidFill>
                    <a:srgbClr val="FF0000"/>
                  </a:solidFill>
                  <a:latin typeface="Comic Sans MS" panose="030F0702030302020204" pitchFamily="66" charset="0"/>
                </a:rPr>
                <a:t>asymmetry parameter</a:t>
              </a:r>
              <a:endParaRPr lang="he-IL" altLang="he-IL" sz="20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600825" y="3109913"/>
            <a:ext cx="1930400" cy="1111250"/>
            <a:chOff x="3629082" y="3763293"/>
            <a:chExt cx="2573420" cy="1111827"/>
          </a:xfrm>
        </p:grpSpPr>
        <p:sp>
          <p:nvSpPr>
            <p:cNvPr id="9" name="Rectangle 8"/>
            <p:cNvSpPr/>
            <p:nvPr/>
          </p:nvSpPr>
          <p:spPr>
            <a:xfrm>
              <a:off x="3806851" y="3763293"/>
              <a:ext cx="2395651" cy="11118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graphicFrame>
          <p:nvGraphicFramePr>
            <p:cNvPr id="73747" name="Object 9"/>
            <p:cNvGraphicFramePr>
              <a:graphicFrameLocks noChangeAspect="1"/>
            </p:cNvGraphicFramePr>
            <p:nvPr/>
          </p:nvGraphicFramePr>
          <p:xfrm>
            <a:off x="3629082" y="3830003"/>
            <a:ext cx="2181903" cy="86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3" name="Equation" r:id="rId9" imgW="1117115" imgH="444307" progId="Equation.3">
                    <p:embed/>
                  </p:oleObj>
                </mc:Choice>
                <mc:Fallback>
                  <p:oleObj name="Equation" r:id="rId9" imgW="1117115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9082" y="3830003"/>
                          <a:ext cx="2181903" cy="867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3734" name="Group 12"/>
          <p:cNvGrpSpPr>
            <a:grpSpLocks/>
          </p:cNvGrpSpPr>
          <p:nvPr/>
        </p:nvGrpSpPr>
        <p:grpSpPr bwMode="auto">
          <a:xfrm>
            <a:off x="2063750" y="895351"/>
            <a:ext cx="2978150" cy="1597025"/>
            <a:chOff x="4110038" y="1742196"/>
            <a:chExt cx="3971925" cy="1597142"/>
          </a:xfrm>
        </p:grpSpPr>
        <p:pic>
          <p:nvPicPr>
            <p:cNvPr id="73743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0038" y="1843913"/>
              <a:ext cx="3971925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44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107" y="2069449"/>
              <a:ext cx="942975" cy="866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45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1254" y="1742196"/>
              <a:ext cx="1925052" cy="1328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786064" y="1223964"/>
            <a:ext cx="1366837" cy="865187"/>
            <a:chOff x="7145177" y="372805"/>
            <a:chExt cx="1822648" cy="86625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145177" y="372805"/>
              <a:ext cx="0" cy="866255"/>
            </a:xfrm>
            <a:prstGeom prst="line">
              <a:avLst/>
            </a:prstGeom>
            <a:ln w="57150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967825" y="372805"/>
              <a:ext cx="0" cy="866255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736" name="TextBox 1"/>
          <p:cNvSpPr txBox="1">
            <a:spLocks noChangeArrowheads="1"/>
          </p:cNvSpPr>
          <p:nvPr/>
        </p:nvSpPr>
        <p:spPr bwMode="auto">
          <a:xfrm>
            <a:off x="2351088" y="241301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2800">
                <a:solidFill>
                  <a:srgbClr val="0202C2"/>
                </a:solidFill>
              </a:rPr>
              <a:t>quasi-one-dimensional disordered systems</a:t>
            </a:r>
            <a:r>
              <a:rPr lang="en-US" altLang="he-IL" sz="1800"/>
              <a:t> </a:t>
            </a:r>
            <a:endParaRPr lang="he-IL" altLang="he-IL" sz="180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330826" y="1030288"/>
          <a:ext cx="3116263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Equation" r:id="rId14" imgW="1625600" imgH="431800" progId="Equation.3">
                  <p:embed/>
                </p:oleObj>
              </mc:Choice>
              <mc:Fallback>
                <p:oleObj name="Equation" r:id="rId14" imgW="1625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6" y="1030288"/>
                        <a:ext cx="3116263" cy="11033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676901" y="2379664"/>
          <a:ext cx="260032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Equation" r:id="rId16" imgW="1016000" imgH="241300" progId="Equation.3">
                  <p:embed/>
                </p:oleObj>
              </mc:Choice>
              <mc:Fallback>
                <p:oleObj name="Equation" r:id="rId16" imgW="1016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1" y="2379664"/>
                        <a:ext cx="2600325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31951" y="4391025"/>
            <a:ext cx="91852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he-IL" sz="1800">
                <a:solidFill>
                  <a:srgbClr val="00B050"/>
                </a:solidFill>
                <a:latin typeface="Comic Sans MS" panose="030F0702030302020204" pitchFamily="66" charset="0"/>
              </a:rPr>
              <a:t>The basketball flies in a parabola, exhibiting perfect symmetry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he-IL" sz="1800">
                <a:solidFill>
                  <a:srgbClr val="00B050"/>
                </a:solidFill>
                <a:latin typeface="Comic Sans MS" panose="030F0702030302020204" pitchFamily="66" charset="0"/>
              </a:rPr>
              <a:t>but you get scores only when it is interrupted by a basket       </a:t>
            </a:r>
            <a:r>
              <a:rPr lang="en-US" altLang="he-IL" sz="1800">
                <a:solidFill>
                  <a:srgbClr val="0202C2"/>
                </a:solidFill>
                <a:latin typeface="Comic Sans MS" panose="030F0702030302020204" pitchFamily="66" charset="0"/>
              </a:rPr>
              <a:t>Michael Jordan</a:t>
            </a:r>
            <a:r>
              <a:rPr lang="en-US" altLang="he-IL" sz="2400">
                <a:solidFill>
                  <a:srgbClr val="0202C2"/>
                </a:solidFill>
                <a:latin typeface="Comic Sans MS" panose="030F0702030302020204" pitchFamily="66" charset="0"/>
              </a:rPr>
              <a:t> </a:t>
            </a:r>
            <a:endParaRPr lang="he-IL" altLang="he-IL" sz="2400">
              <a:solidFill>
                <a:srgbClr val="0202C2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10" name="Rectangle 24"/>
          <p:cNvSpPr>
            <a:spLocks noChangeArrowheads="1"/>
          </p:cNvSpPr>
          <p:nvPr/>
        </p:nvSpPr>
        <p:spPr bwMode="auto">
          <a:xfrm flipV="1">
            <a:off x="1574801" y="4751389"/>
            <a:ext cx="8482013" cy="377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</p:spTree>
    <p:extLst>
      <p:ext uri="{BB962C8B-B14F-4D97-AF65-F5344CB8AC3E}">
        <p14:creationId xmlns:p14="http://schemas.microsoft.com/office/powerpoint/2010/main" val="407051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65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4403725" y="227014"/>
            <a:ext cx="3678238" cy="4137025"/>
            <a:chOff x="5372021" y="1130807"/>
            <a:chExt cx="6978849" cy="5711724"/>
          </a:xfrm>
        </p:grpSpPr>
        <p:grpSp>
          <p:nvGrpSpPr>
            <p:cNvPr id="74782" name="Group 3"/>
            <p:cNvGrpSpPr>
              <a:grpSpLocks/>
            </p:cNvGrpSpPr>
            <p:nvPr/>
          </p:nvGrpSpPr>
          <p:grpSpPr bwMode="auto">
            <a:xfrm>
              <a:off x="5372021" y="1130807"/>
              <a:ext cx="6978849" cy="5711724"/>
              <a:chOff x="5178377" y="1130807"/>
              <a:chExt cx="6978849" cy="5711724"/>
            </a:xfrm>
          </p:grpSpPr>
          <p:graphicFrame>
            <p:nvGraphicFramePr>
              <p:cNvPr id="74785" name="Object 6"/>
              <p:cNvGraphicFramePr>
                <a:graphicFrameLocks noChangeAspect="1"/>
              </p:cNvGraphicFramePr>
              <p:nvPr/>
            </p:nvGraphicFramePr>
            <p:xfrm>
              <a:off x="7947627" y="1130807"/>
              <a:ext cx="346508" cy="3780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32" name="Equation" r:id="rId3" imgW="139639" imgH="152334" progId="Equation.3">
                      <p:embed/>
                    </p:oleObj>
                  </mc:Choice>
                  <mc:Fallback>
                    <p:oleObj name="Equation" r:id="rId3" imgW="139639" imgH="15233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47627" y="1130807"/>
                            <a:ext cx="346508" cy="378009"/>
                          </a:xfrm>
                          <a:prstGeom prst="rect">
                            <a:avLst/>
                          </a:prstGeom>
                          <a:solidFill>
                            <a:srgbClr val="E4F3F4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4786" name="Picture 16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1097" y="1400279"/>
                <a:ext cx="5964440" cy="5442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74787" name="Object 8"/>
              <p:cNvGraphicFramePr>
                <a:graphicFrameLocks noChangeAspect="1"/>
              </p:cNvGraphicFramePr>
              <p:nvPr/>
            </p:nvGraphicFramePr>
            <p:xfrm>
              <a:off x="5178377" y="3109634"/>
              <a:ext cx="657225" cy="6238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33" name="Equation" r:id="rId6" imgW="253890" imgH="241195" progId="Equation.3">
                      <p:embed/>
                    </p:oleObj>
                  </mc:Choice>
                  <mc:Fallback>
                    <p:oleObj name="Equation" r:id="rId6" imgW="253890" imgH="24119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78377" y="3109634"/>
                            <a:ext cx="657225" cy="6238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4788" name="Object 9"/>
              <p:cNvGraphicFramePr>
                <a:graphicFrameLocks noChangeAspect="1"/>
              </p:cNvGraphicFramePr>
              <p:nvPr/>
            </p:nvGraphicFramePr>
            <p:xfrm>
              <a:off x="11269814" y="5925435"/>
              <a:ext cx="887412" cy="625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34" name="Equation" r:id="rId8" imgW="342751" imgH="241195" progId="Equation.3">
                      <p:embed/>
                    </p:oleObj>
                  </mc:Choice>
                  <mc:Fallback>
                    <p:oleObj name="Equation" r:id="rId8" imgW="342751" imgH="24119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269814" y="5925435"/>
                            <a:ext cx="887412" cy="6254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" name="Rectangle 4"/>
            <p:cNvSpPr/>
            <p:nvPr/>
          </p:nvSpPr>
          <p:spPr>
            <a:xfrm>
              <a:off x="6375024" y="1518748"/>
              <a:ext cx="2210822" cy="10410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14189" y="3949409"/>
              <a:ext cx="322287" cy="258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692276" y="3714751"/>
            <a:ext cx="2733675" cy="2830513"/>
            <a:chOff x="2074517" y="3954228"/>
            <a:chExt cx="3231945" cy="2601477"/>
          </a:xfrm>
        </p:grpSpPr>
        <p:pic>
          <p:nvPicPr>
            <p:cNvPr id="74780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517" y="3954228"/>
              <a:ext cx="3231945" cy="2601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504681" y="4081165"/>
              <a:ext cx="1516499" cy="9906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041900" y="4214813"/>
            <a:ext cx="2292350" cy="2362200"/>
            <a:chOff x="7425267" y="4013832"/>
            <a:chExt cx="3218586" cy="2619264"/>
          </a:xfrm>
        </p:grpSpPr>
        <p:pic>
          <p:nvPicPr>
            <p:cNvPr id="74778" name="Picture 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5267" y="4013832"/>
              <a:ext cx="3218586" cy="261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8958776" y="4233864"/>
              <a:ext cx="1404231" cy="9892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V="1">
            <a:off x="4721225" y="496889"/>
            <a:ext cx="2838450" cy="3609975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758" name="Object 16"/>
          <p:cNvGraphicFramePr>
            <a:graphicFrameLocks noChangeAspect="1"/>
          </p:cNvGraphicFramePr>
          <p:nvPr/>
        </p:nvGraphicFramePr>
        <p:xfrm>
          <a:off x="1897064" y="460376"/>
          <a:ext cx="87153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Equation" r:id="rId12" imgW="596641" imgH="406224" progId="Equation.3">
                  <p:embed/>
                </p:oleObj>
              </mc:Choice>
              <mc:Fallback>
                <p:oleObj name="Equation" r:id="rId12" imgW="596641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4" y="460376"/>
                        <a:ext cx="871537" cy="7905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9" name="Object 17"/>
          <p:cNvGraphicFramePr>
            <a:graphicFrameLocks noChangeAspect="1"/>
          </p:cNvGraphicFramePr>
          <p:nvPr/>
        </p:nvGraphicFramePr>
        <p:xfrm>
          <a:off x="3146425" y="433389"/>
          <a:ext cx="13652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Equation" r:id="rId14" imgW="939800" imgH="457200" progId="Equation.3">
                  <p:embed/>
                </p:oleObj>
              </mc:Choice>
              <mc:Fallback>
                <p:oleObj name="Equation" r:id="rId14" imgW="939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433389"/>
                        <a:ext cx="1365250" cy="8858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009775" y="1681163"/>
          <a:ext cx="20129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Equation" r:id="rId16" imgW="990170" imgH="241195" progId="Equation.3">
                  <p:embed/>
                </p:oleObj>
              </mc:Choice>
              <mc:Fallback>
                <p:oleObj name="Equation" r:id="rId16" imgW="99017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5" y="1681163"/>
                        <a:ext cx="2012950" cy="654050"/>
                      </a:xfrm>
                      <a:prstGeom prst="rect">
                        <a:avLst/>
                      </a:prstGeom>
                      <a:solidFill>
                        <a:srgbClr val="9C9C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871663" y="2654300"/>
          <a:ext cx="22463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Equation" r:id="rId18" imgW="1637589" imgH="444307" progId="Equation.3">
                  <p:embed/>
                </p:oleObj>
              </mc:Choice>
              <mc:Fallback>
                <p:oleObj name="Equation" r:id="rId18" imgW="1637589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2654300"/>
                        <a:ext cx="2246312" cy="812800"/>
                      </a:xfrm>
                      <a:prstGeom prst="rect">
                        <a:avLst/>
                      </a:prstGeom>
                      <a:solidFill>
                        <a:srgbClr val="9999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4738689" y="3629025"/>
            <a:ext cx="2909887" cy="0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27575" y="2298700"/>
            <a:ext cx="290988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8094663" y="606425"/>
          <a:ext cx="20113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name="Equation" r:id="rId20" imgW="990170" imgH="241195" progId="Equation.3">
                  <p:embed/>
                </p:oleObj>
              </mc:Choice>
              <mc:Fallback>
                <p:oleObj name="Equation" r:id="rId20" imgW="99017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4663" y="606425"/>
                        <a:ext cx="2011362" cy="654050"/>
                      </a:xfrm>
                      <a:prstGeom prst="rect">
                        <a:avLst/>
                      </a:prstGeom>
                      <a:solidFill>
                        <a:srgbClr val="9C9C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4721225" y="4084639"/>
            <a:ext cx="730250" cy="22225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Rectangle 4098"/>
          <p:cNvSpPr/>
          <p:nvPr/>
        </p:nvSpPr>
        <p:spPr>
          <a:xfrm flipV="1">
            <a:off x="4638675" y="4157663"/>
            <a:ext cx="139700" cy="23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4179888" y="4095750"/>
            <a:ext cx="906462" cy="6350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01" name="Object 4100"/>
          <p:cNvGraphicFramePr>
            <a:graphicFrameLocks noChangeAspect="1"/>
          </p:cNvGraphicFramePr>
          <p:nvPr/>
        </p:nvGraphicFramePr>
        <p:xfrm>
          <a:off x="7983538" y="1538288"/>
          <a:ext cx="219551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Equation" r:id="rId22" imgW="1295400" imgH="241300" progId="Equation.3">
                  <p:embed/>
                </p:oleObj>
              </mc:Choice>
              <mc:Fallback>
                <p:oleObj name="Equation" r:id="rId22" imgW="1295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3538" y="1538288"/>
                        <a:ext cx="2195512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4103"/>
          <p:cNvGraphicFramePr>
            <a:graphicFrameLocks noChangeAspect="1"/>
          </p:cNvGraphicFramePr>
          <p:nvPr/>
        </p:nvGraphicFramePr>
        <p:xfrm>
          <a:off x="8343901" y="2259013"/>
          <a:ext cx="14843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name="Equation" r:id="rId24" imgW="876300" imgH="241300" progId="Equation.3">
                  <p:embed/>
                </p:oleObj>
              </mc:Choice>
              <mc:Fallback>
                <p:oleObj name="Equation" r:id="rId24" imgW="876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3901" y="2259013"/>
                        <a:ext cx="148431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4104"/>
          <p:cNvGraphicFramePr>
            <a:graphicFrameLocks noChangeAspect="1"/>
          </p:cNvGraphicFramePr>
          <p:nvPr/>
        </p:nvGraphicFramePr>
        <p:xfrm>
          <a:off x="8412164" y="4275138"/>
          <a:ext cx="14636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name="Equation" r:id="rId26" imgW="863225" imgH="241195" progId="Equation.3">
                  <p:embed/>
                </p:oleObj>
              </mc:Choice>
              <mc:Fallback>
                <p:oleObj name="Equation" r:id="rId26" imgW="86322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2164" y="4275138"/>
                        <a:ext cx="14636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8" name="Group 4107"/>
          <p:cNvGrpSpPr>
            <a:grpSpLocks/>
          </p:cNvGrpSpPr>
          <p:nvPr/>
        </p:nvGrpSpPr>
        <p:grpSpPr bwMode="auto">
          <a:xfrm>
            <a:off x="8050214" y="2921000"/>
            <a:ext cx="2333625" cy="812800"/>
            <a:chOff x="8701088" y="2921200"/>
            <a:chExt cx="3111500" cy="812800"/>
          </a:xfrm>
        </p:grpSpPr>
        <p:graphicFrame>
          <p:nvGraphicFramePr>
            <p:cNvPr id="74776" name="Object 4105"/>
            <p:cNvGraphicFramePr>
              <a:graphicFrameLocks noChangeAspect="1"/>
            </p:cNvGraphicFramePr>
            <p:nvPr/>
          </p:nvGraphicFramePr>
          <p:xfrm>
            <a:off x="8701088" y="2921200"/>
            <a:ext cx="3111500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3" name="Equation" r:id="rId28" imgW="1701800" imgH="444500" progId="Equation.3">
                    <p:embed/>
                  </p:oleObj>
                </mc:Choice>
                <mc:Fallback>
                  <p:oleObj name="Equation" r:id="rId28" imgW="17018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01088" y="2921200"/>
                          <a:ext cx="3111500" cy="812800"/>
                        </a:xfrm>
                        <a:prstGeom prst="rect">
                          <a:avLst/>
                        </a:prstGeom>
                        <a:solidFill>
                          <a:srgbClr val="9999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7" name="Oval 4106"/>
            <p:cNvSpPr/>
            <p:nvPr/>
          </p:nvSpPr>
          <p:spPr>
            <a:xfrm>
              <a:off x="10771188" y="3349825"/>
              <a:ext cx="133349" cy="18256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V="1">
            <a:off x="5537201" y="4094164"/>
            <a:ext cx="2100263" cy="3175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10" name="Object 4109"/>
          <p:cNvGraphicFramePr>
            <a:graphicFrameLocks noChangeAspect="1"/>
          </p:cNvGraphicFramePr>
          <p:nvPr/>
        </p:nvGraphicFramePr>
        <p:xfrm>
          <a:off x="8351839" y="5099051"/>
          <a:ext cx="14811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Equation" r:id="rId30" imgW="1079032" imgH="241195" progId="Equation.3">
                  <p:embed/>
                </p:oleObj>
              </mc:Choice>
              <mc:Fallback>
                <p:oleObj name="Equation" r:id="rId30" imgW="1079032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1839" y="5099051"/>
                        <a:ext cx="1481137" cy="441325"/>
                      </a:xfrm>
                      <a:prstGeom prst="rect">
                        <a:avLst/>
                      </a:prstGeom>
                      <a:solidFill>
                        <a:srgbClr val="FFE6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4" name="Object 4113"/>
          <p:cNvGraphicFramePr>
            <a:graphicFrameLocks noChangeAspect="1"/>
          </p:cNvGraphicFramePr>
          <p:nvPr/>
        </p:nvGraphicFramePr>
        <p:xfrm>
          <a:off x="8718550" y="5845175"/>
          <a:ext cx="68103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name="Equation" r:id="rId32" imgW="571252" imgH="418918" progId="Equation.3">
                  <p:embed/>
                </p:oleObj>
              </mc:Choice>
              <mc:Fallback>
                <p:oleObj name="Equation" r:id="rId32" imgW="571252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8550" y="5845175"/>
                        <a:ext cx="681038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16" name="Straight Arrow Connector 4115"/>
          <p:cNvCxnSpPr/>
          <p:nvPr/>
        </p:nvCxnSpPr>
        <p:spPr>
          <a:xfrm flipH="1">
            <a:off x="6288089" y="6299200"/>
            <a:ext cx="1030287" cy="142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9" y="2649539"/>
            <a:ext cx="2560637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284788" y="2776538"/>
            <a:ext cx="0" cy="14017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780" name="Group 79"/>
          <p:cNvGrpSpPr>
            <a:grpSpLocks/>
          </p:cNvGrpSpPr>
          <p:nvPr/>
        </p:nvGrpSpPr>
        <p:grpSpPr bwMode="auto">
          <a:xfrm>
            <a:off x="4646614" y="3359150"/>
            <a:ext cx="3608387" cy="166688"/>
            <a:chOff x="993760" y="1230989"/>
            <a:chExt cx="6312982" cy="767334"/>
          </a:xfrm>
        </p:grpSpPr>
        <p:sp>
          <p:nvSpPr>
            <p:cNvPr id="75791" name="Line 34"/>
            <p:cNvSpPr>
              <a:spLocks noChangeShapeType="1"/>
            </p:cNvSpPr>
            <p:nvPr/>
          </p:nvSpPr>
          <p:spPr bwMode="auto">
            <a:xfrm flipV="1">
              <a:off x="993760" y="1253091"/>
              <a:ext cx="1119382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75792" name="Line 37"/>
            <p:cNvSpPr>
              <a:spLocks noChangeShapeType="1"/>
            </p:cNvSpPr>
            <p:nvPr/>
          </p:nvSpPr>
          <p:spPr bwMode="auto">
            <a:xfrm flipH="1">
              <a:off x="1142637" y="1952380"/>
              <a:ext cx="922498" cy="4594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75793" name="Line 40"/>
            <p:cNvSpPr>
              <a:spLocks noChangeShapeType="1"/>
            </p:cNvSpPr>
            <p:nvPr/>
          </p:nvSpPr>
          <p:spPr bwMode="auto">
            <a:xfrm>
              <a:off x="6906790" y="1230989"/>
              <a:ext cx="399952" cy="2210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464050" y="2776538"/>
            <a:ext cx="4129088" cy="1433512"/>
            <a:chOff x="4071697" y="4731169"/>
            <a:chExt cx="5505890" cy="1433945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8459898" y="4762929"/>
              <a:ext cx="0" cy="140218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4071697" y="5136103"/>
              <a:ext cx="1069003" cy="4065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584" y="5136103"/>
              <a:ext cx="1069003" cy="4065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grpSp>
          <p:nvGrpSpPr>
            <p:cNvPr id="75785" name="Group 23"/>
            <p:cNvGrpSpPr>
              <a:grpSpLocks/>
            </p:cNvGrpSpPr>
            <p:nvPr/>
          </p:nvGrpSpPr>
          <p:grpSpPr bwMode="auto">
            <a:xfrm>
              <a:off x="4100008" y="4731169"/>
              <a:ext cx="5381627" cy="1433945"/>
              <a:chOff x="3928628" y="1299412"/>
              <a:chExt cx="5381627" cy="1433945"/>
            </a:xfrm>
          </p:grpSpPr>
          <p:grpSp>
            <p:nvGrpSpPr>
              <p:cNvPr id="75786" name="Group 79"/>
              <p:cNvGrpSpPr>
                <a:grpSpLocks/>
              </p:cNvGrpSpPr>
              <p:nvPr/>
            </p:nvGrpSpPr>
            <p:grpSpPr bwMode="auto">
              <a:xfrm>
                <a:off x="3928628" y="1907639"/>
                <a:ext cx="5381627" cy="4766"/>
                <a:chOff x="993760" y="1230989"/>
                <a:chExt cx="7063037" cy="22102"/>
              </a:xfrm>
            </p:grpSpPr>
            <p:sp>
              <p:nvSpPr>
                <p:cNvPr id="7578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993760" y="1253091"/>
                  <a:ext cx="1119382" cy="0"/>
                </a:xfrm>
                <a:prstGeom prst="line">
                  <a:avLst/>
                </a:prstGeom>
                <a:noFill/>
                <a:ln w="57150">
                  <a:solidFill>
                    <a:srgbClr val="00206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75790" name="Line 40"/>
                <p:cNvSpPr>
                  <a:spLocks noChangeShapeType="1"/>
                </p:cNvSpPr>
                <p:nvPr/>
              </p:nvSpPr>
              <p:spPr bwMode="auto">
                <a:xfrm>
                  <a:off x="6906789" y="1230989"/>
                  <a:ext cx="1150008" cy="22100"/>
                </a:xfrm>
                <a:prstGeom prst="line">
                  <a:avLst/>
                </a:prstGeom>
                <a:noFill/>
                <a:ln w="57150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5013772" y="1299412"/>
                <a:ext cx="0" cy="140218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8275816" y="1331172"/>
                <a:ext cx="0" cy="140218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1793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9" y="1219200"/>
            <a:ext cx="56864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8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ChangeArrowheads="1"/>
          </p:cNvSpPr>
          <p:nvPr/>
        </p:nvSpPr>
        <p:spPr bwMode="auto">
          <a:xfrm>
            <a:off x="2189163" y="1104901"/>
            <a:ext cx="832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2800">
                <a:solidFill>
                  <a:srgbClr val="3333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Coupling of localized states</a:t>
            </a: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3505200" y="2187575"/>
          <a:ext cx="5295900" cy="397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Image" r:id="rId4" imgW="5296359" imgH="3970364" progId="PSP7.Image">
                  <p:embed/>
                </p:oleObj>
              </mc:Choice>
              <mc:Fallback>
                <p:oleObj name="Image" r:id="rId4" imgW="5296359" imgH="3970364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187575"/>
                        <a:ext cx="5295900" cy="397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4368800" y="5516564"/>
            <a:ext cx="64770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10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3"/>
          <p:cNvGraphicFramePr>
            <a:graphicFrameLocks noChangeAspect="1"/>
          </p:cNvGraphicFramePr>
          <p:nvPr/>
        </p:nvGraphicFramePr>
        <p:xfrm>
          <a:off x="3505200" y="2187575"/>
          <a:ext cx="5295900" cy="397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Image" r:id="rId4" imgW="5296359" imgH="3970364" progId="PSP7.Image">
                  <p:embed/>
                </p:oleObj>
              </mc:Choice>
              <mc:Fallback>
                <p:oleObj name="Image" r:id="rId4" imgW="5296359" imgH="3970364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187575"/>
                        <a:ext cx="5295900" cy="397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4368800" y="5516564"/>
            <a:ext cx="64770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912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3"/>
          <p:cNvGraphicFramePr>
            <a:graphicFrameLocks noChangeAspect="1"/>
          </p:cNvGraphicFramePr>
          <p:nvPr/>
        </p:nvGraphicFramePr>
        <p:xfrm>
          <a:off x="3505200" y="2187575"/>
          <a:ext cx="5295900" cy="397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Image" r:id="rId4" imgW="5296359" imgH="3970364" progId="PSP7.Image">
                  <p:embed/>
                </p:oleObj>
              </mc:Choice>
              <mc:Fallback>
                <p:oleObj name="Image" r:id="rId4" imgW="5296359" imgH="3970364" progId="PSP7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187575"/>
                        <a:ext cx="5295900" cy="397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4368800" y="5516564"/>
            <a:ext cx="64770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1216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478</Words>
  <Application>Microsoft Office PowerPoint</Application>
  <PresentationFormat>Widescreen</PresentationFormat>
  <Paragraphs>116</Paragraphs>
  <Slides>53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53</vt:i4>
      </vt:variant>
    </vt:vector>
  </HeadingPairs>
  <TitlesOfParts>
    <vt:vector size="73" baseType="lpstr">
      <vt:lpstr>ＭＳ Ｐゴシック</vt:lpstr>
      <vt:lpstr>SimSun</vt:lpstr>
      <vt:lpstr>Arial</vt:lpstr>
      <vt:lpstr>Baskerville Old Face</vt:lpstr>
      <vt:lpstr>Calibri</vt:lpstr>
      <vt:lpstr>Calibri Light</vt:lpstr>
      <vt:lpstr>cmbx10</vt:lpstr>
      <vt:lpstr>cmr10</vt:lpstr>
      <vt:lpstr>Comic Sans MS</vt:lpstr>
      <vt:lpstr>Roughew Light</vt:lpstr>
      <vt:lpstr>Symbol</vt:lpstr>
      <vt:lpstr>Times New Roman</vt:lpstr>
      <vt:lpstr>Verdana</vt:lpstr>
      <vt:lpstr>Office Theme</vt:lpstr>
      <vt:lpstr>Equation</vt:lpstr>
      <vt:lpstr>משוואה</vt:lpstr>
      <vt:lpstr>Image</vt:lpstr>
      <vt:lpstr>Photo Editor Photo</vt:lpstr>
      <vt:lpstr>צילום של Photo Editor</vt:lpstr>
      <vt:lpstr>Microsoft Equation 3.0</vt:lpstr>
      <vt:lpstr>Lecture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 Freilikher</dc:creator>
  <cp:lastModifiedBy>Valentin Freilikher</cp:lastModifiedBy>
  <cp:revision>3</cp:revision>
  <dcterms:created xsi:type="dcterms:W3CDTF">2017-07-16T08:49:26Z</dcterms:created>
  <dcterms:modified xsi:type="dcterms:W3CDTF">2017-07-16T09:35:56Z</dcterms:modified>
</cp:coreProperties>
</file>